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64" r:id="rId6"/>
    <p:sldId id="262" r:id="rId7"/>
    <p:sldId id="266" r:id="rId8"/>
    <p:sldId id="269" r:id="rId9"/>
    <p:sldId id="268" r:id="rId10"/>
    <p:sldId id="271" r:id="rId11"/>
    <p:sldId id="274" r:id="rId12"/>
    <p:sldId id="279" r:id="rId13"/>
    <p:sldId id="281"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64" d="100"/>
          <a:sy n="64" d="100"/>
        </p:scale>
        <p:origin x="68"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12/28/2021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12/28/2021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12/28/2021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12/28/2021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12/28/2021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12/28/2021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iffany.mcpherson@afge96.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fontScale="90000"/>
          </a:bodyPr>
          <a:lstStyle/>
          <a:p>
            <a:r>
              <a:rPr lang="en-US" sz="4400" dirty="0">
                <a:solidFill>
                  <a:schemeClr val="tx1"/>
                </a:solidFill>
              </a:rPr>
              <a:t>AFGE Local 96 annual committee report</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4229100"/>
            <a:ext cx="4775075" cy="457200"/>
          </a:xfrm>
        </p:spPr>
        <p:txBody>
          <a:bodyPr>
            <a:normAutofit fontScale="55000" lnSpcReduction="20000"/>
          </a:bodyPr>
          <a:lstStyle/>
          <a:p>
            <a:pPr>
              <a:spcAft>
                <a:spcPts val="600"/>
              </a:spcAft>
            </a:pPr>
            <a:r>
              <a:rPr lang="en-US" dirty="0">
                <a:solidFill>
                  <a:schemeClr val="tx1"/>
                </a:solidFill>
              </a:rPr>
              <a:t>2</a:t>
            </a:r>
            <a:r>
              <a:rPr lang="en-US" baseline="30000" dirty="0">
                <a:solidFill>
                  <a:schemeClr val="tx1"/>
                </a:solidFill>
              </a:rPr>
              <a:t>nd</a:t>
            </a:r>
            <a:r>
              <a:rPr lang="en-US" dirty="0">
                <a:solidFill>
                  <a:schemeClr val="tx1"/>
                </a:solidFill>
              </a:rPr>
              <a:t> Vice President Tiffany McPherson</a:t>
            </a:r>
          </a:p>
          <a:p>
            <a:pPr>
              <a:spcAft>
                <a:spcPts val="600"/>
              </a:spcAft>
            </a:pPr>
            <a:r>
              <a:rPr lang="en-US" dirty="0">
                <a:solidFill>
                  <a:schemeClr val="tx1"/>
                </a:solidFill>
              </a:rPr>
              <a:t>2</a:t>
            </a:r>
            <a:r>
              <a:rPr lang="en-US" baseline="30000" dirty="0">
                <a:solidFill>
                  <a:schemeClr val="tx1"/>
                </a:solidFill>
              </a:rPr>
              <a:t>nd</a:t>
            </a:r>
            <a:r>
              <a:rPr lang="en-US" dirty="0">
                <a:solidFill>
                  <a:schemeClr val="tx1"/>
                </a:solidFill>
              </a:rPr>
              <a:t> Vice President Bradley Black</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96C00-01D4-4AE7-80BB-AC71831E259C}"/>
              </a:ext>
            </a:extLst>
          </p:cNvPr>
          <p:cNvSpPr>
            <a:spLocks noGrp="1"/>
          </p:cNvSpPr>
          <p:nvPr>
            <p:ph type="title"/>
          </p:nvPr>
        </p:nvSpPr>
        <p:spPr/>
        <p:txBody>
          <a:bodyPr>
            <a:normAutofit/>
          </a:bodyPr>
          <a:lstStyle/>
          <a:p>
            <a:r>
              <a:rPr lang="en-US" sz="3600" dirty="0"/>
              <a:t>BUDGET COMMITTEE ANNUAL REPORT</a:t>
            </a:r>
            <a:br>
              <a:rPr lang="en-US" sz="3600" dirty="0"/>
            </a:br>
            <a:r>
              <a:rPr lang="en-US" sz="2800" dirty="0"/>
              <a:t>MEETINGS,  ACTIONS, AND EVENTS</a:t>
            </a:r>
            <a:endParaRPr lang="en-US" sz="3600" dirty="0"/>
          </a:p>
        </p:txBody>
      </p:sp>
      <p:sp>
        <p:nvSpPr>
          <p:cNvPr id="3" name="Content Placeholder 2">
            <a:extLst>
              <a:ext uri="{FF2B5EF4-FFF2-40B4-BE49-F238E27FC236}">
                <a16:creationId xmlns:a16="http://schemas.microsoft.com/office/drawing/2014/main" id="{41C91C46-1141-464D-83D9-DD18CA588D55}"/>
              </a:ext>
            </a:extLst>
          </p:cNvPr>
          <p:cNvSpPr>
            <a:spLocks noGrp="1"/>
          </p:cNvSpPr>
          <p:nvPr>
            <p:ph idx="1"/>
          </p:nvPr>
        </p:nvSpPr>
        <p:spPr>
          <a:xfrm>
            <a:off x="1066800" y="2103120"/>
            <a:ext cx="10058400" cy="779228"/>
          </a:xfrm>
        </p:spPr>
        <p:txBody>
          <a:bodyPr/>
          <a:lstStyle/>
          <a:p>
            <a:r>
              <a:rPr lang="en-US" dirty="0"/>
              <a:t>This committee was inactive in 2021. However, individuals have reached out and have shown interest in this committee and starting in 2022 we will have our first meeting.</a:t>
            </a:r>
          </a:p>
        </p:txBody>
      </p:sp>
      <p:sp>
        <p:nvSpPr>
          <p:cNvPr id="5" name="TextBox 4">
            <a:extLst>
              <a:ext uri="{FF2B5EF4-FFF2-40B4-BE49-F238E27FC236}">
                <a16:creationId xmlns:a16="http://schemas.microsoft.com/office/drawing/2014/main" id="{1442964E-050C-4CAF-B915-82E7861435F3}"/>
              </a:ext>
            </a:extLst>
          </p:cNvPr>
          <p:cNvSpPr txBox="1"/>
          <p:nvPr/>
        </p:nvSpPr>
        <p:spPr>
          <a:xfrm>
            <a:off x="1066799" y="3136612"/>
            <a:ext cx="9418983" cy="1077218"/>
          </a:xfrm>
          <a:prstGeom prst="rect">
            <a:avLst/>
          </a:prstGeom>
          <a:noFill/>
        </p:spPr>
        <p:txBody>
          <a:bodyPr wrap="square">
            <a:spAutoFit/>
          </a:bodyPr>
          <a:lstStyle/>
          <a:p>
            <a:r>
              <a:rPr lang="en-US" sz="3600" dirty="0"/>
              <a:t>AUDIT COMMITTEE ANNUAL REPORT</a:t>
            </a:r>
            <a:br>
              <a:rPr lang="en-US" sz="3600" dirty="0"/>
            </a:br>
            <a:r>
              <a:rPr lang="en-US" sz="2800" dirty="0"/>
              <a:t>MEETINGS,  ACTIONS, AND EVENTS</a:t>
            </a:r>
            <a:endParaRPr lang="en-US" sz="3600" dirty="0"/>
          </a:p>
        </p:txBody>
      </p:sp>
      <p:sp>
        <p:nvSpPr>
          <p:cNvPr id="7" name="TextBox 6">
            <a:extLst>
              <a:ext uri="{FF2B5EF4-FFF2-40B4-BE49-F238E27FC236}">
                <a16:creationId xmlns:a16="http://schemas.microsoft.com/office/drawing/2014/main" id="{8084FA36-9BAC-421D-86F1-8D1C4A495FC5}"/>
              </a:ext>
            </a:extLst>
          </p:cNvPr>
          <p:cNvSpPr txBox="1"/>
          <p:nvPr/>
        </p:nvSpPr>
        <p:spPr>
          <a:xfrm>
            <a:off x="1220028" y="4369401"/>
            <a:ext cx="10190094" cy="523220"/>
          </a:xfrm>
          <a:prstGeom prst="rect">
            <a:avLst/>
          </a:prstGeom>
          <a:noFill/>
        </p:spPr>
        <p:txBody>
          <a:bodyPr wrap="square">
            <a:spAutoFit/>
          </a:bodyPr>
          <a:lstStyle/>
          <a:p>
            <a:pPr marL="285750" indent="-285750">
              <a:buFont typeface="Courier New" panose="02070309020205020404" pitchFamily="49" charset="0"/>
              <a:buChar char="o"/>
            </a:pPr>
            <a:r>
              <a:rPr lang="en-US" sz="1400" dirty="0"/>
              <a:t>This committee was inactive in 2021. However, individuals have reached out and have shown interest in this committee and starting in 2022 we will have our first meeting.</a:t>
            </a:r>
          </a:p>
        </p:txBody>
      </p:sp>
    </p:spTree>
    <p:extLst>
      <p:ext uri="{BB962C8B-B14F-4D97-AF65-F5344CB8AC3E}">
        <p14:creationId xmlns:p14="http://schemas.microsoft.com/office/powerpoint/2010/main" val="3552583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934B-3A6E-4A80-890D-8A2E4EB3A335}"/>
              </a:ext>
            </a:extLst>
          </p:cNvPr>
          <p:cNvSpPr>
            <a:spLocks noGrp="1"/>
          </p:cNvSpPr>
          <p:nvPr>
            <p:ph type="title"/>
          </p:nvPr>
        </p:nvSpPr>
        <p:spPr/>
        <p:txBody>
          <a:bodyPr/>
          <a:lstStyle/>
          <a:p>
            <a:r>
              <a:rPr lang="en-US" dirty="0"/>
              <a:t>2021 Annual committee report complete</a:t>
            </a:r>
          </a:p>
        </p:txBody>
      </p:sp>
      <p:sp>
        <p:nvSpPr>
          <p:cNvPr id="3" name="Content Placeholder 2">
            <a:extLst>
              <a:ext uri="{FF2B5EF4-FFF2-40B4-BE49-F238E27FC236}">
                <a16:creationId xmlns:a16="http://schemas.microsoft.com/office/drawing/2014/main" id="{2ECA3872-E6EE-4F07-B094-3E918055F895}"/>
              </a:ext>
            </a:extLst>
          </p:cNvPr>
          <p:cNvSpPr>
            <a:spLocks noGrp="1"/>
          </p:cNvSpPr>
          <p:nvPr>
            <p:ph idx="1"/>
          </p:nvPr>
        </p:nvSpPr>
        <p:spPr/>
        <p:txBody>
          <a:bodyPr/>
          <a:lstStyle/>
          <a:p>
            <a:r>
              <a:rPr lang="en-US" dirty="0"/>
              <a:t>If you want to  support or be on the board of any of these committees; please contact 2</a:t>
            </a:r>
            <a:r>
              <a:rPr lang="en-US" baseline="30000" dirty="0"/>
              <a:t>nd</a:t>
            </a:r>
            <a:r>
              <a:rPr lang="en-US" dirty="0"/>
              <a:t> Vice President (NP): Tiffany McPherson at (314) 369-3933 or email at </a:t>
            </a:r>
            <a:r>
              <a:rPr lang="en-US" dirty="0">
                <a:hlinkClick r:id="rId2"/>
              </a:rPr>
              <a:t>tiffany.mcpherson@afge96.org</a:t>
            </a:r>
            <a:r>
              <a:rPr lang="en-US" dirty="0"/>
              <a:t> for the 2022 Committee sign up forms</a:t>
            </a:r>
          </a:p>
        </p:txBody>
      </p:sp>
    </p:spTree>
    <p:extLst>
      <p:ext uri="{BB962C8B-B14F-4D97-AF65-F5344CB8AC3E}">
        <p14:creationId xmlns:p14="http://schemas.microsoft.com/office/powerpoint/2010/main" val="2723894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C9D609-832D-49EA-B5DD-4BAE9956544E}"/>
              </a:ext>
            </a:extLst>
          </p:cNvPr>
          <p:cNvSpPr>
            <a:spLocks noGrp="1"/>
          </p:cNvSpPr>
          <p:nvPr>
            <p:ph type="title"/>
          </p:nvPr>
        </p:nvSpPr>
        <p:spPr/>
        <p:txBody>
          <a:bodyPr/>
          <a:lstStyle/>
          <a:p>
            <a:r>
              <a:rPr lang="en-US" dirty="0"/>
              <a:t>AFGE LOCAL 96 COMMITTEES</a:t>
            </a:r>
          </a:p>
        </p:txBody>
      </p:sp>
      <p:sp>
        <p:nvSpPr>
          <p:cNvPr id="5" name="Content Placeholder 4">
            <a:extLst>
              <a:ext uri="{FF2B5EF4-FFF2-40B4-BE49-F238E27FC236}">
                <a16:creationId xmlns:a16="http://schemas.microsoft.com/office/drawing/2014/main" id="{529C18C2-CBC9-4F15-BFA2-49353F6ED924}"/>
              </a:ext>
            </a:extLst>
          </p:cNvPr>
          <p:cNvSpPr>
            <a:spLocks noGrp="1"/>
          </p:cNvSpPr>
          <p:nvPr>
            <p:ph idx="1"/>
          </p:nvPr>
        </p:nvSpPr>
        <p:spPr/>
        <p:txBody>
          <a:bodyPr/>
          <a:lstStyle/>
          <a:p>
            <a:r>
              <a:rPr lang="en-US" sz="1800" dirty="0"/>
              <a:t>HUMAN RIGHTS ( PRIDE , Y.O.U.N.G, LEGISLATIVE and DIVERSITY EQUITY &amp; INCLUSION)</a:t>
            </a:r>
          </a:p>
          <a:p>
            <a:r>
              <a:rPr lang="en-US" sz="1800" dirty="0"/>
              <a:t>ORGANIZING </a:t>
            </a:r>
          </a:p>
          <a:p>
            <a:r>
              <a:rPr lang="en-US" sz="1800" dirty="0"/>
              <a:t>BARGAINING </a:t>
            </a:r>
          </a:p>
          <a:p>
            <a:r>
              <a:rPr lang="en-US" sz="1800" dirty="0"/>
              <a:t>VETERAN’S</a:t>
            </a:r>
          </a:p>
          <a:p>
            <a:r>
              <a:rPr lang="en-US" sz="1800" dirty="0"/>
              <a:t>COMMUNITY SERVICE</a:t>
            </a:r>
          </a:p>
          <a:p>
            <a:r>
              <a:rPr lang="en-US" sz="1800" dirty="0"/>
              <a:t>SCHOLARSHIP</a:t>
            </a:r>
          </a:p>
          <a:p>
            <a:r>
              <a:rPr lang="en-US" sz="1800" dirty="0"/>
              <a:t>RETIREE</a:t>
            </a:r>
          </a:p>
          <a:p>
            <a:r>
              <a:rPr lang="en-US" sz="1800" dirty="0"/>
              <a:t>AUDIT</a:t>
            </a:r>
          </a:p>
          <a:p>
            <a:r>
              <a:rPr lang="en-US" sz="1800" dirty="0"/>
              <a:t>BUDGET</a:t>
            </a:r>
          </a:p>
          <a:p>
            <a:endParaRPr lang="en-US" dirty="0"/>
          </a:p>
        </p:txBody>
      </p:sp>
    </p:spTree>
    <p:extLst>
      <p:ext uri="{BB962C8B-B14F-4D97-AF65-F5344CB8AC3E}">
        <p14:creationId xmlns:p14="http://schemas.microsoft.com/office/powerpoint/2010/main" val="2603006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716ED-E8C1-4466-876A-659CC41D8B4D}"/>
              </a:ext>
            </a:extLst>
          </p:cNvPr>
          <p:cNvSpPr>
            <a:spLocks noGrp="1"/>
          </p:cNvSpPr>
          <p:nvPr>
            <p:ph type="title"/>
          </p:nvPr>
        </p:nvSpPr>
        <p:spPr/>
        <p:txBody>
          <a:bodyPr/>
          <a:lstStyle/>
          <a:p>
            <a:r>
              <a:rPr lang="en-US" dirty="0"/>
              <a:t>HRC-PRIDE COMMITTEE ANNUAL REPORT</a:t>
            </a:r>
            <a:br>
              <a:rPr lang="en-US" dirty="0"/>
            </a:br>
            <a:r>
              <a:rPr lang="en-US" sz="2000" dirty="0"/>
              <a:t>MEETINGS,  ACTIONS, AND EVENTS</a:t>
            </a:r>
            <a:endParaRPr lang="en-US" dirty="0"/>
          </a:p>
        </p:txBody>
      </p:sp>
      <p:sp>
        <p:nvSpPr>
          <p:cNvPr id="3" name="Content Placeholder 2">
            <a:extLst>
              <a:ext uri="{FF2B5EF4-FFF2-40B4-BE49-F238E27FC236}">
                <a16:creationId xmlns:a16="http://schemas.microsoft.com/office/drawing/2014/main" id="{742C1295-5D41-4DFD-93D9-81DB344767C9}"/>
              </a:ext>
            </a:extLst>
          </p:cNvPr>
          <p:cNvSpPr>
            <a:spLocks noGrp="1"/>
          </p:cNvSpPr>
          <p:nvPr>
            <p:ph idx="1"/>
          </p:nvPr>
        </p:nvSpPr>
        <p:spPr/>
        <p:txBody>
          <a:bodyPr/>
          <a:lstStyle/>
          <a:p>
            <a:r>
              <a:rPr lang="en-US" b="1" dirty="0"/>
              <a:t>COMMITTEE SUPPORT MEMBERS</a:t>
            </a:r>
            <a:r>
              <a:rPr lang="en-US" dirty="0"/>
              <a:t>: NATHAN GROSS, KANIESHA SAVAGE, TIFFANY MCPHERSON, BRADLEY BLACK, ALONA THOMPSON</a:t>
            </a:r>
          </a:p>
          <a:p>
            <a:r>
              <a:rPr lang="en-US" b="1" dirty="0"/>
              <a:t>COMMITTEE MEETING </a:t>
            </a:r>
            <a:r>
              <a:rPr lang="en-US" dirty="0"/>
              <a:t>– 5/25/2021</a:t>
            </a:r>
          </a:p>
          <a:p>
            <a:r>
              <a:rPr lang="en-US" b="1" dirty="0"/>
              <a:t>ACTIONS</a:t>
            </a:r>
          </a:p>
          <a:p>
            <a:r>
              <a:rPr lang="en-US" dirty="0"/>
              <a:t>JUNE 5, 2021 “WELCOME BACK CELEBRATION”  Pride Committee table set up to introduce the Gift Basket raffle. Proceeds went were for the Growing American Youth Organization.</a:t>
            </a:r>
          </a:p>
          <a:p>
            <a:r>
              <a:rPr lang="en-US" dirty="0"/>
              <a:t>JUNE 28, 2021 “PRIDE” Awareness table set at John Cochran with the  the Love is Love board for employees, veterans, and family members to sign.</a:t>
            </a:r>
          </a:p>
          <a:p>
            <a:r>
              <a:rPr lang="en-US" dirty="0"/>
              <a:t>SEPTEMBER 14, 2021 EEOC Lunch &amp; Learn Webinar: federal EEO Protections for LGBTQ+ Workers</a:t>
            </a:r>
          </a:p>
          <a:p>
            <a:r>
              <a:rPr lang="en-US" dirty="0"/>
              <a:t>SEPTEMBER 25, 2021 -  PRIDE FESTIVAL – Members of the Pride Committee  participated in the St. Louis Tower Grove Pride Festival and fellowship with different organizations and where able to have fun and enjoy celebrating Pride with fellow Missourians.</a:t>
            </a:r>
          </a:p>
          <a:p>
            <a:endParaRPr lang="en-US" dirty="0"/>
          </a:p>
          <a:p>
            <a:endParaRPr lang="en-US" dirty="0"/>
          </a:p>
        </p:txBody>
      </p:sp>
      <p:sp>
        <p:nvSpPr>
          <p:cNvPr id="5" name="TextBox 4">
            <a:extLst>
              <a:ext uri="{FF2B5EF4-FFF2-40B4-BE49-F238E27FC236}">
                <a16:creationId xmlns:a16="http://schemas.microsoft.com/office/drawing/2014/main" id="{C6D6589E-9624-4E43-AC93-9C7B7D28EA83}"/>
              </a:ext>
            </a:extLst>
          </p:cNvPr>
          <p:cNvSpPr txBox="1"/>
          <p:nvPr/>
        </p:nvSpPr>
        <p:spPr>
          <a:xfrm>
            <a:off x="3048000" y="2967335"/>
            <a:ext cx="6096000" cy="369332"/>
          </a:xfrm>
          <a:prstGeom prst="rect">
            <a:avLst/>
          </a:prstGeom>
          <a:noFill/>
        </p:spPr>
        <p:txBody>
          <a:bodyPr wrap="square">
            <a:spAutoFit/>
          </a:bodyPr>
          <a:lstStyle/>
          <a:p>
            <a:pPr marL="0" indent="0">
              <a:buNone/>
            </a:pPr>
            <a:endParaRPr lang="en-US" dirty="0"/>
          </a:p>
        </p:txBody>
      </p:sp>
    </p:spTree>
    <p:extLst>
      <p:ext uri="{BB962C8B-B14F-4D97-AF65-F5344CB8AC3E}">
        <p14:creationId xmlns:p14="http://schemas.microsoft.com/office/powerpoint/2010/main" val="2682589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DDE6-4386-4C8A-8A30-AADCC050AA03}"/>
              </a:ext>
            </a:extLst>
          </p:cNvPr>
          <p:cNvSpPr>
            <a:spLocks noGrp="1"/>
          </p:cNvSpPr>
          <p:nvPr>
            <p:ph type="title"/>
          </p:nvPr>
        </p:nvSpPr>
        <p:spPr/>
        <p:txBody>
          <a:bodyPr>
            <a:normAutofit/>
          </a:bodyPr>
          <a:lstStyle/>
          <a:p>
            <a:r>
              <a:rPr lang="en-US" sz="2800" dirty="0"/>
              <a:t>HRC- DIVERSITY, EQUITY &amp; INCLUSION COMMITTEE ANNUAL REPORT</a:t>
            </a:r>
            <a:br>
              <a:rPr lang="en-US" dirty="0"/>
            </a:br>
            <a:r>
              <a:rPr lang="en-US" sz="2000" dirty="0"/>
              <a:t>MEETINGS,  ACTIONS, AND EVENTS</a:t>
            </a:r>
            <a:endParaRPr lang="en-US" dirty="0"/>
          </a:p>
        </p:txBody>
      </p:sp>
      <p:sp>
        <p:nvSpPr>
          <p:cNvPr id="3" name="Content Placeholder 2">
            <a:extLst>
              <a:ext uri="{FF2B5EF4-FFF2-40B4-BE49-F238E27FC236}">
                <a16:creationId xmlns:a16="http://schemas.microsoft.com/office/drawing/2014/main" id="{BC6E8F9C-CE64-4587-A729-CF1AEAF2C67F}"/>
              </a:ext>
            </a:extLst>
          </p:cNvPr>
          <p:cNvSpPr>
            <a:spLocks noGrp="1"/>
          </p:cNvSpPr>
          <p:nvPr>
            <p:ph idx="1"/>
          </p:nvPr>
        </p:nvSpPr>
        <p:spPr/>
        <p:txBody>
          <a:bodyPr/>
          <a:lstStyle/>
          <a:p>
            <a:r>
              <a:rPr lang="en-US" b="1" dirty="0"/>
              <a:t>COMMITTEE SUPPORT MEMBERS</a:t>
            </a:r>
            <a:r>
              <a:rPr lang="en-US" dirty="0"/>
              <a:t>: RHONDA FINNEY, RONALD ROSS, ANTHONY GORDON, STACEY WOODSON, TIFFANY MCPHERSON</a:t>
            </a:r>
          </a:p>
          <a:p>
            <a:r>
              <a:rPr lang="en-US" b="1" dirty="0"/>
              <a:t>COMMITTEE MEETING </a:t>
            </a:r>
            <a:r>
              <a:rPr lang="en-US" dirty="0"/>
              <a:t>– N/A</a:t>
            </a:r>
          </a:p>
          <a:p>
            <a:r>
              <a:rPr lang="en-US" b="1" dirty="0"/>
              <a:t>ACTIONS</a:t>
            </a:r>
          </a:p>
          <a:p>
            <a:r>
              <a:rPr lang="en-US" dirty="0"/>
              <a:t>JUNE 5, 2021 “WELCOME BACK CELEBRATION”  D E &amp; I Committee table set up to recruit members</a:t>
            </a:r>
          </a:p>
          <a:p>
            <a:r>
              <a:rPr lang="en-US" dirty="0"/>
              <a:t>AUGUST 27, 2021, March on Washington: Voting Rights (Washington, D.C)</a:t>
            </a:r>
          </a:p>
          <a:p>
            <a:r>
              <a:rPr lang="en-US" dirty="0"/>
              <a:t>SEPTEMBER 9 – 11, 2021 AFGE Sister’s Keeper Event</a:t>
            </a:r>
          </a:p>
          <a:p>
            <a:r>
              <a:rPr lang="en-US" dirty="0"/>
              <a:t>OCTOBER 15, 2021 – National Disability Employee and Domestic violence awareness month table was set of at John Cochran and again on OCTOBER 25, 2021, at Jefferson Barracks.</a:t>
            </a:r>
          </a:p>
          <a:p>
            <a:endParaRPr lang="en-US" dirty="0"/>
          </a:p>
        </p:txBody>
      </p:sp>
    </p:spTree>
    <p:extLst>
      <p:ext uri="{BB962C8B-B14F-4D97-AF65-F5344CB8AC3E}">
        <p14:creationId xmlns:p14="http://schemas.microsoft.com/office/powerpoint/2010/main" val="920785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C278A-6A90-4B87-8D22-B1E63191062D}"/>
              </a:ext>
            </a:extLst>
          </p:cNvPr>
          <p:cNvSpPr>
            <a:spLocks noGrp="1"/>
          </p:cNvSpPr>
          <p:nvPr>
            <p:ph type="title"/>
          </p:nvPr>
        </p:nvSpPr>
        <p:spPr/>
        <p:txBody>
          <a:bodyPr>
            <a:normAutofit fontScale="90000"/>
          </a:bodyPr>
          <a:lstStyle/>
          <a:p>
            <a:r>
              <a:rPr lang="en-US" dirty="0"/>
              <a:t>HRC -Y.O.U.N.G.COMMITTEE ANNUAL REPORT</a:t>
            </a:r>
            <a:br>
              <a:rPr lang="en-US" dirty="0"/>
            </a:br>
            <a:r>
              <a:rPr lang="en-US" sz="2400" dirty="0"/>
              <a:t>MEETINGS,  ACTIONS, AND EVENTS</a:t>
            </a:r>
            <a:endParaRPr lang="en-US" dirty="0"/>
          </a:p>
        </p:txBody>
      </p:sp>
      <p:sp>
        <p:nvSpPr>
          <p:cNvPr id="3" name="Content Placeholder 2">
            <a:extLst>
              <a:ext uri="{FF2B5EF4-FFF2-40B4-BE49-F238E27FC236}">
                <a16:creationId xmlns:a16="http://schemas.microsoft.com/office/drawing/2014/main" id="{E99D3961-8551-4071-8F49-7B016B5561C6}"/>
              </a:ext>
            </a:extLst>
          </p:cNvPr>
          <p:cNvSpPr>
            <a:spLocks noGrp="1"/>
          </p:cNvSpPr>
          <p:nvPr>
            <p:ph idx="1"/>
          </p:nvPr>
        </p:nvSpPr>
        <p:spPr/>
        <p:txBody>
          <a:bodyPr/>
          <a:lstStyle/>
          <a:p>
            <a:r>
              <a:rPr lang="en-US" dirty="0"/>
              <a:t>Y.O.U.N.G. stands for : Young Organizing Unionist for the Next Generation</a:t>
            </a:r>
          </a:p>
          <a:p>
            <a:r>
              <a:rPr lang="en-US" dirty="0"/>
              <a:t>Y.O.U.N.G. Union members: Emmani Cunningham, Vernon Hune, Tiffany McPherson – mentor, Rhonda Finney – mentor</a:t>
            </a:r>
          </a:p>
          <a:p>
            <a:r>
              <a:rPr lang="en-US" dirty="0"/>
              <a:t>JUNE 6, 2021 – “WELCOME BACK PARTY” YOUNG table set up to recruit members</a:t>
            </a:r>
          </a:p>
          <a:p>
            <a:r>
              <a:rPr lang="en-US" dirty="0"/>
              <a:t>OCTOBER 26, 2021 – AFGE NOW Y.O.U.N.G Power Hour </a:t>
            </a:r>
          </a:p>
          <a:p>
            <a:r>
              <a:rPr lang="en-US" dirty="0"/>
              <a:t>DECEMBER 29, 2021- Meeting : Training, events, and plans for 2022</a:t>
            </a:r>
          </a:p>
          <a:p>
            <a:endParaRPr lang="en-US" dirty="0"/>
          </a:p>
        </p:txBody>
      </p:sp>
    </p:spTree>
    <p:extLst>
      <p:ext uri="{BB962C8B-B14F-4D97-AF65-F5344CB8AC3E}">
        <p14:creationId xmlns:p14="http://schemas.microsoft.com/office/powerpoint/2010/main" val="2884889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3C721-8952-4E44-AABB-94BA15489BC9}"/>
              </a:ext>
            </a:extLst>
          </p:cNvPr>
          <p:cNvSpPr>
            <a:spLocks noGrp="1"/>
          </p:cNvSpPr>
          <p:nvPr>
            <p:ph type="title"/>
          </p:nvPr>
        </p:nvSpPr>
        <p:spPr/>
        <p:txBody>
          <a:bodyPr>
            <a:normAutofit fontScale="90000"/>
          </a:bodyPr>
          <a:lstStyle/>
          <a:p>
            <a:r>
              <a:rPr lang="en-US" sz="3600" dirty="0"/>
              <a:t>HRC - LEGISLATIVE COMMITTEE ANNUAL REPORT</a:t>
            </a:r>
            <a:br>
              <a:rPr lang="en-US" dirty="0"/>
            </a:br>
            <a:r>
              <a:rPr lang="en-US" sz="2400" dirty="0"/>
              <a:t>MEETINGS,  ACTIONS, AND EVENTS</a:t>
            </a:r>
            <a:endParaRPr lang="en-US" dirty="0"/>
          </a:p>
        </p:txBody>
      </p:sp>
      <p:sp>
        <p:nvSpPr>
          <p:cNvPr id="3" name="Content Placeholder 2">
            <a:extLst>
              <a:ext uri="{FF2B5EF4-FFF2-40B4-BE49-F238E27FC236}">
                <a16:creationId xmlns:a16="http://schemas.microsoft.com/office/drawing/2014/main" id="{336B4BA6-6D2A-439A-8974-519EEC01CDC3}"/>
              </a:ext>
            </a:extLst>
          </p:cNvPr>
          <p:cNvSpPr>
            <a:spLocks noGrp="1"/>
          </p:cNvSpPr>
          <p:nvPr>
            <p:ph idx="1"/>
          </p:nvPr>
        </p:nvSpPr>
        <p:spPr/>
        <p:txBody>
          <a:bodyPr>
            <a:normAutofit fontScale="70000" lnSpcReduction="20000"/>
          </a:bodyPr>
          <a:lstStyle/>
          <a:p>
            <a:r>
              <a:rPr lang="en-US" b="1" dirty="0"/>
              <a:t>COMMITTEE SUPPORT MEMBERS</a:t>
            </a:r>
            <a:r>
              <a:rPr lang="en-US" dirty="0"/>
              <a:t>: Daniel Szyman, Joseph Clarkson-retired, Bradley Black, Vernon Hune, Harry Wadlington, Tiffany McPherson, Jonay </a:t>
            </a:r>
            <a:r>
              <a:rPr lang="en-US" dirty="0" err="1"/>
              <a:t>McCalll</a:t>
            </a:r>
            <a:r>
              <a:rPr lang="en-US" dirty="0"/>
              <a:t>, Rhonda Finney, Cassandra Garth</a:t>
            </a:r>
          </a:p>
          <a:p>
            <a:r>
              <a:rPr lang="en-US" b="1" dirty="0"/>
              <a:t>LEGISLATIVE MEETING : </a:t>
            </a:r>
          </a:p>
          <a:p>
            <a:r>
              <a:rPr lang="en-US" dirty="0"/>
              <a:t>March 15, 2021 -  Meet </a:t>
            </a:r>
            <a:r>
              <a:rPr lang="en-US" dirty="0" err="1"/>
              <a:t>Tishaura</a:t>
            </a:r>
            <a:r>
              <a:rPr lang="en-US" dirty="0"/>
              <a:t> Jones </a:t>
            </a:r>
          </a:p>
          <a:p>
            <a:r>
              <a:rPr lang="en-US" dirty="0"/>
              <a:t>May 12, 2021 -  Lawmakers to Cosponsor the FAIR Act</a:t>
            </a:r>
          </a:p>
          <a:p>
            <a:endParaRPr lang="en-US" dirty="0"/>
          </a:p>
          <a:p>
            <a:r>
              <a:rPr lang="en-US" b="1" dirty="0"/>
              <a:t>ACTIONS</a:t>
            </a:r>
          </a:p>
          <a:p>
            <a:r>
              <a:rPr lang="en-US" dirty="0"/>
              <a:t>January 12, 2021, Josh Hawley Caravan Rally (Saint Louis, MO)</a:t>
            </a:r>
          </a:p>
          <a:p>
            <a:r>
              <a:rPr lang="en-US" dirty="0"/>
              <a:t>January 30, 2021 Josh Hawley Caravan Rally (Kansas City, MO)</a:t>
            </a:r>
          </a:p>
          <a:p>
            <a:r>
              <a:rPr lang="en-US" dirty="0"/>
              <a:t>Phone Bank Training conducted by Dan Szyman – March 29, 2021</a:t>
            </a:r>
          </a:p>
          <a:p>
            <a:r>
              <a:rPr lang="en-US" dirty="0"/>
              <a:t>March 26, 2021: Official Time Restored</a:t>
            </a:r>
          </a:p>
          <a:p>
            <a:r>
              <a:rPr lang="en-US" dirty="0"/>
              <a:t>June 19, 2021: Juneteenth Labor for Black Lives Rally &amp; Clean up for Dr. Martin Luther King Jr.</a:t>
            </a:r>
          </a:p>
          <a:p>
            <a:r>
              <a:rPr lang="en-US" dirty="0"/>
              <a:t>July 31, 2021: VA Workers Rally for Justice</a:t>
            </a:r>
          </a:p>
          <a:p>
            <a:r>
              <a:rPr lang="en-US" dirty="0"/>
              <a:t>August 10, 2021: Kansas City Discrimination Rally</a:t>
            </a:r>
          </a:p>
          <a:p>
            <a:r>
              <a:rPr lang="en-US" dirty="0"/>
              <a:t>August 27 – 29, 2021: March on Washington: Voting Rights</a:t>
            </a:r>
          </a:p>
          <a:p>
            <a:endParaRPr lang="en-US" dirty="0"/>
          </a:p>
        </p:txBody>
      </p:sp>
    </p:spTree>
    <p:extLst>
      <p:ext uri="{BB962C8B-B14F-4D97-AF65-F5344CB8AC3E}">
        <p14:creationId xmlns:p14="http://schemas.microsoft.com/office/powerpoint/2010/main" val="3363009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FE987-448C-4963-8427-932D797B3690}"/>
              </a:ext>
            </a:extLst>
          </p:cNvPr>
          <p:cNvSpPr>
            <a:spLocks noGrp="1"/>
          </p:cNvSpPr>
          <p:nvPr>
            <p:ph type="title"/>
          </p:nvPr>
        </p:nvSpPr>
        <p:spPr/>
        <p:txBody>
          <a:bodyPr>
            <a:normAutofit fontScale="90000"/>
          </a:bodyPr>
          <a:lstStyle/>
          <a:p>
            <a:r>
              <a:rPr lang="en-US" dirty="0"/>
              <a:t>BARGAINING COMMITTEE ANNUAL REPORT</a:t>
            </a:r>
            <a:br>
              <a:rPr lang="en-US" dirty="0"/>
            </a:br>
            <a:r>
              <a:rPr lang="en-US" sz="2400" dirty="0"/>
              <a:t>MEETINGS,  ACTIONS, AND EVENTS</a:t>
            </a:r>
            <a:endParaRPr lang="en-US" dirty="0"/>
          </a:p>
        </p:txBody>
      </p:sp>
      <p:sp>
        <p:nvSpPr>
          <p:cNvPr id="3" name="Content Placeholder 2">
            <a:extLst>
              <a:ext uri="{FF2B5EF4-FFF2-40B4-BE49-F238E27FC236}">
                <a16:creationId xmlns:a16="http://schemas.microsoft.com/office/drawing/2014/main" id="{3B69D928-B32D-40A7-B895-7A5FF1DE2605}"/>
              </a:ext>
            </a:extLst>
          </p:cNvPr>
          <p:cNvSpPr>
            <a:spLocks noGrp="1"/>
          </p:cNvSpPr>
          <p:nvPr>
            <p:ph idx="1"/>
          </p:nvPr>
        </p:nvSpPr>
        <p:spPr/>
        <p:txBody>
          <a:bodyPr>
            <a:normAutofit fontScale="92500" lnSpcReduction="20000"/>
          </a:bodyPr>
          <a:lstStyle/>
          <a:p>
            <a:r>
              <a:rPr lang="en-US" dirty="0"/>
              <a:t>BARGAINING TEAM: Jonay McCall, Lauriana Terry, Joshua Terry, Tiffany McPherson, Tim Hipp, Sharon Travis: </a:t>
            </a:r>
          </a:p>
          <a:p>
            <a:r>
              <a:rPr lang="en-US" dirty="0"/>
              <a:t>This team of individuals  negotiate with management on behalf of all bargaining unit employees regarding any changes that will affect conditions of employment.</a:t>
            </a:r>
          </a:p>
          <a:p>
            <a:r>
              <a:rPr lang="en-US" dirty="0"/>
              <a:t>Training: JUNE 22 – 26, 2021 Collective Bargaining Training (Baltimore, Maryland) </a:t>
            </a:r>
          </a:p>
          <a:p>
            <a:r>
              <a:rPr lang="en-US" dirty="0"/>
              <a:t>Actions</a:t>
            </a:r>
          </a:p>
          <a:p>
            <a:r>
              <a:rPr lang="en-US" dirty="0"/>
              <a:t>April 27, 2021 – EMS: Change in tour for BUE</a:t>
            </a:r>
          </a:p>
          <a:p>
            <a:r>
              <a:rPr lang="en-US" dirty="0"/>
              <a:t>June 29, 2021 – HAS: Change in Duty Location for BUE</a:t>
            </a:r>
          </a:p>
          <a:p>
            <a:r>
              <a:rPr lang="en-US" dirty="0"/>
              <a:t>July 16, 2021 – Medicine Dept: Telemetry – Workflow Process</a:t>
            </a:r>
          </a:p>
          <a:p>
            <a:r>
              <a:rPr lang="en-US" dirty="0"/>
              <a:t>August 12, 2021 – HAS performance plan</a:t>
            </a:r>
          </a:p>
          <a:p>
            <a:r>
              <a:rPr lang="en-US" dirty="0"/>
              <a:t>August 17, 2021 – NCA-First Notice of Death Performance Plan</a:t>
            </a:r>
          </a:p>
          <a:p>
            <a:r>
              <a:rPr lang="en-US" dirty="0"/>
              <a:t>August 27, 2021 – Nursing Schedule Change (JB-51)</a:t>
            </a:r>
          </a:p>
          <a:p>
            <a:r>
              <a:rPr lang="en-US" dirty="0"/>
              <a:t>September 2, 2021 – Pharmacy – Temp Oncology Reassignment</a:t>
            </a:r>
          </a:p>
          <a:p>
            <a:r>
              <a:rPr lang="en-US" dirty="0"/>
              <a:t>September 2, 2021 – Veteran Canteen Service – Special Order Shift Request</a:t>
            </a:r>
          </a:p>
          <a:p>
            <a:pPr marL="0" indent="0">
              <a:buNone/>
            </a:pPr>
            <a:endParaRPr lang="en-US" dirty="0"/>
          </a:p>
        </p:txBody>
      </p:sp>
    </p:spTree>
    <p:extLst>
      <p:ext uri="{BB962C8B-B14F-4D97-AF65-F5344CB8AC3E}">
        <p14:creationId xmlns:p14="http://schemas.microsoft.com/office/powerpoint/2010/main" val="767360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5BB43-36C7-4B44-9B56-1EAB15E7E422}"/>
              </a:ext>
            </a:extLst>
          </p:cNvPr>
          <p:cNvSpPr>
            <a:spLocks noGrp="1"/>
          </p:cNvSpPr>
          <p:nvPr>
            <p:ph type="title"/>
          </p:nvPr>
        </p:nvSpPr>
        <p:spPr/>
        <p:txBody>
          <a:bodyPr/>
          <a:lstStyle/>
          <a:p>
            <a:r>
              <a:rPr lang="en-US" sz="3600" dirty="0"/>
              <a:t>VETERAN’S COMMITTEE ANNUAL REPORT</a:t>
            </a:r>
            <a:br>
              <a:rPr lang="en-US" dirty="0"/>
            </a:br>
            <a:r>
              <a:rPr lang="en-US" sz="2000" dirty="0"/>
              <a:t>MEETINGS,  ACTIONS, AND EVENTS</a:t>
            </a:r>
            <a:endParaRPr lang="en-US" dirty="0"/>
          </a:p>
        </p:txBody>
      </p:sp>
      <p:sp>
        <p:nvSpPr>
          <p:cNvPr id="3" name="Content Placeholder 2">
            <a:extLst>
              <a:ext uri="{FF2B5EF4-FFF2-40B4-BE49-F238E27FC236}">
                <a16:creationId xmlns:a16="http://schemas.microsoft.com/office/drawing/2014/main" id="{4B1B38B2-E89A-4DAE-BA6D-2E6647079435}"/>
              </a:ext>
            </a:extLst>
          </p:cNvPr>
          <p:cNvSpPr>
            <a:spLocks noGrp="1"/>
          </p:cNvSpPr>
          <p:nvPr>
            <p:ph idx="1"/>
          </p:nvPr>
        </p:nvSpPr>
        <p:spPr/>
        <p:txBody>
          <a:bodyPr/>
          <a:lstStyle/>
          <a:p>
            <a:r>
              <a:rPr lang="en-US" sz="1600" dirty="0"/>
              <a:t>Veteran’s Committee members: Vernon Hune, Tiffany McPherson</a:t>
            </a:r>
          </a:p>
          <a:p>
            <a:r>
              <a:rPr lang="en-US" sz="1600" dirty="0"/>
              <a:t>Meeting: N/A</a:t>
            </a:r>
          </a:p>
          <a:p>
            <a:r>
              <a:rPr lang="en-US" sz="1600" dirty="0"/>
              <a:t>Action</a:t>
            </a:r>
          </a:p>
          <a:p>
            <a:r>
              <a:rPr lang="en-US" sz="1600" dirty="0"/>
              <a:t>JUNE 6, 2021 “Welcome Back Party” Table to recruit members and board members to be apart of the committee</a:t>
            </a:r>
          </a:p>
          <a:p>
            <a:r>
              <a:rPr lang="en-US" sz="1600" dirty="0"/>
              <a:t>November 2021” Veteran’s Day Appreciation” Local 96 sent out a token of appreciation to all the AFGE military veterans by mailing them AFGE logo dog tags with a letter of appreciation enclosed</a:t>
            </a:r>
            <a:r>
              <a:rPr lang="en-US" dirty="0"/>
              <a:t>.</a:t>
            </a:r>
          </a:p>
        </p:txBody>
      </p:sp>
    </p:spTree>
    <p:extLst>
      <p:ext uri="{BB962C8B-B14F-4D97-AF65-F5344CB8AC3E}">
        <p14:creationId xmlns:p14="http://schemas.microsoft.com/office/powerpoint/2010/main" val="3492094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719DE-B315-4783-9618-8AC3BEF9242D}"/>
              </a:ext>
            </a:extLst>
          </p:cNvPr>
          <p:cNvSpPr>
            <a:spLocks noGrp="1"/>
          </p:cNvSpPr>
          <p:nvPr>
            <p:ph type="title"/>
          </p:nvPr>
        </p:nvSpPr>
        <p:spPr/>
        <p:txBody>
          <a:bodyPr>
            <a:normAutofit/>
          </a:bodyPr>
          <a:lstStyle/>
          <a:p>
            <a:r>
              <a:rPr lang="en-US" sz="2800" dirty="0"/>
              <a:t>COMMUNITY SERVICE COMMITTEE ANNUAL REPORT</a:t>
            </a:r>
            <a:br>
              <a:rPr lang="en-US" sz="2800" dirty="0"/>
            </a:br>
            <a:r>
              <a:rPr lang="en-US" sz="2000" dirty="0"/>
              <a:t>MEETINGS,  ACTIONS, AND EVENTS</a:t>
            </a:r>
            <a:endParaRPr lang="en-US" sz="2800" dirty="0"/>
          </a:p>
        </p:txBody>
      </p:sp>
      <p:sp>
        <p:nvSpPr>
          <p:cNvPr id="3" name="Content Placeholder 2">
            <a:extLst>
              <a:ext uri="{FF2B5EF4-FFF2-40B4-BE49-F238E27FC236}">
                <a16:creationId xmlns:a16="http://schemas.microsoft.com/office/drawing/2014/main" id="{DB0A6810-591A-4B66-BD1D-A67061254E12}"/>
              </a:ext>
            </a:extLst>
          </p:cNvPr>
          <p:cNvSpPr>
            <a:spLocks noGrp="1"/>
          </p:cNvSpPr>
          <p:nvPr>
            <p:ph idx="1"/>
          </p:nvPr>
        </p:nvSpPr>
        <p:spPr/>
        <p:txBody>
          <a:bodyPr/>
          <a:lstStyle/>
          <a:p>
            <a:r>
              <a:rPr lang="en-US" dirty="0"/>
              <a:t>Community Service Committee members: Michael Roberts, Tiffany McPherson</a:t>
            </a:r>
          </a:p>
          <a:p>
            <a:r>
              <a:rPr lang="en-US" dirty="0"/>
              <a:t>Meeting: N/A</a:t>
            </a:r>
          </a:p>
          <a:p>
            <a:r>
              <a:rPr lang="en-US" dirty="0"/>
              <a:t>Action: Inactive committee due to lack of members</a:t>
            </a:r>
          </a:p>
          <a:p>
            <a:r>
              <a:rPr lang="en-US" dirty="0"/>
              <a:t>COMMUNITY SERVICE COMMITTEE GOAL FOR 2022</a:t>
            </a:r>
          </a:p>
          <a:p>
            <a:r>
              <a:rPr lang="en-US" dirty="0"/>
              <a:t>Recruit 5 members that will commit to being apart of the committee</a:t>
            </a:r>
          </a:p>
          <a:p>
            <a:r>
              <a:rPr lang="en-US" dirty="0"/>
              <a:t>Participate in Juneteenth MLK Clean up</a:t>
            </a:r>
          </a:p>
          <a:p>
            <a:r>
              <a:rPr lang="en-US" dirty="0"/>
              <a:t>Collaborate with B.L.A.C.K, Jobs for Justice, Coalition of Black Trade Unions and other Local Organizations. “We support Them, They Support Us.”</a:t>
            </a:r>
          </a:p>
          <a:p>
            <a:endParaRPr lang="en-US" dirty="0"/>
          </a:p>
        </p:txBody>
      </p:sp>
    </p:spTree>
    <p:extLst>
      <p:ext uri="{BB962C8B-B14F-4D97-AF65-F5344CB8AC3E}">
        <p14:creationId xmlns:p14="http://schemas.microsoft.com/office/powerpoint/2010/main" val="12041034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{E1B10060-9D31-456D-956B-1B079070C900}tf78438558_win32</Template>
  <TotalTime>2343</TotalTime>
  <Words>1093</Words>
  <Application>Microsoft Office PowerPoint</Application>
  <PresentationFormat>Widescreen</PresentationFormat>
  <Paragraphs>83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Century Gothic</vt:lpstr>
      <vt:lpstr>Courier New</vt:lpstr>
      <vt:lpstr>Garamond</vt:lpstr>
      <vt:lpstr>SavonVTI</vt:lpstr>
      <vt:lpstr>AFGE Local 96 annual committee report</vt:lpstr>
      <vt:lpstr>AFGE LOCAL 96 COMMITTEES</vt:lpstr>
      <vt:lpstr>HRC-PRIDE COMMITTEE ANNUAL REPORT MEETINGS,  ACTIONS, AND EVENTS</vt:lpstr>
      <vt:lpstr>HRC- DIVERSITY, EQUITY &amp; INCLUSION COMMITTEE ANNUAL REPORT MEETINGS,  ACTIONS, AND EVENTS</vt:lpstr>
      <vt:lpstr>HRC -Y.O.U.N.G.COMMITTEE ANNUAL REPORT MEETINGS,  ACTIONS, AND EVENTS</vt:lpstr>
      <vt:lpstr>HRC - LEGISLATIVE COMMITTEE ANNUAL REPORT MEETINGS,  ACTIONS, AND EVENTS</vt:lpstr>
      <vt:lpstr>BARGAINING COMMITTEE ANNUAL REPORT MEETINGS,  ACTIONS, AND EVENTS</vt:lpstr>
      <vt:lpstr>VETERAN’S COMMITTEE ANNUAL REPORT MEETINGS,  ACTIONS, AND EVENTS</vt:lpstr>
      <vt:lpstr>COMMUNITY SERVICE COMMITTEE ANNUAL REPORT MEETINGS,  ACTIONS, AND EVENTS</vt:lpstr>
      <vt:lpstr>BUDGET COMMITTEE ANNUAL REPORT MEETINGS,  ACTIONS, AND EVENTS</vt:lpstr>
      <vt:lpstr>2021 Annual committee report complete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AFGE Local 96 annual committee report</dc:title>
  <dc:creator>McPherson, Tiffany A.  (STL)</dc:creator>
  <cp:lastModifiedBy>McPherson, Tiffany A.  (STL)</cp:lastModifiedBy>
  <cp:revision>42</cp:revision>
  <dcterms:created xsi:type="dcterms:W3CDTF">2021-12-26T16:12:55Z</dcterms:created>
  <dcterms:modified xsi:type="dcterms:W3CDTF">2021-12-30T03:02:49Z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