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5"/>
  </p:notesMasterIdLst>
  <p:sldIdLst>
    <p:sldId id="256" r:id="rId2"/>
    <p:sldId id="262" r:id="rId3"/>
    <p:sldId id="257" r:id="rId4"/>
    <p:sldId id="263" r:id="rId5"/>
    <p:sldId id="267" r:id="rId6"/>
    <p:sldId id="279" r:id="rId7"/>
    <p:sldId id="265" r:id="rId8"/>
    <p:sldId id="266" r:id="rId9"/>
    <p:sldId id="280" r:id="rId10"/>
    <p:sldId id="264" r:id="rId11"/>
    <p:sldId id="258" r:id="rId12"/>
    <p:sldId id="273" r:id="rId13"/>
    <p:sldId id="274" r:id="rId14"/>
    <p:sldId id="275" r:id="rId15"/>
    <p:sldId id="272" r:id="rId16"/>
    <p:sldId id="261" r:id="rId17"/>
    <p:sldId id="271" r:id="rId18"/>
    <p:sldId id="268" r:id="rId19"/>
    <p:sldId id="270" r:id="rId20"/>
    <p:sldId id="269" r:id="rId21"/>
    <p:sldId id="260" r:id="rId22"/>
    <p:sldId id="281" r:id="rId23"/>
    <p:sldId id="2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37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CC724-F81F-D04C-8AD4-D60C80B9E780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AF646-D3EF-F246-BADA-A123A3D4C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02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brief was created and provided by Danielle. Kendrick Roberson edited the deck for </a:t>
            </a:r>
            <a:r>
              <a:rPr lang="en-US"/>
              <a:t>the purposes </a:t>
            </a:r>
            <a:r>
              <a:rPr lang="en-US" dirty="0"/>
              <a:t>of YOUNG Community Activism: Voting/ Census 2020 training on Feb 9, 2020.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AF646-D3EF-F246-BADA-A123A3D4C8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38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27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3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89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0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197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8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5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0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92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2/24/2020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5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153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1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1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flcio.org/about-us/our-unions-and-allies" TargetMode="External"/><Relationship Id="rId2" Type="http://schemas.openxmlformats.org/officeDocument/2006/relationships/hyperlink" Target="https://uaw.org/standing-committees/civil-human-rights-committee/resource-links-civil-human-rights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census@calaborfed.org" TargetMode="External"/><Relationship Id="rId5" Type="http://schemas.openxmlformats.org/officeDocument/2006/relationships/hyperlink" Target="https://www.census.gov/library/visualizations/2019/comm/2020-everyone.html" TargetMode="External"/><Relationship Id="rId4" Type="http://schemas.openxmlformats.org/officeDocument/2006/relationships/hyperlink" Target="https://www.macmillandictionary.com/us/dictionary/american/constituenc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468AC0-C198-49B8-AABC-AD8150425B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90000"/>
          </a:blip>
          <a:srcRect t="597" b="15134"/>
          <a:stretch/>
        </p:blipFill>
        <p:spPr>
          <a:xfrm>
            <a:off x="0" y="267639"/>
            <a:ext cx="12191999" cy="68579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4A12B6-EF0D-43E8-8C17-4FAD4D276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>
              <a:lumMod val="85000"/>
              <a:lumOff val="15000"/>
              <a:alpha val="93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107525-0C02-447F-8A3F-553320A72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2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E0F843-30DA-40E3-8F3C-20F4637C03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2044112"/>
            <a:ext cx="8933796" cy="2437232"/>
          </a:xfrm>
        </p:spPr>
        <p:txBody>
          <a:bodyPr>
            <a:normAutofit/>
          </a:bodyPr>
          <a:lstStyle/>
          <a:p>
            <a:r>
              <a:rPr lang="en-US" dirty="0"/>
              <a:t>Community Activism:</a:t>
            </a:r>
            <a:br>
              <a:rPr lang="en-US" dirty="0"/>
            </a:br>
            <a:r>
              <a:rPr lang="en-US" dirty="0"/>
              <a:t>Voting &amp; Census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80F4D6-E9EB-4AAA-B48F-C175C86201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101" y="4207260"/>
            <a:ext cx="8936846" cy="123912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Presenters: </a:t>
            </a:r>
          </a:p>
          <a:p>
            <a:r>
              <a:rPr lang="en-US" dirty="0"/>
              <a:t>Kendrick Roberson, Chair YOUNG Committee</a:t>
            </a:r>
          </a:p>
          <a:p>
            <a:r>
              <a:rPr lang="en-US" dirty="0"/>
              <a:t>  Torre White, Co-Chair YOUNG Committee</a:t>
            </a:r>
          </a:p>
          <a:p>
            <a:r>
              <a:rPr lang="en-US" dirty="0"/>
              <a:t>Janet Constance, District 9 YOUNG Coordinator </a:t>
            </a:r>
          </a:p>
          <a:p>
            <a:r>
              <a:rPr lang="en-US" dirty="0"/>
              <a:t>Revised 2/2020 </a:t>
            </a:r>
          </a:p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7A42E3-05D8-4A0B-9D4E-20EF581E5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E9A54B-189D-4645-8254-FDC4210EC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1CE48F-D5E4-4520-AF1E-8F85CFBDA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1448851-39AD-4943-BF9C-C50704E08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885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CEA35-4F22-436B-A45B-07B81B56F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Your Calendar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70BE4-A193-4E16-A617-B02636904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809750"/>
            <a:ext cx="10763250" cy="4142994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B847DB-D917-4BE4-B398-342953E6C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8" y="2014194"/>
            <a:ext cx="10058401" cy="428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84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A69BA-DF98-4E8D-B3BB-CDAD878B16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VOTER &amp; THE ELECTION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C78B35-BD67-4C18-8502-1F8F34C434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101" y="4457700"/>
            <a:ext cx="8936846" cy="681563"/>
          </a:xfrm>
        </p:spPr>
        <p:txBody>
          <a:bodyPr>
            <a:noAutofit/>
          </a:bodyPr>
          <a:lstStyle/>
          <a:p>
            <a:r>
              <a:rPr lang="en-US" sz="2400" dirty="0"/>
              <a:t>“The Soap Opera of Voter Registration, Education, Mobilization”</a:t>
            </a:r>
          </a:p>
        </p:txBody>
      </p:sp>
    </p:spTree>
    <p:extLst>
      <p:ext uri="{BB962C8B-B14F-4D97-AF65-F5344CB8AC3E}">
        <p14:creationId xmlns:p14="http://schemas.microsoft.com/office/powerpoint/2010/main" val="135771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A6327-FC60-4A1B-ABF3-29638DBF7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Exercise… What Is It????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E77D3-B37A-4459-B1D1-D0F433D0B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Voter Registration is…</a:t>
            </a:r>
          </a:p>
          <a:p>
            <a:r>
              <a:rPr lang="en-US" sz="3600" dirty="0"/>
              <a:t>Voter Educations is…</a:t>
            </a:r>
          </a:p>
          <a:p>
            <a:r>
              <a:rPr lang="en-US" sz="3600" dirty="0"/>
              <a:t>Voter Mobilization is…</a:t>
            </a:r>
          </a:p>
          <a:p>
            <a:r>
              <a:rPr lang="en-US" sz="3600" dirty="0"/>
              <a:t>Voter Accountability is…</a:t>
            </a:r>
          </a:p>
          <a:p>
            <a:pPr marL="0" indent="0">
              <a:buNone/>
            </a:pPr>
            <a:r>
              <a:rPr lang="en-US" sz="3600" dirty="0"/>
              <a:t>(15 Exercise)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32D2C6-3938-4AD2-8F00-49ACACC8F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014194"/>
            <a:ext cx="3924300" cy="411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89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758CE-B897-4B70-B435-21A49774C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8E5A4-B615-4990-B984-5E6653425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Voter Registration Deadlines</a:t>
            </a:r>
          </a:p>
          <a:p>
            <a:r>
              <a:rPr lang="en-US" dirty="0"/>
              <a:t>Early Voting, Primary, General &amp; Special Election Dates</a:t>
            </a:r>
          </a:p>
          <a:p>
            <a:r>
              <a:rPr lang="en-US" dirty="0"/>
              <a:t>Local Polling Places &amp; Times</a:t>
            </a:r>
          </a:p>
          <a:p>
            <a:r>
              <a:rPr lang="en-US" dirty="0"/>
              <a:t>The Phone Number, Venue, Hours of Operation &amp; Director of your Local Board of Elections</a:t>
            </a:r>
          </a:p>
          <a:p>
            <a:r>
              <a:rPr lang="en-US" dirty="0"/>
              <a:t>The Monthly Meeting of Your Local Board of Elections</a:t>
            </a:r>
          </a:p>
          <a:p>
            <a:r>
              <a:rPr lang="en-US" dirty="0"/>
              <a:t>Create an Issue-Based Platform Based on your Members</a:t>
            </a:r>
          </a:p>
          <a:p>
            <a:r>
              <a:rPr lang="en-US" dirty="0"/>
              <a:t>Who is on the Ballot &amp; What They Stand For</a:t>
            </a:r>
          </a:p>
          <a:p>
            <a:r>
              <a:rPr lang="en-US" dirty="0"/>
              <a:t>Suppressive Laws such as Voter ID, Gerrymandering, </a:t>
            </a:r>
          </a:p>
          <a:p>
            <a:pPr marL="0" indent="0">
              <a:buNone/>
            </a:pPr>
            <a:r>
              <a:rPr lang="en-US" dirty="0"/>
              <a:t>   Pre-registration, etc.</a:t>
            </a:r>
          </a:p>
          <a:p>
            <a:r>
              <a:rPr lang="en-US" dirty="0"/>
              <a:t>Types of Ballots: Election, Provisional, Absentee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874CBF-87F7-40AA-8971-C93DCC3A7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1" y="3783943"/>
            <a:ext cx="4381500" cy="243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63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62116-3E71-4C2F-85D5-31B1D640C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Give Your Members Something to Do…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ABA32-25F8-4DAB-B430-1A763FDA5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Canvassing, Phone Banking, Texting </a:t>
            </a:r>
          </a:p>
          <a:p>
            <a:r>
              <a:rPr lang="en-US" dirty="0"/>
              <a:t>Social Media </a:t>
            </a:r>
          </a:p>
          <a:p>
            <a:r>
              <a:rPr lang="en-US" dirty="0"/>
              <a:t>Creative Days </a:t>
            </a:r>
            <a:r>
              <a:rPr lang="en-US"/>
              <a:t>of Action</a:t>
            </a:r>
            <a:endParaRPr lang="en-US" dirty="0"/>
          </a:p>
          <a:p>
            <a:r>
              <a:rPr lang="en-US" dirty="0"/>
              <a:t>Poll Monitors</a:t>
            </a:r>
          </a:p>
          <a:p>
            <a:r>
              <a:rPr lang="en-US" dirty="0"/>
              <a:t>Rides to the Polls Drivers</a:t>
            </a:r>
          </a:p>
          <a:p>
            <a:r>
              <a:rPr lang="en-US" dirty="0"/>
              <a:t>Poll/Watch Parties for Members &amp; Their Families</a:t>
            </a:r>
          </a:p>
          <a:p>
            <a:r>
              <a:rPr lang="en-US" dirty="0"/>
              <a:t>Voter Registration/Commitments</a:t>
            </a:r>
          </a:p>
          <a:p>
            <a:r>
              <a:rPr lang="en-US" dirty="0"/>
              <a:t>Membership Issue Based Forums w/ Politicians</a:t>
            </a:r>
          </a:p>
          <a:p>
            <a:r>
              <a:rPr lang="en-US" dirty="0"/>
              <a:t>Assign Members to Participate in Local Meetings, Forums, Debates, Board of Elections Meetings, etc. </a:t>
            </a:r>
          </a:p>
          <a:p>
            <a:r>
              <a:rPr lang="en-US" dirty="0"/>
              <a:t>Encourage Members to be Involved in Community Organizations. Groups, Local CLC initiatives, etc.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B86C02-AEA8-4A93-ACC5-C90CC96CC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6" y="2103119"/>
            <a:ext cx="5267324" cy="247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90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703BE-28D9-46AA-BDCC-D69ADBBD5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Engage Members…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3C56A-800D-4785-8209-ADF32573C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Understand that voting goes beyond the registration form and the ballot</a:t>
            </a:r>
          </a:p>
          <a:p>
            <a:r>
              <a:rPr lang="en-US" dirty="0"/>
              <a:t>Work with community groups, organizations and schools to ensure your members and their families are registered</a:t>
            </a:r>
          </a:p>
          <a:p>
            <a:r>
              <a:rPr lang="en-US" dirty="0"/>
              <a:t>Respect the Voter; however educate them on the issues that affect labor</a:t>
            </a:r>
          </a:p>
          <a:p>
            <a:r>
              <a:rPr lang="en-US" dirty="0"/>
              <a:t>Utilize your hall… create relationships with your members… it makes it easier to engage in conversation around issue based voting</a:t>
            </a:r>
          </a:p>
          <a:p>
            <a:r>
              <a:rPr lang="en-US" dirty="0"/>
              <a:t>Look at every moment as an opportunity: a new member could be a new voter; a new E-Dues member could be an updated voter registration</a:t>
            </a:r>
          </a:p>
          <a:p>
            <a:r>
              <a:rPr lang="en-US" dirty="0"/>
              <a:t>Don’t forget about your member’s family: spouse, age appropriate children</a:t>
            </a:r>
          </a:p>
          <a:p>
            <a:r>
              <a:rPr lang="en-US" dirty="0"/>
              <a:t>Don’t miss moments to educate: Membership, Voter Registration; Polling Places/Times, etc.</a:t>
            </a:r>
          </a:p>
          <a:p>
            <a:r>
              <a:rPr lang="en-US" dirty="0"/>
              <a:t>Don’t miss the opportunities to mobilize: Set up rides to the polls; Create voter engagement flyers for members; etc.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203A5B-7431-4CA7-9CD6-D152A3E7F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475" y="662368"/>
            <a:ext cx="3514725" cy="175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73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D341E-6423-446C-AFE3-8655472F07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CONSTITUENCY/</a:t>
            </a:r>
            <a:br>
              <a:rPr lang="en-US" dirty="0"/>
            </a:br>
            <a:r>
              <a:rPr lang="en-US" dirty="0"/>
              <a:t>COMMUNITY ENGAGEMENT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E3BBD0-D2B4-4FD4-80E3-76B7E74E27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“We Are All In This Movement Together”</a:t>
            </a:r>
          </a:p>
        </p:txBody>
      </p:sp>
    </p:spTree>
    <p:extLst>
      <p:ext uri="{BB962C8B-B14F-4D97-AF65-F5344CB8AC3E}">
        <p14:creationId xmlns:p14="http://schemas.microsoft.com/office/powerpoint/2010/main" val="448930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E5AC3-A4CE-43E9-A2AA-0002A426D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27AA4-102B-4D95-B73F-8A3C64F51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3B0487-EB31-45B2-9145-7559965A8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642594"/>
            <a:ext cx="10058399" cy="531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78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74395-D0D9-4D75-96B4-858B62CF5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42F8C-A2F2-4E77-B266-9A3C71CCA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382119-DFBA-4D8F-BF10-9A28533D7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642594"/>
            <a:ext cx="10058399" cy="531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90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2AE98-1D92-4CBE-8203-397BBFD97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19E053-2128-431B-A9CA-88BEDDE4D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799" y="642595"/>
            <a:ext cx="10058399" cy="538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69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E6C6E-5709-45EF-B555-5FD1322B3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aka HONEY DO LIST…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C2B7D-7901-4B75-B238-0000013D0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CENSUS 2020</a:t>
            </a:r>
          </a:p>
          <a:p>
            <a:r>
              <a:rPr lang="en-US" sz="3200" dirty="0"/>
              <a:t>THE VOTER &amp; THE ELECTION</a:t>
            </a:r>
          </a:p>
          <a:p>
            <a:r>
              <a:rPr lang="en-US" sz="3200" dirty="0"/>
              <a:t>CONSTITUENCY/</a:t>
            </a:r>
          </a:p>
          <a:p>
            <a:pPr marL="0" indent="0">
              <a:buNone/>
            </a:pPr>
            <a:r>
              <a:rPr lang="en-US" sz="3200" dirty="0"/>
              <a:t>  COMMUNITY ENGAGEMENT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EAE06-4C51-411D-9FD4-8D8126ABF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6" y="1704976"/>
            <a:ext cx="3898954" cy="461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83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810B1-7769-412D-83A0-7CEA31563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C8DC8D-B53D-455B-AAC2-F2E446C59C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799" y="642594"/>
            <a:ext cx="10058399" cy="535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86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E397F-A509-4BD8-8683-8D9D4F4B2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D45C7-F184-4BD8-A136-952841C04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CF2B04-EEA7-43A0-9AA5-F8BFC9DE3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42594"/>
            <a:ext cx="10058400" cy="531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05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82D0B9-2354-48D0-A812-80D66459D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475" y="404812"/>
            <a:ext cx="6400800" cy="6048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A50B49-8BBA-454C-BD76-4C80DF235B5A}"/>
              </a:ext>
            </a:extLst>
          </p:cNvPr>
          <p:cNvSpPr txBox="1"/>
          <p:nvPr/>
        </p:nvSpPr>
        <p:spPr>
          <a:xfrm>
            <a:off x="466725" y="619123"/>
            <a:ext cx="4876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“ WE THE </a:t>
            </a:r>
            <a:r>
              <a:rPr lang="en-US" sz="5400" b="1" i="1" strike="sngStrike" dirty="0">
                <a:solidFill>
                  <a:srgbClr val="0070C0"/>
                </a:solidFill>
                <a:latin typeface="Baskerville Old Face" panose="02020602080505020303" pitchFamily="18" charset="0"/>
              </a:rPr>
              <a:t>PEOPLE WORKER </a:t>
            </a:r>
            <a:r>
              <a:rPr lang="en-US" sz="5400" b="1" i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MEMBER…</a:t>
            </a:r>
            <a:r>
              <a:rPr lang="en-US" sz="5400" b="1" i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”</a:t>
            </a:r>
          </a:p>
          <a:p>
            <a:pPr algn="ctr"/>
            <a:endParaRPr lang="en-US" sz="5400" b="1" i="1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n-US" sz="3600" dirty="0">
                <a:latin typeface="Baskerville Old Face" panose="02020602080505020303" pitchFamily="18" charset="0"/>
              </a:rPr>
              <a:t>What is your membership strategy???</a:t>
            </a:r>
          </a:p>
        </p:txBody>
      </p:sp>
    </p:spTree>
    <p:extLst>
      <p:ext uri="{BB962C8B-B14F-4D97-AF65-F5344CB8AC3E}">
        <p14:creationId xmlns:p14="http://schemas.microsoft.com/office/powerpoint/2010/main" val="346582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8916B-E8D2-4F67-AFAE-517EEE6C1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5F8790-EF63-4406-9F51-5F52E788A4A4}"/>
              </a:ext>
            </a:extLst>
          </p:cNvPr>
          <p:cNvSpPr/>
          <p:nvPr/>
        </p:nvSpPr>
        <p:spPr>
          <a:xfrm>
            <a:off x="1066800" y="2014194"/>
            <a:ext cx="100583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https://uaw.org/standing-committees/civil-human-rights-committee/resource-links-civil-human-rights/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https://aflcio.org/about-us/our-unions-and-allies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https://www.macmillandictionary.com/us/dictionary/american/constituency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https://www.census.gov/library/visualizations/2019/comm/2020-everyone.html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census@calaborfed.org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  <a:p>
            <a:endParaRPr lang="en-US" sz="2800" dirty="0">
              <a:solidFill>
                <a:srgbClr val="0070C0"/>
              </a:solidFill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0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AE3E4-0F62-4D0E-8591-693518B1C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CENSUS 2020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C7669-8BFE-473A-9402-9D8E745596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#AFGECOUNTS</a:t>
            </a:r>
          </a:p>
        </p:txBody>
      </p:sp>
    </p:spTree>
    <p:extLst>
      <p:ext uri="{BB962C8B-B14F-4D97-AF65-F5344CB8AC3E}">
        <p14:creationId xmlns:p14="http://schemas.microsoft.com/office/powerpoint/2010/main" val="3726482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D6C30-EB81-4139-9905-08FD9646E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CENSUS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3C34E-A8BB-447D-9877-80FA83966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342900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Occurs every ten years</a:t>
            </a:r>
          </a:p>
          <a:p>
            <a:pPr marL="457200" lvl="0" indent="-342900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Char char="●"/>
            </a:pPr>
            <a:endParaRPr lang="en-US"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Started in 1790 and is required by the </a:t>
            </a:r>
          </a:p>
          <a:p>
            <a:pPr marL="114300" lvl="0" indent="0"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Constitution</a:t>
            </a:r>
          </a:p>
          <a:p>
            <a:pPr marL="457200" lvl="0" indent="-342900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Char char="●"/>
            </a:pPr>
            <a:endParaRPr lang="en-US"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 a tool used to count every person living in the country</a:t>
            </a:r>
          </a:p>
          <a:p>
            <a:pPr marL="457200" lvl="0" indent="-342900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Char char="●"/>
            </a:pPr>
            <a:endParaRPr lang="en-US"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Allocates federal funding in states</a:t>
            </a:r>
          </a:p>
          <a:p>
            <a:pPr marL="457200" lvl="0" indent="-342900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Char char="●"/>
            </a:pPr>
            <a:endParaRPr lang="en-US"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>
              <a:spcBef>
                <a:spcPts val="0"/>
              </a:spcBef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Determines changes to congressional apportionment in states (i.e., redistricting) testing, and public engagement occur every single year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039EC0-8588-435B-ACCC-C27592C01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825" y="642594"/>
            <a:ext cx="4905375" cy="266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73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8E564-3111-46D6-A12F-4134957F9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on the Census &amp; How Safe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E526A-7977-4189-A891-D67D1F0C3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112286"/>
          </a:xfrm>
        </p:spPr>
        <p:txBody>
          <a:bodyPr>
            <a:normAutofit fontScale="92500" lnSpcReduction="20000"/>
          </a:bodyPr>
          <a:lstStyle/>
          <a:p>
            <a:r>
              <a:rPr lang="en-US" sz="1900" dirty="0"/>
              <a:t>Short questions, including:</a:t>
            </a:r>
          </a:p>
          <a:p>
            <a:r>
              <a:rPr lang="en-US" sz="1900" dirty="0"/>
              <a:t>Age</a:t>
            </a:r>
          </a:p>
          <a:p>
            <a:r>
              <a:rPr lang="en-US" sz="1900" dirty="0"/>
              <a:t>Race and Hispanic Origin</a:t>
            </a:r>
          </a:p>
          <a:p>
            <a:r>
              <a:rPr lang="en-US" sz="1900" dirty="0"/>
              <a:t>Relationship Status in Household</a:t>
            </a:r>
          </a:p>
          <a:p>
            <a:r>
              <a:rPr lang="en-US" sz="1900" dirty="0"/>
              <a:t>Homeownership (Owner/Renter)</a:t>
            </a:r>
          </a:p>
          <a:p>
            <a:r>
              <a:rPr lang="en-US" sz="1900" dirty="0"/>
              <a:t>Telephone Number</a:t>
            </a:r>
          </a:p>
          <a:p>
            <a:r>
              <a:rPr lang="en-US" sz="1900" dirty="0"/>
              <a:t>Information on additional people living in the home</a:t>
            </a:r>
          </a:p>
          <a:p>
            <a:r>
              <a:rPr lang="en-US" sz="1900" dirty="0">
                <a:highlight>
                  <a:srgbClr val="FFFF00"/>
                </a:highlight>
              </a:rPr>
              <a:t>No Citizenship Question in 2020</a:t>
            </a:r>
          </a:p>
          <a:p>
            <a:r>
              <a:rPr lang="en-US" sz="1900" dirty="0"/>
              <a:t>Confidentiality measures have become more important with the addition of a citizenship question </a:t>
            </a:r>
          </a:p>
          <a:p>
            <a:r>
              <a:rPr lang="en-US" sz="1900" dirty="0"/>
              <a:t>Information provided on a census form is kept confidential</a:t>
            </a:r>
          </a:p>
          <a:p>
            <a:r>
              <a:rPr lang="en-US" sz="1900" dirty="0"/>
              <a:t>Under Title 13, Census Bureau workers are prohibited from sharing any collected information</a:t>
            </a:r>
          </a:p>
          <a:p>
            <a:endParaRPr lang="en-US" sz="1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508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6FAED1-B3BE-478B-873B-09DEF42F3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550" y="685800"/>
            <a:ext cx="10277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6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B074C-CA14-4A88-9EA5-076DAD677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UNDER COUNTED…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74E54-B026-4BD3-8360-790863628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Multi-Generational Households</a:t>
            </a:r>
          </a:p>
          <a:p>
            <a:r>
              <a:rPr lang="en-US" dirty="0"/>
              <a:t>•Households with more than 7 people</a:t>
            </a:r>
          </a:p>
          <a:p>
            <a:r>
              <a:rPr lang="en-US" dirty="0"/>
              <a:t>•Low-income</a:t>
            </a:r>
          </a:p>
          <a:p>
            <a:r>
              <a:rPr lang="en-US" dirty="0"/>
              <a:t>•People with mental or physical disabilities</a:t>
            </a:r>
          </a:p>
          <a:p>
            <a:r>
              <a:rPr lang="en-US" dirty="0">
                <a:highlight>
                  <a:srgbClr val="FFFF00"/>
                </a:highlight>
              </a:rPr>
              <a:t>•Renters</a:t>
            </a:r>
          </a:p>
          <a:p>
            <a:r>
              <a:rPr lang="en-US" dirty="0"/>
              <a:t>•33% of the total U.S. population</a:t>
            </a:r>
          </a:p>
          <a:p>
            <a:r>
              <a:rPr lang="en-US" dirty="0">
                <a:highlight>
                  <a:srgbClr val="FFFF00"/>
                </a:highlight>
              </a:rPr>
              <a:t>•Young Children</a:t>
            </a:r>
          </a:p>
          <a:p>
            <a:r>
              <a:rPr lang="en-US" dirty="0"/>
              <a:t>•Cultural and Linguistic Minorities</a:t>
            </a:r>
          </a:p>
          <a:p>
            <a:r>
              <a:rPr lang="en-US" dirty="0">
                <a:highlight>
                  <a:srgbClr val="FFFF00"/>
                </a:highlight>
              </a:rPr>
              <a:t>•Racial and Ethnic Minorities</a:t>
            </a:r>
          </a:p>
          <a:p>
            <a:r>
              <a:rPr lang="en-US" dirty="0"/>
              <a:t>•Households with Undocumented Immigrants and Recent Immigrants</a:t>
            </a:r>
          </a:p>
          <a:p>
            <a:r>
              <a:rPr lang="en-US" dirty="0"/>
              <a:t>•Hispanic Immigrants and their Children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6EEBD7-8055-4F26-9A7E-E8E0C9506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25" y="1916700"/>
            <a:ext cx="5400675" cy="308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5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CC6A8-A83F-4D37-A74D-008C7ACE0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This…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B4103-A602-44C7-AF33-F1A20B86A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Start talking about the Census with your members and allies</a:t>
            </a:r>
          </a:p>
          <a:p>
            <a:r>
              <a:rPr lang="en-US" dirty="0"/>
              <a:t>Lend your voice through sign-on letters, federal and state advocacy</a:t>
            </a:r>
          </a:p>
          <a:p>
            <a:r>
              <a:rPr lang="en-US" dirty="0"/>
              <a:t>Partner w/ Community Organizations to Establish local Complete Count Committees in hard-to-count communities </a:t>
            </a:r>
          </a:p>
          <a:p>
            <a:r>
              <a:rPr lang="en-US" dirty="0"/>
              <a:t>Recruit business leaders, elected officials, and other CBOs </a:t>
            </a:r>
          </a:p>
          <a:p>
            <a:r>
              <a:rPr lang="en-US" dirty="0"/>
              <a:t>Host events to educate community members about the 2020 Census. Use digital tools to reach undercounted areas: Utilize your new hall as a Census Clinic to build relationships w/ members, their families and the community and to assist them in the Census process.</a:t>
            </a:r>
          </a:p>
          <a:p>
            <a:r>
              <a:rPr lang="en-US" dirty="0" err="1"/>
              <a:t>Eg</a:t>
            </a:r>
            <a:r>
              <a:rPr lang="en-US" dirty="0"/>
              <a:t>: SMS programs, data targeting, advertising, social media</a:t>
            </a:r>
          </a:p>
          <a:p>
            <a:r>
              <a:rPr lang="en-US" dirty="0"/>
              <a:t>Share Census Bureau job postings and encourage members of the community to apply</a:t>
            </a:r>
          </a:p>
          <a:p>
            <a:r>
              <a:rPr lang="en-US" dirty="0"/>
              <a:t>Create a strategic plan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5D832B-FE58-47D2-863A-35FFE415D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551" y="390525"/>
            <a:ext cx="4772024" cy="252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96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639FFD-2834-44DD-8438-824964336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557" y="642593"/>
            <a:ext cx="5622344" cy="36531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E48CD1-9293-4502-8AB6-1EFC44C5D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109" y="2692141"/>
            <a:ext cx="5353241" cy="365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660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_2SEEDS">
      <a:dk1>
        <a:srgbClr val="000000"/>
      </a:dk1>
      <a:lt1>
        <a:srgbClr val="FFFFFF"/>
      </a:lt1>
      <a:dk2>
        <a:srgbClr val="243541"/>
      </a:dk2>
      <a:lt2>
        <a:srgbClr val="E8E6E2"/>
      </a:lt2>
      <a:accent1>
        <a:srgbClr val="7CA9B2"/>
      </a:accent1>
      <a:accent2>
        <a:srgbClr val="7F97BA"/>
      </a:accent2>
      <a:accent3>
        <a:srgbClr val="9696C6"/>
      </a:accent3>
      <a:accent4>
        <a:srgbClr val="BA7F9A"/>
      </a:accent4>
      <a:accent5>
        <a:srgbClr val="C69698"/>
      </a:accent5>
      <a:accent6>
        <a:srgbClr val="BA957F"/>
      </a:accent6>
      <a:hlink>
        <a:srgbClr val="977F5C"/>
      </a:hlink>
      <a:folHlink>
        <a:srgbClr val="7F7F7F"/>
      </a:folHlink>
    </a:clrScheme>
    <a:fontScheme name="Savon">
      <a:maj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869</Words>
  <Application>Microsoft Office PowerPoint</Application>
  <PresentationFormat>Widescreen</PresentationFormat>
  <Paragraphs>115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Baskerville Old Face</vt:lpstr>
      <vt:lpstr>Calibri</vt:lpstr>
      <vt:lpstr>Garamond</vt:lpstr>
      <vt:lpstr>Goudy Old Style</vt:lpstr>
      <vt:lpstr>SavonVTI</vt:lpstr>
      <vt:lpstr>Community Activism: Voting &amp; Census 2020</vt:lpstr>
      <vt:lpstr>AGENDA aka HONEY DO LIST…</vt:lpstr>
      <vt:lpstr>CENSUS 2020</vt:lpstr>
      <vt:lpstr>CENSUS FACTS</vt:lpstr>
      <vt:lpstr>What is on the Census &amp; How Safe is it?</vt:lpstr>
      <vt:lpstr>PowerPoint Presentation</vt:lpstr>
      <vt:lpstr>THE UNDER COUNTED…</vt:lpstr>
      <vt:lpstr>Let’s Do This…</vt:lpstr>
      <vt:lpstr>PowerPoint Presentation</vt:lpstr>
      <vt:lpstr>Mark Your Calendar</vt:lpstr>
      <vt:lpstr>THE VOTER &amp; THE ELECTION</vt:lpstr>
      <vt:lpstr>Let’s Exercise… What Is It????</vt:lpstr>
      <vt:lpstr>Things to Know</vt:lpstr>
      <vt:lpstr>Give Your Members Something to Do…</vt:lpstr>
      <vt:lpstr>How to Engage Members…</vt:lpstr>
      <vt:lpstr>CONSTITUENCY/ COMMUNITY ENGAGEMENT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PLANNING</dc:title>
  <dc:creator>Danielle Brown</dc:creator>
  <cp:lastModifiedBy>Tanyell Jackson</cp:lastModifiedBy>
  <cp:revision>17</cp:revision>
  <dcterms:created xsi:type="dcterms:W3CDTF">2020-02-06T23:25:21Z</dcterms:created>
  <dcterms:modified xsi:type="dcterms:W3CDTF">2020-02-24T20:39:58Z</dcterms:modified>
</cp:coreProperties>
</file>