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2" r:id="rId2"/>
    <p:sldId id="258" r:id="rId3"/>
    <p:sldId id="270" r:id="rId4"/>
    <p:sldId id="259" r:id="rId5"/>
    <p:sldId id="261" r:id="rId6"/>
    <p:sldId id="260" r:id="rId7"/>
    <p:sldId id="273" r:id="rId8"/>
    <p:sldId id="274" r:id="rId9"/>
    <p:sldId id="275" r:id="rId10"/>
    <p:sldId id="271" r:id="rId11"/>
    <p:sldId id="262" r:id="rId12"/>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90929"/>
  </p:normalViewPr>
  <p:slideViewPr>
    <p:cSldViewPr>
      <p:cViewPr varScale="1">
        <p:scale>
          <a:sx n="40" d="100"/>
          <a:sy n="40" d="100"/>
        </p:scale>
        <p:origin x="-3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A282005-DBCC-45B4-AF9F-69C0B58DB9A0}"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9994B1-882E-463F-A71E-56FB77FF915E}" type="slidenum">
              <a:rPr lang="en-US"/>
              <a:pPr/>
              <a:t>1</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246A03-2E75-45EF-AD55-FF9AFD6D7E5B}" type="slidenum">
              <a:rPr lang="en-US"/>
              <a:pPr/>
              <a:t>2</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501B41-497E-43CA-9B6F-8872A43EFCF9}" type="slidenum">
              <a:rPr lang="en-US"/>
              <a:pPr/>
              <a:t>3</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CC14CF-6CF0-4151-B1D6-94BCE8DEAE5F}" type="slidenum">
              <a:rPr lang="en-US"/>
              <a:pPr/>
              <a:t>4</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C1FD5B-41F7-48F3-8975-97E73233AE85}" type="slidenum">
              <a:rPr lang="en-US"/>
              <a:pPr/>
              <a:t>5</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C69E9A-D94F-4D60-B9CF-ACA562B6078E}" type="slidenum">
              <a:rPr lang="en-US"/>
              <a:pPr/>
              <a:t>6</a:t>
            </a:fld>
            <a:endParaRPr 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6C2028-2BF7-4713-8429-C3FAF5DCE22D}" type="slidenum">
              <a:rPr lang="en-US"/>
              <a:pPr/>
              <a:t>10</a:t>
            </a:fld>
            <a:endParaRPr 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63BE86-5386-400A-A433-88335B38AF21}" type="slidenum">
              <a:rPr lang="en-US"/>
              <a:pPr/>
              <a:t>11</a:t>
            </a:fld>
            <a:endParaRPr lang="en-US"/>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5534672-91FD-4544-996F-3C2398283C8C}"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92229D-BBE2-411C-AC09-0A01AC8CA0F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FE123AC-D8FA-4415-AD9B-E99AE315D30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491220C-85F2-4D3C-8B20-BB91001B969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A1EDFDC-BA49-4702-A6A7-3F11AC5A1B3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8E71E05-DBD3-46E4-AD44-302136617BA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83684FA-4936-4D23-A89B-17060488546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8E35055-8040-4440-9F71-279FCB85A06F}"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ACD06D0-8DE4-4F29-B8E1-177B66E69C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2FB144E-A7BA-4BF7-9E1E-CD42306122D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C1D863-101F-4B24-9076-C029E2A8A57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92163DCE-1F42-432D-A288-CC2078FFFC58}"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ctrTitle"/>
          </p:nvPr>
        </p:nvSpPr>
        <p:spPr>
          <a:xfrm>
            <a:off x="533400" y="2362200"/>
            <a:ext cx="7924800" cy="1524000"/>
          </a:xfrm>
        </p:spPr>
        <p:txBody>
          <a:bodyPr/>
          <a:lstStyle/>
          <a:p>
            <a:r>
              <a:rPr lang="en-US" sz="5400">
                <a:latin typeface="Arial" charset="0"/>
              </a:rPr>
              <a:t>Interference with Protected Rights</a:t>
            </a:r>
          </a:p>
        </p:txBody>
      </p:sp>
      <p:sp>
        <p:nvSpPr>
          <p:cNvPr id="34819" name="Rectangle 3"/>
          <p:cNvSpPr>
            <a:spLocks noGrp="1" noChangeArrowheads="1"/>
          </p:cNvSpPr>
          <p:nvPr>
            <p:ph type="subTitle" idx="1"/>
          </p:nvPr>
        </p:nvSpPr>
        <p:spPr>
          <a:xfrm>
            <a:off x="1371600" y="4572000"/>
            <a:ext cx="6400800" cy="1143000"/>
          </a:xfrm>
        </p:spPr>
        <p:txBody>
          <a:bodyPr/>
          <a:lstStyle/>
          <a:p>
            <a:r>
              <a:rPr lang="en-US" i="1">
                <a:latin typeface="Arial Narrow" pitchFamily="34" charset="0"/>
              </a:rPr>
              <a:t>The Federal Service Labor-Management Relations Statute</a:t>
            </a:r>
          </a:p>
        </p:txBody>
      </p:sp>
      <p:pic>
        <p:nvPicPr>
          <p:cNvPr id="34820" name="Picture 4"/>
          <p:cNvPicPr>
            <a:picLocks noChangeAspect="1" noChangeArrowheads="1"/>
          </p:cNvPicPr>
          <p:nvPr/>
        </p:nvPicPr>
        <p:blipFill>
          <a:blip r:embed="rId3" cstate="print"/>
          <a:srcRect/>
          <a:stretch>
            <a:fillRect/>
          </a:stretch>
        </p:blipFill>
        <p:spPr bwMode="auto">
          <a:xfrm>
            <a:off x="533400" y="533400"/>
            <a:ext cx="3200400" cy="1023938"/>
          </a:xfrm>
          <a:prstGeom prst="rect">
            <a:avLst/>
          </a:prstGeom>
          <a:noFill/>
          <a:ln w="9525">
            <a:noFill/>
            <a:miter lim="800000"/>
            <a:headEnd/>
            <a:tailEnd/>
          </a:ln>
          <a:effectLst/>
        </p:spPr>
      </p:pic>
      <p:sp>
        <p:nvSpPr>
          <p:cNvPr id="5" name="Slide Number Placeholder 4"/>
          <p:cNvSpPr>
            <a:spLocks noGrp="1"/>
          </p:cNvSpPr>
          <p:nvPr>
            <p:ph type="sldNum" sz="quarter" idx="12"/>
          </p:nvPr>
        </p:nvSpPr>
        <p:spPr/>
        <p:txBody>
          <a:bodyPr/>
          <a:lstStyle/>
          <a:p>
            <a:fld id="{D5534672-91FD-4544-996F-3C2398283C8C}"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a:latin typeface="Arial" charset="0"/>
              </a:rPr>
              <a:t>Free Speech Proviso</a:t>
            </a:r>
          </a:p>
        </p:txBody>
      </p:sp>
      <p:sp>
        <p:nvSpPr>
          <p:cNvPr id="32771" name="Rectangle 3"/>
          <p:cNvSpPr>
            <a:spLocks noGrp="1" noChangeArrowheads="1"/>
          </p:cNvSpPr>
          <p:nvPr>
            <p:ph type="body" idx="1"/>
          </p:nvPr>
        </p:nvSpPr>
        <p:spPr/>
        <p:txBody>
          <a:bodyPr/>
          <a:lstStyle/>
          <a:p>
            <a:pPr>
              <a:lnSpc>
                <a:spcPct val="90000"/>
              </a:lnSpc>
            </a:pPr>
            <a:r>
              <a:rPr lang="en-US" sz="2800" dirty="0">
                <a:latin typeface="Arial" charset="0"/>
              </a:rPr>
              <a:t>Personal opinions are protected</a:t>
            </a:r>
          </a:p>
          <a:p>
            <a:pPr>
              <a:lnSpc>
                <a:spcPct val="90000"/>
              </a:lnSpc>
            </a:pPr>
            <a:r>
              <a:rPr lang="en-US" sz="2400" dirty="0">
                <a:latin typeface="Arial" charset="0"/>
              </a:rPr>
              <a:t>5 U.S.C. </a:t>
            </a:r>
            <a:r>
              <a:rPr lang="en-US" sz="2400" dirty="0">
                <a:latin typeface="Arial" charset="0"/>
                <a:cs typeface="Times New Roman" pitchFamily="18" charset="0"/>
              </a:rPr>
              <a:t>§</a:t>
            </a:r>
            <a:r>
              <a:rPr lang="en-US" sz="2400" dirty="0">
                <a:latin typeface="Arial" charset="0"/>
              </a:rPr>
              <a:t> 7116(e) states:</a:t>
            </a:r>
          </a:p>
          <a:p>
            <a:pPr lvl="1">
              <a:lnSpc>
                <a:spcPct val="90000"/>
              </a:lnSpc>
              <a:buFontTx/>
              <a:buNone/>
            </a:pPr>
            <a:r>
              <a:rPr lang="en-US" sz="1800" dirty="0">
                <a:latin typeface="Arial" charset="0"/>
              </a:rPr>
              <a:t>The expression of any view, argument, opinion or the making of any statement which – </a:t>
            </a:r>
          </a:p>
          <a:p>
            <a:pPr lvl="1">
              <a:lnSpc>
                <a:spcPct val="90000"/>
              </a:lnSpc>
              <a:buFontTx/>
              <a:buNone/>
            </a:pPr>
            <a:r>
              <a:rPr lang="en-US" sz="1800" dirty="0">
                <a:latin typeface="Arial" charset="0"/>
              </a:rPr>
              <a:t>	(1) publicizes the fact of a representational election and encourages employees to exercise their right to vote in such election,</a:t>
            </a:r>
          </a:p>
          <a:p>
            <a:pPr lvl="1">
              <a:lnSpc>
                <a:spcPct val="90000"/>
              </a:lnSpc>
              <a:buFontTx/>
              <a:buNone/>
            </a:pPr>
            <a:r>
              <a:rPr lang="en-US" sz="1800" dirty="0">
                <a:latin typeface="Arial" charset="0"/>
              </a:rPr>
              <a:t>	(2) corrects the record with respect to any false or misleading statement made by the person, or</a:t>
            </a:r>
          </a:p>
          <a:p>
            <a:pPr lvl="1">
              <a:lnSpc>
                <a:spcPct val="90000"/>
              </a:lnSpc>
              <a:buFontTx/>
              <a:buNone/>
            </a:pPr>
            <a:r>
              <a:rPr lang="en-US" sz="1800" dirty="0">
                <a:latin typeface="Arial" charset="0"/>
              </a:rPr>
              <a:t>	(3) informs employees of the Government’s policy relating to labor-management relations and representation, </a:t>
            </a:r>
          </a:p>
          <a:p>
            <a:pPr lvl="1">
              <a:lnSpc>
                <a:spcPct val="90000"/>
              </a:lnSpc>
              <a:buFontTx/>
              <a:buNone/>
            </a:pPr>
            <a:r>
              <a:rPr lang="en-US" sz="1800" dirty="0">
                <a:latin typeface="Arial" charset="0"/>
              </a:rPr>
              <a:t>Shall not, if the expression contains no threat or reprisal of force or promise or benefit or was not made under coercive conditions, (A) constitute an unfair labor practice under any provision of this chapter, or (B) constitute grounds for the setting aside of any election conducted under any provision of this chapter.</a:t>
            </a:r>
          </a:p>
        </p:txBody>
      </p:sp>
      <p:sp>
        <p:nvSpPr>
          <p:cNvPr id="4" name="Slide Number Placeholder 3"/>
          <p:cNvSpPr>
            <a:spLocks noGrp="1"/>
          </p:cNvSpPr>
          <p:nvPr>
            <p:ph type="sldNum" sz="quarter" idx="12"/>
          </p:nvPr>
        </p:nvSpPr>
        <p:spPr/>
        <p:txBody>
          <a:bodyPr/>
          <a:lstStyle/>
          <a:p>
            <a:fld id="{1491220C-85F2-4D3C-8B20-BB91001B9694}"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a:latin typeface="Arial" charset="0"/>
              </a:rPr>
              <a:t>Interference by a Labor Organization</a:t>
            </a:r>
          </a:p>
        </p:txBody>
      </p:sp>
      <p:sp>
        <p:nvSpPr>
          <p:cNvPr id="10243" name="Rectangle 3"/>
          <p:cNvSpPr>
            <a:spLocks noGrp="1" noChangeArrowheads="1"/>
          </p:cNvSpPr>
          <p:nvPr>
            <p:ph type="body" idx="1"/>
          </p:nvPr>
        </p:nvSpPr>
        <p:spPr>
          <a:xfrm>
            <a:off x="685800" y="2209800"/>
            <a:ext cx="7772400" cy="3886200"/>
          </a:xfrm>
        </p:spPr>
        <p:txBody>
          <a:bodyPr/>
          <a:lstStyle/>
          <a:p>
            <a:r>
              <a:rPr lang="en-US" sz="2800" dirty="0">
                <a:latin typeface="Arial" charset="0"/>
              </a:rPr>
              <a:t>It is a violation of </a:t>
            </a:r>
            <a:r>
              <a:rPr lang="en-US" sz="2800" dirty="0">
                <a:latin typeface="Arial" charset="0"/>
                <a:cs typeface="Times New Roman" pitchFamily="18" charset="0"/>
              </a:rPr>
              <a:t>§ 7116(b)(1) for a </a:t>
            </a:r>
            <a:r>
              <a:rPr lang="en-US" sz="2800" dirty="0">
                <a:latin typeface="Arial" charset="0"/>
              </a:rPr>
              <a:t>labor organization to interfere with, restrain or coerce an employee in the exercise by the employee of any right under the Statute.</a:t>
            </a:r>
            <a:endParaRPr lang="en-US" sz="1800" dirty="0">
              <a:latin typeface="Arial" charset="0"/>
            </a:endParaRPr>
          </a:p>
        </p:txBody>
      </p:sp>
      <p:sp>
        <p:nvSpPr>
          <p:cNvPr id="4" name="Slide Number Placeholder 3"/>
          <p:cNvSpPr>
            <a:spLocks noGrp="1"/>
          </p:cNvSpPr>
          <p:nvPr>
            <p:ph type="sldNum" sz="quarter" idx="12"/>
          </p:nvPr>
        </p:nvSpPr>
        <p:spPr/>
        <p:txBody>
          <a:bodyPr/>
          <a:lstStyle/>
          <a:p>
            <a:fld id="{1491220C-85F2-4D3C-8B20-BB91001B9694}"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latin typeface="Arial" charset="0"/>
              </a:rPr>
              <a:t>Interference – The Legal Basis</a:t>
            </a:r>
          </a:p>
        </p:txBody>
      </p:sp>
      <p:sp>
        <p:nvSpPr>
          <p:cNvPr id="6147" name="Rectangle 3"/>
          <p:cNvSpPr>
            <a:spLocks noGrp="1" noChangeArrowheads="1"/>
          </p:cNvSpPr>
          <p:nvPr>
            <p:ph type="body" idx="1"/>
          </p:nvPr>
        </p:nvSpPr>
        <p:spPr>
          <a:xfrm>
            <a:off x="685800" y="2209800"/>
            <a:ext cx="7772400" cy="3886200"/>
          </a:xfrm>
        </p:spPr>
        <p:txBody>
          <a:bodyPr/>
          <a:lstStyle/>
          <a:p>
            <a:r>
              <a:rPr lang="en-US" dirty="0">
                <a:latin typeface="Arial" charset="0"/>
              </a:rPr>
              <a:t>5 U.S.C. </a:t>
            </a:r>
            <a:r>
              <a:rPr lang="en-US" dirty="0">
                <a:latin typeface="Arial" charset="0"/>
                <a:cs typeface="Times New Roman" pitchFamily="18" charset="0"/>
              </a:rPr>
              <a:t>§ </a:t>
            </a:r>
            <a:r>
              <a:rPr lang="en-US" dirty="0">
                <a:latin typeface="Arial" charset="0"/>
              </a:rPr>
              <a:t>7102 Employee’s Rights</a:t>
            </a:r>
          </a:p>
          <a:p>
            <a:pPr lvl="1"/>
            <a:r>
              <a:rPr lang="en-US" dirty="0">
                <a:latin typeface="Arial" charset="0"/>
              </a:rPr>
              <a:t>Each employee shall have the right to form, join, or assist any labor organization, or to refrain from any such activity, freely and without fear of penalty or reprisal.</a:t>
            </a:r>
          </a:p>
        </p:txBody>
      </p:sp>
      <p:sp>
        <p:nvSpPr>
          <p:cNvPr id="4" name="Slide Number Placeholder 3"/>
          <p:cNvSpPr>
            <a:spLocks noGrp="1"/>
          </p:cNvSpPr>
          <p:nvPr>
            <p:ph type="sldNum" sz="quarter" idx="12"/>
          </p:nvPr>
        </p:nvSpPr>
        <p:spPr/>
        <p:txBody>
          <a:bodyPr/>
          <a:lstStyle/>
          <a:p>
            <a:fld id="{1491220C-85F2-4D3C-8B20-BB91001B9694}"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par>
                                <p:cTn id="9" presetID="2" presetClass="entr" presetSubtype="8" fill="hold" grpId="0" nodeType="with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anim calcmode="lin" valueType="num">
                                      <p:cBhvr additive="base">
                                        <p:cTn id="11"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614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0"/>
            <a:ext cx="7772400" cy="1524000"/>
          </a:xfrm>
        </p:spPr>
        <p:txBody>
          <a:bodyPr/>
          <a:lstStyle/>
          <a:p>
            <a:r>
              <a:rPr lang="en-US" dirty="0">
                <a:latin typeface="Arial" charset="0"/>
              </a:rPr>
              <a:t>Examples of Protected Activity</a:t>
            </a:r>
          </a:p>
        </p:txBody>
      </p:sp>
      <p:sp>
        <p:nvSpPr>
          <p:cNvPr id="30723" name="Rectangle 3"/>
          <p:cNvSpPr>
            <a:spLocks noGrp="1" noChangeArrowheads="1"/>
          </p:cNvSpPr>
          <p:nvPr>
            <p:ph type="body" idx="1"/>
          </p:nvPr>
        </p:nvSpPr>
        <p:spPr>
          <a:xfrm>
            <a:off x="685800" y="1524000"/>
            <a:ext cx="7772400" cy="4572000"/>
          </a:xfrm>
        </p:spPr>
        <p:txBody>
          <a:bodyPr/>
          <a:lstStyle/>
          <a:p>
            <a:pPr>
              <a:lnSpc>
                <a:spcPct val="90000"/>
              </a:lnSpc>
            </a:pPr>
            <a:r>
              <a:rPr lang="en-US" sz="2800" dirty="0">
                <a:latin typeface="Arial" charset="0"/>
                <a:cs typeface="Times New Roman" pitchFamily="18" charset="0"/>
              </a:rPr>
              <a:t>Filing a grievance</a:t>
            </a:r>
          </a:p>
          <a:p>
            <a:pPr>
              <a:lnSpc>
                <a:spcPct val="90000"/>
              </a:lnSpc>
            </a:pPr>
            <a:r>
              <a:rPr lang="en-US" sz="2800" dirty="0">
                <a:latin typeface="Arial" charset="0"/>
                <a:cs typeface="Times New Roman" pitchFamily="18" charset="0"/>
              </a:rPr>
              <a:t>Asserting a contract right</a:t>
            </a:r>
          </a:p>
          <a:p>
            <a:pPr>
              <a:lnSpc>
                <a:spcPct val="90000"/>
              </a:lnSpc>
            </a:pPr>
            <a:r>
              <a:rPr lang="en-US" sz="2800" dirty="0">
                <a:latin typeface="Arial" charset="0"/>
                <a:cs typeface="Times New Roman" pitchFamily="18" charset="0"/>
              </a:rPr>
              <a:t>Requesting union representation</a:t>
            </a:r>
          </a:p>
          <a:p>
            <a:pPr>
              <a:lnSpc>
                <a:spcPct val="90000"/>
              </a:lnSpc>
            </a:pPr>
            <a:r>
              <a:rPr lang="en-US" sz="2800" dirty="0">
                <a:latin typeface="Arial" charset="0"/>
                <a:cs typeface="Times New Roman" pitchFamily="18" charset="0"/>
              </a:rPr>
              <a:t>Representing the union in a matter</a:t>
            </a:r>
          </a:p>
          <a:p>
            <a:pPr>
              <a:lnSpc>
                <a:spcPct val="90000"/>
              </a:lnSpc>
            </a:pPr>
            <a:r>
              <a:rPr lang="en-US" sz="2800" dirty="0">
                <a:latin typeface="Arial" charset="0"/>
                <a:cs typeface="Times New Roman" pitchFamily="18" charset="0"/>
              </a:rPr>
              <a:t>Attending union meetings</a:t>
            </a:r>
          </a:p>
          <a:p>
            <a:pPr>
              <a:lnSpc>
                <a:spcPct val="90000"/>
              </a:lnSpc>
            </a:pPr>
            <a:r>
              <a:rPr lang="en-US" sz="2800" dirty="0">
                <a:latin typeface="Arial" charset="0"/>
                <a:cs typeface="Times New Roman" pitchFamily="18" charset="0"/>
              </a:rPr>
              <a:t>Refusing to join a union</a:t>
            </a:r>
          </a:p>
          <a:p>
            <a:pPr>
              <a:lnSpc>
                <a:spcPct val="90000"/>
              </a:lnSpc>
            </a:pPr>
            <a:r>
              <a:rPr lang="en-US" sz="2800" dirty="0">
                <a:latin typeface="Arial" charset="0"/>
                <a:cs typeface="Times New Roman" pitchFamily="18" charset="0"/>
              </a:rPr>
              <a:t>Executing a dues allotment</a:t>
            </a:r>
          </a:p>
          <a:p>
            <a:pPr>
              <a:lnSpc>
                <a:spcPct val="90000"/>
              </a:lnSpc>
            </a:pPr>
            <a:r>
              <a:rPr lang="en-US" sz="2800" dirty="0">
                <a:latin typeface="Arial" charset="0"/>
                <a:cs typeface="Times New Roman" pitchFamily="18" charset="0"/>
              </a:rPr>
              <a:t>Testifying at an arbitration hearing</a:t>
            </a:r>
          </a:p>
          <a:p>
            <a:pPr>
              <a:lnSpc>
                <a:spcPct val="90000"/>
              </a:lnSpc>
              <a:buFontTx/>
              <a:buNone/>
            </a:pPr>
            <a:r>
              <a:rPr lang="en-US" sz="1800" i="1" dirty="0">
                <a:latin typeface="Arial" charset="0"/>
                <a:cs typeface="Times New Roman" pitchFamily="18" charset="0"/>
              </a:rPr>
              <a:t>	See </a:t>
            </a:r>
            <a:r>
              <a:rPr lang="en-US" sz="1800" dirty="0">
                <a:latin typeface="Arial" charset="0"/>
                <a:cs typeface="Times New Roman" pitchFamily="18" charset="0"/>
              </a:rPr>
              <a:t>5 U.S.C.  § 7102 (form, join, or assist, or refrain from such activity); </a:t>
            </a:r>
            <a:r>
              <a:rPr lang="en-US" sz="1800" i="1" dirty="0">
                <a:latin typeface="Arial" charset="0"/>
                <a:cs typeface="Times New Roman" pitchFamily="18" charset="0"/>
              </a:rPr>
              <a:t>see also U.S. Dep't of the Air Force, Aerospace Maintenance &amp; Regeneration Ctr., Davis </a:t>
            </a:r>
            <a:r>
              <a:rPr lang="en-US" sz="1800" i="1" dirty="0" err="1">
                <a:latin typeface="Arial" charset="0"/>
                <a:cs typeface="Times New Roman" pitchFamily="18" charset="0"/>
              </a:rPr>
              <a:t>Monthan</a:t>
            </a:r>
            <a:r>
              <a:rPr lang="en-US" sz="1800" i="1" dirty="0">
                <a:latin typeface="Arial" charset="0"/>
                <a:cs typeface="Times New Roman" pitchFamily="18" charset="0"/>
              </a:rPr>
              <a:t> Air Force Base, Tucson, Ariz.,</a:t>
            </a:r>
            <a:r>
              <a:rPr lang="en-US" sz="1800" dirty="0">
                <a:latin typeface="Arial" charset="0"/>
                <a:cs typeface="Times New Roman" pitchFamily="18" charset="0"/>
              </a:rPr>
              <a:t> 58 FLRA 636 (2003); </a:t>
            </a:r>
            <a:r>
              <a:rPr lang="en-US" sz="1800" i="1" dirty="0">
                <a:latin typeface="Arial" charset="0"/>
                <a:cs typeface="Times New Roman" pitchFamily="18" charset="0"/>
              </a:rPr>
              <a:t>U.S. Dep’t of Labor, Employment &amp; Training Admin., S.F., Cal., </a:t>
            </a:r>
            <a:r>
              <a:rPr lang="en-US" sz="1800" dirty="0">
                <a:latin typeface="Arial" charset="0"/>
                <a:cs typeface="Times New Roman" pitchFamily="18" charset="0"/>
              </a:rPr>
              <a:t>43 FLRA 1036 (1992)</a:t>
            </a:r>
            <a:r>
              <a:rPr lang="en-US" sz="1800" b="1" i="1" dirty="0">
                <a:latin typeface="Arial" charset="0"/>
                <a:cs typeface="Times New Roman" pitchFamily="18" charset="0"/>
              </a:rPr>
              <a:t> . </a:t>
            </a:r>
            <a:endParaRPr lang="en-US" sz="1800" b="1" dirty="0">
              <a:latin typeface="Arial" charset="0"/>
              <a:cs typeface="Times New Roman" pitchFamily="18" charset="0"/>
            </a:endParaRPr>
          </a:p>
          <a:p>
            <a:pPr lvl="1">
              <a:lnSpc>
                <a:spcPct val="90000"/>
              </a:lnSpc>
            </a:pPr>
            <a:endParaRPr lang="en-US" sz="1600" b="1" i="1" dirty="0">
              <a:latin typeface="Arial" charset="0"/>
              <a:cs typeface="Times New Roman" pitchFamily="18" charset="0"/>
            </a:endParaRPr>
          </a:p>
          <a:p>
            <a:pPr>
              <a:lnSpc>
                <a:spcPct val="90000"/>
              </a:lnSpc>
            </a:pPr>
            <a:endParaRPr lang="en-US" sz="2800" dirty="0">
              <a:latin typeface="Arial" charset="0"/>
            </a:endParaRPr>
          </a:p>
        </p:txBody>
      </p:sp>
      <p:sp>
        <p:nvSpPr>
          <p:cNvPr id="4" name="Slide Number Placeholder 3"/>
          <p:cNvSpPr>
            <a:spLocks noGrp="1"/>
          </p:cNvSpPr>
          <p:nvPr>
            <p:ph type="sldNum" sz="quarter" idx="12"/>
          </p:nvPr>
        </p:nvSpPr>
        <p:spPr/>
        <p:txBody>
          <a:bodyPr/>
          <a:lstStyle/>
          <a:p>
            <a:fld id="{1491220C-85F2-4D3C-8B20-BB91001B9694}"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dirty="0">
                <a:latin typeface="Arial" charset="0"/>
              </a:rPr>
              <a:t>Interference by An Agency</a:t>
            </a:r>
          </a:p>
        </p:txBody>
      </p:sp>
      <p:sp>
        <p:nvSpPr>
          <p:cNvPr id="7171" name="Rectangle 3"/>
          <p:cNvSpPr>
            <a:spLocks noGrp="1" noChangeArrowheads="1"/>
          </p:cNvSpPr>
          <p:nvPr>
            <p:ph type="body" idx="1"/>
          </p:nvPr>
        </p:nvSpPr>
        <p:spPr/>
        <p:txBody>
          <a:bodyPr/>
          <a:lstStyle/>
          <a:p>
            <a:r>
              <a:rPr lang="en-US" dirty="0">
                <a:latin typeface="Arial" charset="0"/>
              </a:rPr>
              <a:t>It is a violation of </a:t>
            </a:r>
            <a:r>
              <a:rPr lang="en-US" dirty="0">
                <a:latin typeface="Arial" charset="0"/>
                <a:cs typeface="Times New Roman" pitchFamily="18" charset="0"/>
              </a:rPr>
              <a:t>§ 7116(a)(1) for an a</a:t>
            </a:r>
            <a:r>
              <a:rPr lang="en-US" dirty="0">
                <a:latin typeface="Arial" charset="0"/>
              </a:rPr>
              <a:t>gency to interfere with, restrain or coerce an employee in the exercise by the employee of any right under the Statute.</a:t>
            </a:r>
          </a:p>
        </p:txBody>
      </p:sp>
      <p:sp>
        <p:nvSpPr>
          <p:cNvPr id="4" name="Slide Number Placeholder 3"/>
          <p:cNvSpPr>
            <a:spLocks noGrp="1"/>
          </p:cNvSpPr>
          <p:nvPr>
            <p:ph type="sldNum" sz="quarter" idx="12"/>
          </p:nvPr>
        </p:nvSpPr>
        <p:spPr/>
        <p:txBody>
          <a:bodyPr/>
          <a:lstStyle/>
          <a:p>
            <a:fld id="{1491220C-85F2-4D3C-8B20-BB91001B9694}"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a:latin typeface="Arial" charset="0"/>
              </a:rPr>
              <a:t>Objective Standard</a:t>
            </a:r>
          </a:p>
        </p:txBody>
      </p:sp>
      <p:sp>
        <p:nvSpPr>
          <p:cNvPr id="9219" name="Rectangle 3"/>
          <p:cNvSpPr>
            <a:spLocks noGrp="1" noChangeArrowheads="1"/>
          </p:cNvSpPr>
          <p:nvPr>
            <p:ph type="body" idx="1"/>
          </p:nvPr>
        </p:nvSpPr>
        <p:spPr/>
        <p:txBody>
          <a:bodyPr/>
          <a:lstStyle/>
          <a:p>
            <a:pPr>
              <a:lnSpc>
                <a:spcPct val="90000"/>
              </a:lnSpc>
            </a:pPr>
            <a:r>
              <a:rPr lang="en-US" dirty="0">
                <a:latin typeface="Arial" charset="0"/>
              </a:rPr>
              <a:t>While the circumstances surrounding the making of the statement(s) are taken into consideration, the standard is not based on the subjective perceptions of the employee or on the intent of the management representative.</a:t>
            </a:r>
          </a:p>
          <a:p>
            <a:pPr>
              <a:lnSpc>
                <a:spcPct val="90000"/>
              </a:lnSpc>
              <a:buFontTx/>
              <a:buNone/>
            </a:pPr>
            <a:r>
              <a:rPr lang="en-US" i="1" dirty="0">
                <a:latin typeface="Arial" charset="0"/>
              </a:rPr>
              <a:t>	</a:t>
            </a:r>
            <a:r>
              <a:rPr lang="en-US" sz="2000" i="1" dirty="0">
                <a:latin typeface="Arial" charset="0"/>
              </a:rPr>
              <a:t>U.S. DOJ, Fed. Bureau of Prisons, FCI, Safford, Ariz.</a:t>
            </a:r>
            <a:r>
              <a:rPr lang="en-US" sz="2000" dirty="0">
                <a:latin typeface="Arial" charset="0"/>
              </a:rPr>
              <a:t>, 59 FLRA 318 (2003) (</a:t>
            </a:r>
            <a:r>
              <a:rPr lang="en-US" sz="2000" i="1" dirty="0">
                <a:latin typeface="Arial" charset="0"/>
              </a:rPr>
              <a:t>citing Dep’t of the Air Force, Scott Air Force Base, Ill.</a:t>
            </a:r>
            <a:r>
              <a:rPr lang="en-US" sz="2000" dirty="0">
                <a:latin typeface="Arial" charset="0"/>
              </a:rPr>
              <a:t>, 34 FLRA 956 (1990)).</a:t>
            </a:r>
          </a:p>
        </p:txBody>
      </p:sp>
      <p:sp>
        <p:nvSpPr>
          <p:cNvPr id="4" name="Slide Number Placeholder 3"/>
          <p:cNvSpPr>
            <a:spLocks noGrp="1"/>
          </p:cNvSpPr>
          <p:nvPr>
            <p:ph type="sldNum" sz="quarter" idx="12"/>
          </p:nvPr>
        </p:nvSpPr>
        <p:spPr/>
        <p:txBody>
          <a:bodyPr/>
          <a:lstStyle/>
          <a:p>
            <a:fld id="{1491220C-85F2-4D3C-8B20-BB91001B9694}"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dirty="0" smtClean="0">
                <a:latin typeface="Arial" charset="0"/>
              </a:rPr>
              <a:t>Interference Hypo 1</a:t>
            </a:r>
            <a:r>
              <a:rPr lang="en-US" b="1" dirty="0">
                <a:latin typeface="Arial" charset="0"/>
              </a:rPr>
              <a:t/>
            </a:r>
            <a:br>
              <a:rPr lang="en-US" b="1" dirty="0">
                <a:latin typeface="Arial" charset="0"/>
              </a:rPr>
            </a:br>
            <a:endParaRPr lang="en-US" b="1" dirty="0">
              <a:latin typeface="Arial" charset="0"/>
            </a:endParaRPr>
          </a:p>
        </p:txBody>
      </p:sp>
      <p:sp>
        <p:nvSpPr>
          <p:cNvPr id="8195" name="Rectangle 3"/>
          <p:cNvSpPr>
            <a:spLocks noGrp="1" noChangeArrowheads="1"/>
          </p:cNvSpPr>
          <p:nvPr>
            <p:ph type="body" idx="1"/>
          </p:nvPr>
        </p:nvSpPr>
        <p:spPr/>
        <p:txBody>
          <a:bodyPr/>
          <a:lstStyle/>
          <a:p>
            <a:r>
              <a:rPr lang="en-US" sz="2400" dirty="0" smtClean="0">
                <a:latin typeface="Arial" charset="0"/>
              </a:rPr>
              <a:t>In a performance evaluation meeting, it is clear that the employee is unhappy with her performance rating.  Supervisor Steve says:  “I know you’re unhappy with the evaluation, but I would think twice before going to the Union about it.  When the Agency promotes employees, we are looking for team players, people who aren’t anti-management and aren’t going to stir up trouble.” </a:t>
            </a:r>
          </a:p>
          <a:p>
            <a:pPr algn="ctr">
              <a:buNone/>
            </a:pPr>
            <a:r>
              <a:rPr lang="en-US" sz="2400" i="1" dirty="0" smtClean="0">
                <a:latin typeface="Arial" charset="0"/>
              </a:rPr>
              <a:t>Has the Agency violated the Statute?</a:t>
            </a:r>
            <a:r>
              <a:rPr lang="en-US" sz="2400" dirty="0" smtClean="0">
                <a:latin typeface="Arial" charset="0"/>
              </a:rPr>
              <a:t> </a:t>
            </a:r>
            <a:endParaRPr lang="en-US" sz="2400" dirty="0">
              <a:latin typeface="Arial" charset="0"/>
            </a:endParaRPr>
          </a:p>
        </p:txBody>
      </p:sp>
      <p:sp>
        <p:nvSpPr>
          <p:cNvPr id="4" name="Slide Number Placeholder 3"/>
          <p:cNvSpPr>
            <a:spLocks noGrp="1"/>
          </p:cNvSpPr>
          <p:nvPr>
            <p:ph type="sldNum" sz="quarter" idx="12"/>
          </p:nvPr>
        </p:nvSpPr>
        <p:spPr/>
        <p:txBody>
          <a:bodyPr/>
          <a:lstStyle/>
          <a:p>
            <a:fld id="{1491220C-85F2-4D3C-8B20-BB91001B9694}"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charset="0"/>
              </a:rPr>
              <a:t>Answer to Interference Hypo 1</a:t>
            </a:r>
            <a:endParaRPr lang="en-US" dirty="0"/>
          </a:p>
        </p:txBody>
      </p:sp>
      <p:sp>
        <p:nvSpPr>
          <p:cNvPr id="3" name="Content Placeholder 2"/>
          <p:cNvSpPr>
            <a:spLocks noGrp="1"/>
          </p:cNvSpPr>
          <p:nvPr>
            <p:ph idx="1"/>
          </p:nvPr>
        </p:nvSpPr>
        <p:spPr/>
        <p:txBody>
          <a:bodyPr/>
          <a:lstStyle/>
          <a:p>
            <a:r>
              <a:rPr lang="en-US" sz="2100" b="1" dirty="0" smtClean="0">
                <a:latin typeface="Arial" charset="0"/>
              </a:rPr>
              <a:t>In a performance evaluation meeting, it is clear that the employee is unhappy with her performance rating.  Supervisor Steve says:  “I know you’re unhappy with the evaluation, but I would think twice before going to the Union about it.  When the Agency promotes employees, we are looking for team players, people who aren’t anti-management and aren’t going to stir up trouble.”   </a:t>
            </a:r>
            <a:r>
              <a:rPr lang="en-US" sz="2100" dirty="0" smtClean="0">
                <a:latin typeface="Arial" charset="0"/>
              </a:rPr>
              <a:t>The Agency has probably violated the Statute by implying to the employee that she will not be promoted if she engages in activity protected by the Statute (seeking assistance from the Union.)</a:t>
            </a:r>
          </a:p>
          <a:p>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1491220C-85F2-4D3C-8B20-BB91001B9694}"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Interference Hypo 2</a:t>
            </a:r>
            <a:endParaRPr lang="en-US"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A new employee asks Supervisor Sue whether she should  join the Union.  Supervisor Sue says, “Personally, I don’t think that the Union is necessary.  Employees are treated well here, and I think the Union creates friction where there isn’t any.”  </a:t>
            </a:r>
          </a:p>
          <a:p>
            <a:pPr algn="ctr">
              <a:buNone/>
            </a:pPr>
            <a:r>
              <a:rPr lang="en-US" i="1" dirty="0" smtClean="0">
                <a:latin typeface="Arial" pitchFamily="34" charset="0"/>
                <a:cs typeface="Arial" pitchFamily="34" charset="0"/>
              </a:rPr>
              <a:t>Has the Agency violated the Statute?</a:t>
            </a:r>
            <a:endParaRPr lang="en-US" i="1"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1491220C-85F2-4D3C-8B20-BB91001B9694}"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charset="0"/>
              </a:rPr>
              <a:t>Answer to Interference Hypo 2</a:t>
            </a:r>
            <a:endParaRPr lang="en-US" dirty="0"/>
          </a:p>
        </p:txBody>
      </p:sp>
      <p:sp>
        <p:nvSpPr>
          <p:cNvPr id="3" name="Content Placeholder 2"/>
          <p:cNvSpPr>
            <a:spLocks noGrp="1"/>
          </p:cNvSpPr>
          <p:nvPr>
            <p:ph idx="1"/>
          </p:nvPr>
        </p:nvSpPr>
        <p:spPr/>
        <p:txBody>
          <a:bodyPr/>
          <a:lstStyle/>
          <a:p>
            <a:r>
              <a:rPr lang="en-US" sz="2400" b="1" dirty="0" smtClean="0">
                <a:latin typeface="Arial" pitchFamily="34" charset="0"/>
                <a:cs typeface="Arial" pitchFamily="34" charset="0"/>
              </a:rPr>
              <a:t>A new employee asks Supervisor Sue whether she should join the Union.  Supervisor Sue says, “Personally, I don’t think that the Union is necessary.  Employees are treated well here, and I think the Union creates friction where there isn’t any.”  </a:t>
            </a:r>
            <a:r>
              <a:rPr lang="en-US" sz="2400" dirty="0" smtClean="0">
                <a:latin typeface="Arial" pitchFamily="34" charset="0"/>
                <a:cs typeface="Arial" pitchFamily="34" charset="0"/>
              </a:rPr>
              <a:t>The Agency has probably not violated the Statute.  The employee asked for the supervisor’s opinion, and the supervisor did not make any direct or implied threats when responding. Sue is probably protected by the Statute’s free speech provision.</a:t>
            </a:r>
          </a:p>
          <a:p>
            <a:endParaRPr lang="en-US" dirty="0">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1491220C-85F2-4D3C-8B20-BB91001B9694}" type="slidenum">
              <a:rPr lang="en-US" smtClean="0"/>
              <a:pPr/>
              <a:t>9</a:t>
            </a:fld>
            <a:endParaRPr lang="en-US"/>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602</Words>
  <Application>Microsoft Office PowerPoint</Application>
  <PresentationFormat>On-screen Show (4:3)</PresentationFormat>
  <Paragraphs>59</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Interference with Protected Rights</vt:lpstr>
      <vt:lpstr>Interference – The Legal Basis</vt:lpstr>
      <vt:lpstr>Examples of Protected Activity</vt:lpstr>
      <vt:lpstr>Interference by An Agency</vt:lpstr>
      <vt:lpstr>Objective Standard</vt:lpstr>
      <vt:lpstr>Interference Hypo 1 </vt:lpstr>
      <vt:lpstr>Answer to Interference Hypo 1</vt:lpstr>
      <vt:lpstr>Interference Hypo 2</vt:lpstr>
      <vt:lpstr>Answer to Interference Hypo 2</vt:lpstr>
      <vt:lpstr>Free Speech Proviso</vt:lpstr>
      <vt:lpstr>Interference by a Labor Organization</vt:lpstr>
    </vt:vector>
  </TitlesOfParts>
  <Company>IRMD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INTERFERENCE</dc:title>
  <dc:creator>SSpoon</dc:creator>
  <cp:lastModifiedBy>mhardy</cp:lastModifiedBy>
  <cp:revision>12</cp:revision>
  <dcterms:created xsi:type="dcterms:W3CDTF">2007-02-05T23:09:01Z</dcterms:created>
  <dcterms:modified xsi:type="dcterms:W3CDTF">2011-12-02T02:42:42Z</dcterms:modified>
</cp:coreProperties>
</file>