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74" r:id="rId2"/>
    <p:sldId id="258" r:id="rId3"/>
    <p:sldId id="285" r:id="rId4"/>
    <p:sldId id="286" r:id="rId5"/>
    <p:sldId id="282" r:id="rId6"/>
    <p:sldId id="284" r:id="rId7"/>
    <p:sldId id="269" r:id="rId8"/>
    <p:sldId id="270" r:id="rId9"/>
    <p:sldId id="259" r:id="rId10"/>
    <p:sldId id="287" r:id="rId11"/>
    <p:sldId id="288" r:id="rId12"/>
    <p:sldId id="289" r:id="rId13"/>
    <p:sldId id="290" r:id="rId14"/>
    <p:sldId id="291" r:id="rId15"/>
    <p:sldId id="292" r:id="rId16"/>
    <p:sldId id="271" r:id="rId17"/>
    <p:sldId id="293" r:id="rId18"/>
    <p:sldId id="294" r:id="rId19"/>
    <p:sldId id="295" r:id="rId20"/>
    <p:sldId id="296" r:id="rId21"/>
    <p:sldId id="297" r:id="rId22"/>
    <p:sldId id="298" r:id="rId23"/>
    <p:sldId id="299" r:id="rId24"/>
    <p:sldId id="275" r:id="rId25"/>
    <p:sldId id="276" r:id="rId26"/>
    <p:sldId id="277" r:id="rId27"/>
    <p:sldId id="278" r:id="rId28"/>
    <p:sldId id="273" r:id="rId29"/>
    <p:sldId id="266" r:id="rId30"/>
    <p:sldId id="279" r:id="rId31"/>
    <p:sldId id="281" r:id="rId3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6" d="100"/>
          <a:sy n="106" d="100"/>
        </p:scale>
        <p:origin x="13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4A2640D-536D-49DB-99CC-C0FFB4BCCE06}" type="slidenum">
              <a:rPr lang="en-US"/>
              <a:pPr/>
              <a:t>‹#›</a:t>
            </a:fld>
            <a:endParaRPr lang="en-US"/>
          </a:p>
        </p:txBody>
      </p:sp>
    </p:spTree>
    <p:extLst>
      <p:ext uri="{BB962C8B-B14F-4D97-AF65-F5344CB8AC3E}">
        <p14:creationId xmlns:p14="http://schemas.microsoft.com/office/powerpoint/2010/main" val="422536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741A53E-0E2C-4FEE-BDE7-694D34155966}" type="slidenum">
              <a:rPr lang="en-US"/>
              <a:pPr/>
              <a:t>‹#›</a:t>
            </a:fld>
            <a:endParaRPr lang="en-US"/>
          </a:p>
        </p:txBody>
      </p:sp>
    </p:spTree>
    <p:extLst>
      <p:ext uri="{BB962C8B-B14F-4D97-AF65-F5344CB8AC3E}">
        <p14:creationId xmlns:p14="http://schemas.microsoft.com/office/powerpoint/2010/main" val="23499872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C43E4-DB62-4585-A2E0-777031B894B6}" type="slidenum">
              <a:rPr lang="en-US"/>
              <a:pPr/>
              <a:t>1</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4379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10</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21322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11</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0239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12</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9429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13</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73652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14</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76776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15</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67308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77F114-089C-4CC1-BDDF-36509115F654}" type="slidenum">
              <a:rPr lang="en-US"/>
              <a:pPr/>
              <a:t>16</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0797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08A994-51F2-4A46-9083-737F07D546C9}" type="slidenum">
              <a:rPr lang="en-US"/>
              <a:pPr/>
              <a:t>28</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479243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02D6A4-89F5-474E-940F-8A1CB0AE8ECB}" type="slidenum">
              <a:rPr lang="en-US"/>
              <a:pPr/>
              <a:t>29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24056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41A53E-0E2C-4FEE-BDE7-694D34155966}" type="slidenum">
              <a:rPr lang="en-US" smtClean="0"/>
              <a:pPr/>
              <a:t>31</a:t>
            </a:fld>
            <a:endParaRPr lang="en-US"/>
          </a:p>
        </p:txBody>
      </p:sp>
    </p:spTree>
    <p:extLst>
      <p:ext uri="{BB962C8B-B14F-4D97-AF65-F5344CB8AC3E}">
        <p14:creationId xmlns:p14="http://schemas.microsoft.com/office/powerpoint/2010/main" val="225557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75CC3-1AAB-4DE9-9BEA-0BE67E5888D1}" type="slidenum">
              <a:rPr lang="en-US"/>
              <a:pPr/>
              <a:t>2</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74826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75CC3-1AAB-4DE9-9BEA-0BE67E5888D1}" type="slidenum">
              <a:rPr lang="en-US"/>
              <a:pPr/>
              <a:t>3</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56968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75CC3-1AAB-4DE9-9BEA-0BE67E5888D1}" type="slidenum">
              <a:rPr lang="en-US"/>
              <a:pPr/>
              <a:t>4</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29590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75CC3-1AAB-4DE9-9BEA-0BE67E5888D1}" type="slidenum">
              <a:rPr lang="en-US"/>
              <a:pPr/>
              <a:t>5</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53504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75CC3-1AAB-4DE9-9BEA-0BE67E5888D1}" type="slidenum">
              <a:rPr lang="en-US"/>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7922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2F8E65-0700-423C-854E-D43F65088CC8}" type="slidenum">
              <a:rPr lang="en-US"/>
              <a:pPr/>
              <a:t>7</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37327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1281A-9856-425E-9612-84CEFA0E7996}" type="slidenum">
              <a:rPr lang="en-US"/>
              <a:pPr/>
              <a:t>8</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5864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08A31-493C-461E-8FC2-93C06CF1A0C4}" type="slidenum">
              <a:rPr lang="en-US"/>
              <a:pPr/>
              <a:t>9</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6124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7F5F7C-B36D-49BB-B862-E986D2612E4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FFCF55-F4FD-4F84-8676-BCB1ACA95A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C3FA08-5E26-4E4D-8803-F797F4FA86A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1E84C9-8157-43B3-8C47-5CF38EEC9CC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591E29-2F5E-45EF-93B5-69256A3E30C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E540A81-6CA1-4D3A-8E8F-14DC7DFA824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BE411F9-22C5-46C7-8307-0CF6FFD341D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9112F70-BFD2-4666-9D78-25BE862E390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83DEF85-3C25-41C8-81CF-480D8623B53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7E9351C-825C-4DB5-ACA7-563AE0ED771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BFA3B8-0048-4EE9-BFC1-5D49D4DF6C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0E096E7-545E-4AB3-A82C-69FC2B1A53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533400" y="2362200"/>
            <a:ext cx="7924800" cy="1524000"/>
          </a:xfrm>
        </p:spPr>
        <p:txBody>
          <a:bodyPr/>
          <a:lstStyle/>
          <a:p>
            <a:r>
              <a:rPr lang="en-US" sz="5400">
                <a:latin typeface="Arial" charset="0"/>
              </a:rPr>
              <a:t>Discrimination</a:t>
            </a:r>
          </a:p>
        </p:txBody>
      </p:sp>
      <p:sp>
        <p:nvSpPr>
          <p:cNvPr id="37891" name="Rectangle 3"/>
          <p:cNvSpPr>
            <a:spLocks noGrp="1" noChangeArrowheads="1"/>
          </p:cNvSpPr>
          <p:nvPr>
            <p:ph type="subTitle" idx="1"/>
          </p:nvPr>
        </p:nvSpPr>
        <p:spPr>
          <a:xfrm>
            <a:off x="1371600" y="4572000"/>
            <a:ext cx="6400800" cy="1143000"/>
          </a:xfrm>
        </p:spPr>
        <p:txBody>
          <a:bodyPr/>
          <a:lstStyle/>
          <a:p>
            <a:r>
              <a:rPr lang="en-US" i="1">
                <a:latin typeface="Arial Narrow" pitchFamily="34" charset="0"/>
              </a:rPr>
              <a:t>The Federal Service Labor-Management Relations Statute</a:t>
            </a:r>
          </a:p>
        </p:txBody>
      </p:sp>
      <p:pic>
        <p:nvPicPr>
          <p:cNvPr id="37892"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377F5F7C-B36D-49BB-B862-E986D2612E4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400" dirty="0" smtClean="0">
                <a:latin typeface="Arial" charset="0"/>
                <a:cs typeface="Times New Roman" pitchFamily="18" charset="0"/>
              </a:rPr>
              <a:t>There are two ways to prove state of mind of the actor</a:t>
            </a:r>
          </a:p>
          <a:p>
            <a:endParaRPr lang="en-US" sz="2400" b="1" dirty="0">
              <a:latin typeface="Arial" charset="0"/>
              <a:cs typeface="Times New Roman" pitchFamily="18" charset="0"/>
            </a:endParaRPr>
          </a:p>
          <a:p>
            <a:r>
              <a:rPr lang="en-US" sz="2400" b="1" dirty="0" smtClean="0">
                <a:latin typeface="Arial" charset="0"/>
                <a:cs typeface="Times New Roman" pitchFamily="18" charset="0"/>
              </a:rPr>
              <a:t>Direct Evidence (Very Rare)</a:t>
            </a:r>
          </a:p>
          <a:p>
            <a:pPr lvl="1"/>
            <a:r>
              <a:rPr lang="en-US" sz="2000" dirty="0" smtClean="0">
                <a:latin typeface="Arial" charset="0"/>
                <a:cs typeface="Times New Roman" pitchFamily="18" charset="0"/>
              </a:rPr>
              <a:t>No inference needed</a:t>
            </a:r>
          </a:p>
          <a:p>
            <a:pPr lvl="1"/>
            <a:r>
              <a:rPr lang="en-US" sz="2000" dirty="0" smtClean="0">
                <a:latin typeface="Arial" charset="0"/>
                <a:cs typeface="Times New Roman" pitchFamily="18" charset="0"/>
              </a:rPr>
              <a:t>Memo: “Fire Margaret for filing that grievance.”</a:t>
            </a:r>
            <a:endParaRPr lang="en-US" sz="2400" dirty="0">
              <a:latin typeface="Arial" charset="0"/>
              <a:cs typeface="Times New Roman" pitchFamily="18" charset="0"/>
            </a:endParaRPr>
          </a:p>
          <a:p>
            <a:r>
              <a:rPr lang="en-US" sz="2400" b="1" dirty="0" smtClean="0">
                <a:latin typeface="Arial" charset="0"/>
                <a:cs typeface="Times New Roman" pitchFamily="18" charset="0"/>
              </a:rPr>
              <a:t>Circumstantial Evidence (99% of all cases)</a:t>
            </a:r>
          </a:p>
          <a:p>
            <a:pPr lvl="1"/>
            <a:r>
              <a:rPr lang="en-US" sz="2000" dirty="0" smtClean="0">
                <a:latin typeface="Arial" charset="0"/>
                <a:cs typeface="Times New Roman" pitchFamily="18" charset="0"/>
              </a:rPr>
              <a:t>We infer the bad motive from the surrounding </a:t>
            </a:r>
            <a:r>
              <a:rPr lang="en-US" sz="2000" dirty="0" err="1" smtClean="0">
                <a:latin typeface="Arial" charset="0"/>
                <a:cs typeface="Times New Roman" pitchFamily="18" charset="0"/>
              </a:rPr>
              <a:t>cirucmstances</a:t>
            </a:r>
            <a:endParaRPr lang="en-US" sz="2000" dirty="0" smtClean="0">
              <a:latin typeface="Arial" charset="0"/>
              <a:cs typeface="Times New Roman" pitchFamily="18" charset="0"/>
            </a:endParaRPr>
          </a:p>
          <a:p>
            <a:pPr lvl="1"/>
            <a:r>
              <a:rPr lang="en-US" sz="2000" dirty="0" smtClean="0">
                <a:latin typeface="Arial" charset="0"/>
                <a:cs typeface="Times New Roman" pitchFamily="18" charset="0"/>
              </a:rPr>
              <a:t>Unfairness, by itself, is not evidence of bad motive</a:t>
            </a:r>
          </a:p>
        </p:txBody>
      </p:sp>
      <p:sp>
        <p:nvSpPr>
          <p:cNvPr id="4" name="Slide Number Placeholder 3"/>
          <p:cNvSpPr>
            <a:spLocks noGrp="1"/>
          </p:cNvSpPr>
          <p:nvPr>
            <p:ph type="sldNum" sz="quarter" idx="12"/>
          </p:nvPr>
        </p:nvSpPr>
        <p:spPr/>
        <p:txBody>
          <a:bodyPr/>
          <a:lstStyle/>
          <a:p>
            <a:fld id="{991E84C9-8157-43B3-8C47-5CF38EEC9CC7}" type="slidenum">
              <a:rPr lang="en-US" smtClean="0"/>
              <a:pPr/>
              <a:t>10</a:t>
            </a:fld>
            <a:endParaRPr lang="en-US"/>
          </a:p>
        </p:txBody>
      </p:sp>
    </p:spTree>
    <p:extLst>
      <p:ext uri="{BB962C8B-B14F-4D97-AF65-F5344CB8AC3E}">
        <p14:creationId xmlns:p14="http://schemas.microsoft.com/office/powerpoint/2010/main" val="335695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 calcmode="lin" valueType="num">
                                      <p:cBhvr additive="base">
                                        <p:cTn id="17"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1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 calcmode="lin" valueType="num">
                                      <p:cBhvr additive="base">
                                        <p:cTn id="21"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1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whoosh.wav"/>
                                        </p:tgtEl>
                                      </p:cMediaNode>
                                    </p:audio>
                                  </p:sub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 calcmode="lin" valueType="num">
                                      <p:cBhvr additive="base">
                                        <p:cTn id="27"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anim calcmode="lin" valueType="num">
                                      <p:cBhvr additive="base">
                                        <p:cTn id="31"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par>
                                <p:cTn id="33" presetID="2" presetClass="entr" presetSubtype="8" fill="hold" grpId="0" nodeType="with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anim calcmode="lin" valueType="num">
                                      <p:cBhvr additive="base">
                                        <p:cTn id="35" dur="500" fill="hold"/>
                                        <p:tgtEl>
                                          <p:spTgt spid="717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7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400" dirty="0" smtClean="0">
                <a:latin typeface="Arial" charset="0"/>
                <a:cs typeface="Times New Roman" pitchFamily="18" charset="0"/>
              </a:rPr>
              <a:t>The problem of proving motive circumstantially confronted courts trying to enforce the Civil Rights Act of 1964, which prohibited employment discrimination and retaliation in the workplace.</a:t>
            </a:r>
          </a:p>
          <a:p>
            <a:pPr marL="0" indent="0">
              <a:buNone/>
            </a:pPr>
            <a:endParaRPr lang="en-US" sz="2400" dirty="0">
              <a:latin typeface="Arial" charset="0"/>
              <a:cs typeface="Times New Roman" pitchFamily="18" charset="0"/>
            </a:endParaRPr>
          </a:p>
          <a:p>
            <a:pPr marL="0" indent="0">
              <a:buNone/>
            </a:pPr>
            <a:r>
              <a:rPr lang="en-US" sz="2400" dirty="0" smtClean="0">
                <a:latin typeface="Arial" charset="0"/>
                <a:cs typeface="Times New Roman" pitchFamily="18" charset="0"/>
              </a:rPr>
              <a:t>The U.S. Supreme Court in </a:t>
            </a:r>
            <a:r>
              <a:rPr lang="en-US" sz="2400" u="sng" dirty="0" smtClean="0">
                <a:latin typeface="Arial" charset="0"/>
                <a:cs typeface="Times New Roman" pitchFamily="18" charset="0"/>
              </a:rPr>
              <a:t>McDonnell Douglas v. Green</a:t>
            </a:r>
            <a:r>
              <a:rPr lang="en-US" sz="2400" dirty="0" smtClean="0">
                <a:latin typeface="Arial" charset="0"/>
                <a:cs typeface="Times New Roman" pitchFamily="18" charset="0"/>
              </a:rPr>
              <a:t> adopted what is known as the </a:t>
            </a:r>
            <a:r>
              <a:rPr lang="en-US" sz="2400" b="1" i="1" dirty="0" smtClean="0">
                <a:latin typeface="Arial" charset="0"/>
                <a:cs typeface="Times New Roman" pitchFamily="18" charset="0"/>
              </a:rPr>
              <a:t>prima facie </a:t>
            </a:r>
            <a:r>
              <a:rPr lang="en-US" sz="2400" b="1" dirty="0" smtClean="0">
                <a:latin typeface="Arial" charset="0"/>
                <a:cs typeface="Times New Roman" pitchFamily="18" charset="0"/>
              </a:rPr>
              <a:t>case method </a:t>
            </a:r>
            <a:r>
              <a:rPr lang="en-US" sz="2400" dirty="0" smtClean="0">
                <a:latin typeface="Arial" charset="0"/>
                <a:cs typeface="Times New Roman" pitchFamily="18" charset="0"/>
              </a:rPr>
              <a:t>for inferring bad intent circumstantially.  This method uses “</a:t>
            </a:r>
            <a:r>
              <a:rPr lang="en-US" sz="2400" b="1" dirty="0" smtClean="0">
                <a:latin typeface="Arial" charset="0"/>
                <a:cs typeface="Times New Roman" pitchFamily="18" charset="0"/>
              </a:rPr>
              <a:t>burden shifting” </a:t>
            </a:r>
            <a:r>
              <a:rPr lang="en-US" sz="2400" dirty="0" smtClean="0">
                <a:latin typeface="Arial" charset="0"/>
                <a:cs typeface="Times New Roman" pitchFamily="18" charset="0"/>
              </a:rPr>
              <a:t>to do the job</a:t>
            </a:r>
            <a:r>
              <a:rPr lang="en-US" sz="2000" dirty="0" smtClean="0">
                <a:latin typeface="Arial" charset="0"/>
                <a:cs typeface="Times New Roman" pitchFamily="18" charset="0"/>
              </a:rPr>
              <a:t>.</a:t>
            </a:r>
          </a:p>
        </p:txBody>
      </p:sp>
      <p:sp>
        <p:nvSpPr>
          <p:cNvPr id="4" name="Slide Number Placeholder 3"/>
          <p:cNvSpPr>
            <a:spLocks noGrp="1"/>
          </p:cNvSpPr>
          <p:nvPr>
            <p:ph type="sldNum" sz="quarter" idx="12"/>
          </p:nvPr>
        </p:nvSpPr>
        <p:spPr/>
        <p:txBody>
          <a:bodyPr/>
          <a:lstStyle/>
          <a:p>
            <a:fld id="{991E84C9-8157-43B3-8C47-5CF38EEC9CC7}" type="slidenum">
              <a:rPr lang="en-US" smtClean="0"/>
              <a:pPr/>
              <a:t>11</a:t>
            </a:fld>
            <a:endParaRPr lang="en-US"/>
          </a:p>
        </p:txBody>
      </p:sp>
    </p:spTree>
    <p:extLst>
      <p:ext uri="{BB962C8B-B14F-4D97-AF65-F5344CB8AC3E}">
        <p14:creationId xmlns:p14="http://schemas.microsoft.com/office/powerpoint/2010/main" val="286262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000" dirty="0" smtClean="0">
                <a:latin typeface="Arial" charset="0"/>
                <a:cs typeface="Times New Roman" pitchFamily="18" charset="0"/>
              </a:rPr>
              <a:t>The goal of the </a:t>
            </a:r>
            <a:r>
              <a:rPr lang="en-US" sz="2000" i="1" dirty="0" smtClean="0">
                <a:latin typeface="Arial" charset="0"/>
                <a:cs typeface="Times New Roman" pitchFamily="18" charset="0"/>
              </a:rPr>
              <a:t>prima facie </a:t>
            </a:r>
            <a:r>
              <a:rPr lang="en-US" sz="2000" dirty="0" smtClean="0">
                <a:latin typeface="Arial" charset="0"/>
                <a:cs typeface="Times New Roman" pitchFamily="18" charset="0"/>
              </a:rPr>
              <a:t>case method is first to establish that retaliation is possible by removing the most common reasons for legal actions.  </a:t>
            </a:r>
          </a:p>
          <a:p>
            <a:pPr marL="0" indent="0">
              <a:buNone/>
            </a:pPr>
            <a:endParaRPr lang="en-US" sz="2000" dirty="0">
              <a:latin typeface="Arial" charset="0"/>
              <a:cs typeface="Times New Roman" pitchFamily="18" charset="0"/>
            </a:endParaRPr>
          </a:p>
          <a:p>
            <a:r>
              <a:rPr lang="en-US" sz="2000" dirty="0" smtClean="0">
                <a:latin typeface="Arial" charset="0"/>
                <a:cs typeface="Times New Roman" pitchFamily="18" charset="0"/>
              </a:rPr>
              <a:t>Employee engaged in </a:t>
            </a:r>
            <a:r>
              <a:rPr lang="en-US" sz="2000" b="1" dirty="0" smtClean="0">
                <a:latin typeface="Arial" charset="0"/>
                <a:cs typeface="Times New Roman" pitchFamily="18" charset="0"/>
              </a:rPr>
              <a:t>no protected activity</a:t>
            </a:r>
          </a:p>
          <a:p>
            <a:pPr marL="0" indent="0">
              <a:buNone/>
            </a:pPr>
            <a:endParaRPr lang="en-US" sz="2000" dirty="0">
              <a:latin typeface="Arial" charset="0"/>
              <a:cs typeface="Times New Roman" pitchFamily="18" charset="0"/>
            </a:endParaRPr>
          </a:p>
          <a:p>
            <a:r>
              <a:rPr lang="en-US" sz="2000" dirty="0" smtClean="0">
                <a:latin typeface="Arial" charset="0"/>
                <a:cs typeface="Times New Roman" pitchFamily="18" charset="0"/>
              </a:rPr>
              <a:t>The decision-maker had </a:t>
            </a:r>
            <a:r>
              <a:rPr lang="en-US" sz="2000" b="1" dirty="0" smtClean="0">
                <a:latin typeface="Arial" charset="0"/>
                <a:cs typeface="Times New Roman" pitchFamily="18" charset="0"/>
              </a:rPr>
              <a:t>no knowledge </a:t>
            </a:r>
            <a:r>
              <a:rPr lang="en-US" sz="2000" dirty="0" smtClean="0">
                <a:latin typeface="Arial" charset="0"/>
                <a:cs typeface="Times New Roman" pitchFamily="18" charset="0"/>
              </a:rPr>
              <a:t>of the protected activity</a:t>
            </a:r>
          </a:p>
          <a:p>
            <a:endParaRPr lang="en-US" sz="2000" dirty="0">
              <a:latin typeface="Arial" charset="0"/>
              <a:cs typeface="Times New Roman" pitchFamily="18" charset="0"/>
            </a:endParaRPr>
          </a:p>
          <a:p>
            <a:r>
              <a:rPr lang="en-US" sz="2000" dirty="0" smtClean="0">
                <a:latin typeface="Arial" charset="0"/>
                <a:cs typeface="Times New Roman" pitchFamily="18" charset="0"/>
              </a:rPr>
              <a:t>There is </a:t>
            </a:r>
            <a:r>
              <a:rPr lang="en-US" sz="2000" b="1" dirty="0" smtClean="0">
                <a:latin typeface="Arial" charset="0"/>
                <a:cs typeface="Times New Roman" pitchFamily="18" charset="0"/>
              </a:rPr>
              <a:t>no plausible connection </a:t>
            </a:r>
            <a:r>
              <a:rPr lang="en-US" sz="2000" dirty="0" smtClean="0">
                <a:latin typeface="Arial" charset="0"/>
                <a:cs typeface="Times New Roman" pitchFamily="18" charset="0"/>
              </a:rPr>
              <a:t>between protected activity and the adverse action; e.g., the action was implemented before the protected activity was taken.</a:t>
            </a:r>
          </a:p>
          <a:p>
            <a:pPr marL="0" indent="0">
              <a:buNone/>
            </a:pPr>
            <a:endParaRPr lang="en-US" sz="2000" dirty="0">
              <a:latin typeface="Arial" charset="0"/>
              <a:cs typeface="Times New Roman" pitchFamily="18" charset="0"/>
            </a:endParaRPr>
          </a:p>
          <a:p>
            <a:pPr marL="0" indent="0">
              <a:buNone/>
            </a:pPr>
            <a:r>
              <a:rPr lang="en-US" sz="2000" i="1" dirty="0" smtClean="0">
                <a:latin typeface="Arial" charset="0"/>
                <a:cs typeface="Times New Roman" pitchFamily="18" charset="0"/>
              </a:rPr>
              <a:t>The initial burden is on the complainant</a:t>
            </a:r>
            <a:r>
              <a:rPr lang="en-US" sz="2000" dirty="0" smtClean="0">
                <a:latin typeface="Arial" charset="0"/>
                <a:cs typeface="Times New Roman" pitchFamily="18" charset="0"/>
              </a:rPr>
              <a:t>.</a:t>
            </a:r>
          </a:p>
        </p:txBody>
      </p:sp>
      <p:sp>
        <p:nvSpPr>
          <p:cNvPr id="4" name="Slide Number Placeholder 3"/>
          <p:cNvSpPr>
            <a:spLocks noGrp="1"/>
          </p:cNvSpPr>
          <p:nvPr>
            <p:ph type="sldNum" sz="quarter" idx="12"/>
          </p:nvPr>
        </p:nvSpPr>
        <p:spPr/>
        <p:txBody>
          <a:bodyPr/>
          <a:lstStyle/>
          <a:p>
            <a:fld id="{991E84C9-8157-43B3-8C47-5CF38EEC9CC7}" type="slidenum">
              <a:rPr lang="en-US" smtClean="0"/>
              <a:pPr/>
              <a:t>12</a:t>
            </a:fld>
            <a:endParaRPr lang="en-US"/>
          </a:p>
        </p:txBody>
      </p:sp>
    </p:spTree>
    <p:extLst>
      <p:ext uri="{BB962C8B-B14F-4D97-AF65-F5344CB8AC3E}">
        <p14:creationId xmlns:p14="http://schemas.microsoft.com/office/powerpoint/2010/main" val="400809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anim calcmode="lin" valueType="num">
                                      <p:cBhvr additive="base">
                                        <p:cTn id="19"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anim calcmode="lin" valueType="num">
                                      <p:cBhvr additive="base">
                                        <p:cTn id="25"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8" end="8"/>
                                            </p:txEl>
                                          </p:spTgt>
                                        </p:tgtEl>
                                        <p:attrNameLst>
                                          <p:attrName>style.visibility</p:attrName>
                                        </p:attrNameLst>
                                      </p:cBhvr>
                                      <p:to>
                                        <p:strVal val="visible"/>
                                      </p:to>
                                    </p:set>
                                    <p:anim calcmode="lin" valueType="num">
                                      <p:cBhvr additive="base">
                                        <p:cTn id="31"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000" dirty="0" smtClean="0">
                <a:latin typeface="Arial" charset="0"/>
                <a:cs typeface="Times New Roman" pitchFamily="18" charset="0"/>
              </a:rPr>
              <a:t>The most difficult element to show for the complainant is that there is a </a:t>
            </a:r>
            <a:r>
              <a:rPr lang="en-US" sz="2000" b="1" dirty="0" smtClean="0">
                <a:latin typeface="Arial" charset="0"/>
                <a:cs typeface="Times New Roman" pitchFamily="18" charset="0"/>
              </a:rPr>
              <a:t>plausible connection </a:t>
            </a:r>
            <a:r>
              <a:rPr lang="en-US" sz="2000" dirty="0" smtClean="0">
                <a:latin typeface="Arial" charset="0"/>
                <a:cs typeface="Times New Roman" pitchFamily="18" charset="0"/>
              </a:rPr>
              <a:t>between protected activity and the adverse action.</a:t>
            </a:r>
          </a:p>
          <a:p>
            <a:pPr marL="0" indent="0">
              <a:buNone/>
            </a:pPr>
            <a:endParaRPr lang="en-US" sz="2000" dirty="0" smtClean="0">
              <a:latin typeface="Arial" charset="0"/>
              <a:cs typeface="Times New Roman" pitchFamily="18" charset="0"/>
            </a:endParaRPr>
          </a:p>
          <a:p>
            <a:r>
              <a:rPr lang="en-US" sz="2000" dirty="0" smtClean="0">
                <a:latin typeface="Arial" charset="0"/>
                <a:cs typeface="Times New Roman" pitchFamily="18" charset="0"/>
              </a:rPr>
              <a:t>90% of cases rely simply on </a:t>
            </a:r>
            <a:r>
              <a:rPr lang="en-US" sz="2000" b="1" dirty="0" smtClean="0">
                <a:latin typeface="Arial" charset="0"/>
                <a:cs typeface="Times New Roman" pitchFamily="18" charset="0"/>
              </a:rPr>
              <a:t>temporal proximity </a:t>
            </a:r>
            <a:r>
              <a:rPr lang="en-US" sz="2000" dirty="0" smtClean="0">
                <a:latin typeface="Arial" charset="0"/>
                <a:cs typeface="Times New Roman" pitchFamily="18" charset="0"/>
              </a:rPr>
              <a:t>(a weak </a:t>
            </a:r>
            <a:r>
              <a:rPr lang="en-US" sz="2000" i="1" dirty="0" smtClean="0">
                <a:latin typeface="Arial" charset="0"/>
                <a:cs typeface="Times New Roman" pitchFamily="18" charset="0"/>
              </a:rPr>
              <a:t>prima facie </a:t>
            </a:r>
            <a:r>
              <a:rPr lang="en-US" sz="2000" dirty="0" smtClean="0">
                <a:latin typeface="Arial" charset="0"/>
                <a:cs typeface="Times New Roman" pitchFamily="18" charset="0"/>
              </a:rPr>
              <a:t>case, if it works at all, because it is easily rebutted).  </a:t>
            </a:r>
          </a:p>
          <a:p>
            <a:r>
              <a:rPr lang="en-US" sz="2000" dirty="0" smtClean="0">
                <a:latin typeface="Arial" charset="0"/>
                <a:cs typeface="Times New Roman" pitchFamily="18" charset="0"/>
              </a:rPr>
              <a:t>10% of cases rely on </a:t>
            </a:r>
            <a:r>
              <a:rPr lang="en-US" sz="2000" b="1" dirty="0" smtClean="0">
                <a:latin typeface="Arial" charset="0"/>
                <a:cs typeface="Times New Roman" pitchFamily="18" charset="0"/>
              </a:rPr>
              <a:t>disparate treatment </a:t>
            </a:r>
            <a:r>
              <a:rPr lang="en-US" sz="2000" dirty="0" smtClean="0">
                <a:latin typeface="Arial" charset="0"/>
                <a:cs typeface="Times New Roman" pitchFamily="18" charset="0"/>
              </a:rPr>
              <a:t>evidence (a strong </a:t>
            </a:r>
            <a:r>
              <a:rPr lang="en-US" sz="2000" i="1" dirty="0" smtClean="0">
                <a:latin typeface="Arial" charset="0"/>
                <a:cs typeface="Times New Roman" pitchFamily="18" charset="0"/>
              </a:rPr>
              <a:t>prima facie </a:t>
            </a:r>
            <a:r>
              <a:rPr lang="en-US" sz="2000" dirty="0" smtClean="0">
                <a:latin typeface="Arial" charset="0"/>
                <a:cs typeface="Times New Roman" pitchFamily="18" charset="0"/>
              </a:rPr>
              <a:t>case but difficult to show; most documentation in hands of employer)</a:t>
            </a:r>
          </a:p>
          <a:p>
            <a:pPr lvl="1"/>
            <a:r>
              <a:rPr lang="en-US" sz="1600" dirty="0" smtClean="0">
                <a:latin typeface="Arial" charset="0"/>
                <a:cs typeface="Times New Roman" pitchFamily="18" charset="0"/>
              </a:rPr>
              <a:t>Same supervisor</a:t>
            </a:r>
          </a:p>
          <a:p>
            <a:pPr lvl="1"/>
            <a:r>
              <a:rPr lang="en-US" sz="1600" dirty="0" smtClean="0">
                <a:latin typeface="Arial" charset="0"/>
                <a:cs typeface="Times New Roman" pitchFamily="18" charset="0"/>
              </a:rPr>
              <a:t>Applying the same rule or rules</a:t>
            </a:r>
          </a:p>
          <a:p>
            <a:pPr lvl="1"/>
            <a:r>
              <a:rPr lang="en-US" sz="1600" dirty="0" smtClean="0">
                <a:latin typeface="Arial" charset="0"/>
                <a:cs typeface="Times New Roman" pitchFamily="18" charset="0"/>
              </a:rPr>
              <a:t>Other employees did not engage in the protected activity</a:t>
            </a:r>
          </a:p>
          <a:p>
            <a:pPr lvl="1"/>
            <a:r>
              <a:rPr lang="en-US" sz="1600" dirty="0" smtClean="0">
                <a:latin typeface="Arial" charset="0"/>
                <a:cs typeface="Times New Roman" pitchFamily="18" charset="0"/>
              </a:rPr>
              <a:t>Different outcome for the complainant can only be explained by animus</a:t>
            </a:r>
          </a:p>
          <a:p>
            <a:pPr lvl="1"/>
            <a:endParaRPr lang="en-US" sz="1600" dirty="0">
              <a:latin typeface="Arial" charset="0"/>
              <a:cs typeface="Times New Roman" pitchFamily="18" charset="0"/>
            </a:endParaRPr>
          </a:p>
          <a:p>
            <a:endParaRPr lang="en-US" sz="2000" dirty="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13</a:t>
            </a:fld>
            <a:endParaRPr lang="en-US"/>
          </a:p>
        </p:txBody>
      </p:sp>
    </p:spTree>
    <p:extLst>
      <p:ext uri="{BB962C8B-B14F-4D97-AF65-F5344CB8AC3E}">
        <p14:creationId xmlns:p14="http://schemas.microsoft.com/office/powerpoint/2010/main" val="207062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anim calcmode="lin" valueType="num">
                                      <p:cBhvr additive="base">
                                        <p:cTn id="23"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 calcmode="lin" valueType="num">
                                      <p:cBhvr additive="base">
                                        <p:cTn id="27"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anim calcmode="lin" valueType="num">
                                      <p:cBhvr additive="base">
                                        <p:cTn id="31"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par>
                                <p:cTn id="33" presetID="2" presetClass="entr" presetSubtype="8" fill="hold" grpId="0" nodeType="with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anim calcmode="lin" valueType="num">
                                      <p:cBhvr additive="base">
                                        <p:cTn id="35" dur="500" fill="hold"/>
                                        <p:tgtEl>
                                          <p:spTgt spid="717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7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000" dirty="0" smtClean="0">
                <a:latin typeface="Arial" charset="0"/>
                <a:cs typeface="Times New Roman" pitchFamily="18" charset="0"/>
              </a:rPr>
              <a:t>A small percentage of cases attempt to either show a </a:t>
            </a:r>
            <a:r>
              <a:rPr lang="en-US" sz="2000" b="1" dirty="0" smtClean="0">
                <a:latin typeface="Arial" charset="0"/>
                <a:cs typeface="Times New Roman" pitchFamily="18" charset="0"/>
              </a:rPr>
              <a:t>prima facie </a:t>
            </a:r>
            <a:r>
              <a:rPr lang="en-US" sz="2000" dirty="0" smtClean="0">
                <a:latin typeface="Arial" charset="0"/>
                <a:cs typeface="Times New Roman" pitchFamily="18" charset="0"/>
              </a:rPr>
              <a:t>case or bolster the case with comment evidence.  </a:t>
            </a:r>
          </a:p>
          <a:p>
            <a:pPr lvl="1"/>
            <a:r>
              <a:rPr lang="en-US" sz="1600" dirty="0" smtClean="0">
                <a:latin typeface="Arial" charset="0"/>
                <a:cs typeface="Times New Roman" pitchFamily="18" charset="0"/>
              </a:rPr>
              <a:t>Supervisor who made the decision</a:t>
            </a:r>
          </a:p>
          <a:p>
            <a:pPr lvl="1"/>
            <a:r>
              <a:rPr lang="en-US" sz="1600" dirty="0" smtClean="0">
                <a:latin typeface="Arial" charset="0"/>
                <a:cs typeface="Times New Roman" pitchFamily="18" charset="0"/>
              </a:rPr>
              <a:t>Made a comment at or near the time of the action</a:t>
            </a:r>
          </a:p>
          <a:p>
            <a:pPr lvl="1"/>
            <a:r>
              <a:rPr lang="en-US" sz="1600" dirty="0" smtClean="0">
                <a:latin typeface="Arial" charset="0"/>
                <a:cs typeface="Times New Roman" pitchFamily="18" charset="0"/>
              </a:rPr>
              <a:t>That suggests anti-union animus (not just dislike of the complainant)</a:t>
            </a:r>
          </a:p>
          <a:p>
            <a:pPr lvl="1"/>
            <a:r>
              <a:rPr lang="en-US" sz="1600" dirty="0" smtClean="0">
                <a:latin typeface="Arial" charset="0"/>
                <a:cs typeface="Times New Roman" pitchFamily="18" charset="0"/>
              </a:rPr>
              <a:t>And ideally suggests that the animus was or would be used in the decision at issue.</a:t>
            </a:r>
          </a:p>
          <a:p>
            <a:pPr marL="0" indent="0">
              <a:buNone/>
            </a:pPr>
            <a:r>
              <a:rPr lang="en-US" sz="2000" dirty="0" smtClean="0">
                <a:latin typeface="Arial" charset="0"/>
                <a:cs typeface="Times New Roman" pitchFamily="18" charset="0"/>
              </a:rPr>
              <a:t>Weak comment evidence is labeled as a “stray comment” and is not considered good proof of intent.  If the ALJ calls the comment testimony a stray comment, he or she will be giving it no weight.</a:t>
            </a:r>
          </a:p>
          <a:p>
            <a:pPr marL="0" indent="0">
              <a:buNone/>
            </a:pPr>
            <a:endParaRPr lang="en-US" sz="2000" dirty="0" smtClean="0">
              <a:latin typeface="Arial" charset="0"/>
              <a:cs typeface="Times New Roman" pitchFamily="18" charset="0"/>
            </a:endParaRPr>
          </a:p>
          <a:p>
            <a:pPr marL="0" indent="0">
              <a:buNone/>
            </a:pPr>
            <a:r>
              <a:rPr lang="en-US" sz="2000" dirty="0" smtClean="0">
                <a:latin typeface="Arial" charset="0"/>
                <a:cs typeface="Times New Roman" pitchFamily="18" charset="0"/>
              </a:rPr>
              <a:t>Not talking about an admission; that is direct evidence.</a:t>
            </a:r>
            <a:endParaRPr lang="en-US" sz="2000" dirty="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a:p>
            <a:endParaRPr lang="en-US" sz="1600" dirty="0">
              <a:latin typeface="Arial" charset="0"/>
              <a:cs typeface="Times New Roman" pitchFamily="18" charset="0"/>
            </a:endParaRPr>
          </a:p>
          <a:p>
            <a:endParaRPr lang="en-US" sz="2000" dirty="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14</a:t>
            </a:fld>
            <a:endParaRPr lang="en-US"/>
          </a:p>
        </p:txBody>
      </p:sp>
    </p:spTree>
    <p:extLst>
      <p:ext uri="{BB962C8B-B14F-4D97-AF65-F5344CB8AC3E}">
        <p14:creationId xmlns:p14="http://schemas.microsoft.com/office/powerpoint/2010/main" val="364804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 calcmode="lin" valueType="num">
                                      <p:cBhvr additive="base">
                                        <p:cTn id="11"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 calcmode="lin" valueType="num">
                                      <p:cBhvr additive="base">
                                        <p:cTn id="15"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anim calcmode="lin" valueType="num">
                                      <p:cBhvr additive="base">
                                        <p:cTn id="23"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171">
                                            <p:txEl>
                                              <p:pRg st="5" end="5"/>
                                            </p:txEl>
                                          </p:spTgt>
                                        </p:tgtEl>
                                        <p:attrNameLst>
                                          <p:attrName>style.visibility</p:attrName>
                                        </p:attrNameLst>
                                      </p:cBhvr>
                                      <p:to>
                                        <p:strVal val="visible"/>
                                      </p:to>
                                    </p:set>
                                    <p:anim calcmode="lin" valueType="num">
                                      <p:cBhvr additive="base">
                                        <p:cTn id="29"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1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whoosh.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anim calcmode="lin" valueType="num">
                                      <p:cBhvr additive="base">
                                        <p:cTn id="35" dur="500" fill="hold"/>
                                        <p:tgtEl>
                                          <p:spTgt spid="717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7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pPr marL="0" indent="0">
              <a:buNone/>
            </a:pPr>
            <a:r>
              <a:rPr lang="en-US" sz="2400" dirty="0" smtClean="0">
                <a:latin typeface="Arial" charset="0"/>
                <a:cs typeface="Times New Roman" pitchFamily="18" charset="0"/>
              </a:rPr>
              <a:t>The </a:t>
            </a:r>
            <a:r>
              <a:rPr lang="en-US" sz="2400" i="1" dirty="0" smtClean="0">
                <a:latin typeface="Arial" charset="0"/>
                <a:cs typeface="Times New Roman" pitchFamily="18" charset="0"/>
              </a:rPr>
              <a:t>prima facie </a:t>
            </a:r>
            <a:r>
              <a:rPr lang="en-US" sz="2400" dirty="0" smtClean="0">
                <a:latin typeface="Arial" charset="0"/>
                <a:cs typeface="Times New Roman" pitchFamily="18" charset="0"/>
              </a:rPr>
              <a:t>case method we have been discussing was adopted by the FLRA in </a:t>
            </a:r>
          </a:p>
          <a:p>
            <a:pPr marL="0" indent="0">
              <a:buNone/>
            </a:pPr>
            <a:endParaRPr lang="en-US" sz="2400" i="1" dirty="0">
              <a:latin typeface="Arial" charset="0"/>
              <a:cs typeface="Times New Roman" pitchFamily="18" charset="0"/>
            </a:endParaRPr>
          </a:p>
          <a:p>
            <a:pPr marL="0" indent="0">
              <a:buNone/>
            </a:pPr>
            <a:r>
              <a:rPr lang="en-US" sz="2800" i="1" dirty="0" err="1" smtClean="0">
                <a:latin typeface="Arial" charset="0"/>
                <a:cs typeface="Times New Roman" pitchFamily="18" charset="0"/>
              </a:rPr>
              <a:t>Letterkenny</a:t>
            </a:r>
            <a:r>
              <a:rPr lang="en-US" sz="2800" i="1" dirty="0" smtClean="0">
                <a:latin typeface="Arial" charset="0"/>
                <a:cs typeface="Times New Roman" pitchFamily="18" charset="0"/>
              </a:rPr>
              <a:t> </a:t>
            </a:r>
            <a:r>
              <a:rPr lang="en-US" sz="2800" i="1" dirty="0">
                <a:latin typeface="Arial" charset="0"/>
                <a:cs typeface="Times New Roman" pitchFamily="18" charset="0"/>
              </a:rPr>
              <a:t>Army Depot</a:t>
            </a:r>
            <a:r>
              <a:rPr lang="en-US" sz="2800" dirty="0">
                <a:latin typeface="Arial" charset="0"/>
                <a:cs typeface="Times New Roman" pitchFamily="18" charset="0"/>
              </a:rPr>
              <a:t>, 35 FLRA 113 (1990).</a:t>
            </a:r>
            <a:r>
              <a:rPr lang="en-US" sz="2800" dirty="0">
                <a:latin typeface="Arial" charset="0"/>
              </a:rPr>
              <a:t> </a:t>
            </a:r>
          </a:p>
          <a:p>
            <a:pPr marL="0" indent="0">
              <a:buNone/>
            </a:pPr>
            <a:endParaRPr lang="en-US" sz="2400" dirty="0">
              <a:latin typeface="Arial" charset="0"/>
              <a:cs typeface="Times New Roman" pitchFamily="18" charset="0"/>
            </a:endParaRPr>
          </a:p>
          <a:p>
            <a:pPr marL="0" indent="0">
              <a:buNone/>
            </a:pPr>
            <a:r>
              <a:rPr lang="en-US" sz="2000" dirty="0" smtClean="0">
                <a:latin typeface="Arial" charset="0"/>
                <a:cs typeface="Times New Roman" pitchFamily="18" charset="0"/>
              </a:rPr>
              <a:t>Case law under </a:t>
            </a:r>
            <a:r>
              <a:rPr lang="en-US" sz="2000" u="sng" dirty="0" err="1" smtClean="0">
                <a:latin typeface="Arial" charset="0"/>
                <a:cs typeface="Times New Roman" pitchFamily="18" charset="0"/>
              </a:rPr>
              <a:t>Letterkenny</a:t>
            </a:r>
            <a:r>
              <a:rPr lang="en-US" sz="2000" dirty="0" smtClean="0">
                <a:latin typeface="Arial" charset="0"/>
                <a:cs typeface="Times New Roman" pitchFamily="18" charset="0"/>
              </a:rPr>
              <a:t> is not as well defined as it is in the Federal Courts under </a:t>
            </a:r>
            <a:r>
              <a:rPr lang="en-US" sz="2000" u="sng" dirty="0" smtClean="0">
                <a:latin typeface="Arial" charset="0"/>
                <a:cs typeface="Times New Roman" pitchFamily="18" charset="0"/>
              </a:rPr>
              <a:t>McDonnell Douglas v. Green</a:t>
            </a:r>
            <a:r>
              <a:rPr lang="en-US" sz="2000" dirty="0" smtClean="0">
                <a:latin typeface="Arial" charset="0"/>
                <a:cs typeface="Times New Roman" pitchFamily="18" charset="0"/>
              </a:rPr>
              <a:t>, but they are both trying to do the same thing: prove intent in the absence of an admission.</a:t>
            </a:r>
            <a:endParaRPr lang="en-US" sz="2000" dirty="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a:p>
            <a:pPr marL="0" indent="0">
              <a:buNone/>
            </a:pPr>
            <a:endParaRPr lang="en-US" sz="2000" dirty="0" smtClean="0">
              <a:latin typeface="Arial" charset="0"/>
              <a:cs typeface="Times New Roman" pitchFamily="18"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15</a:t>
            </a:fld>
            <a:endParaRPr lang="en-US"/>
          </a:p>
        </p:txBody>
      </p:sp>
    </p:spTree>
    <p:extLst>
      <p:ext uri="{BB962C8B-B14F-4D97-AF65-F5344CB8AC3E}">
        <p14:creationId xmlns:p14="http://schemas.microsoft.com/office/powerpoint/2010/main" val="3138085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524000"/>
          </a:xfrm>
        </p:spPr>
        <p:txBody>
          <a:bodyPr/>
          <a:lstStyle/>
          <a:p>
            <a:r>
              <a:rPr lang="en-US" i="1">
                <a:latin typeface="Arial" charset="0"/>
              </a:rPr>
              <a:t>Letterkenny</a:t>
            </a:r>
            <a:r>
              <a:rPr lang="en-US">
                <a:latin typeface="Arial" charset="0"/>
              </a:rPr>
              <a:t>:  Evidence of</a:t>
            </a:r>
            <a:r>
              <a:rPr lang="en-US" i="1">
                <a:latin typeface="Arial" charset="0"/>
              </a:rPr>
              <a:t> </a:t>
            </a:r>
            <a:r>
              <a:rPr lang="en-US">
                <a:latin typeface="Arial" charset="0"/>
              </a:rPr>
              <a:t/>
            </a:r>
            <a:br>
              <a:rPr lang="en-US">
                <a:latin typeface="Arial" charset="0"/>
              </a:rPr>
            </a:br>
            <a:r>
              <a:rPr lang="en-US">
                <a:latin typeface="Arial" charset="0"/>
              </a:rPr>
              <a:t>“Motivating Factor”</a:t>
            </a:r>
          </a:p>
        </p:txBody>
      </p:sp>
      <p:sp>
        <p:nvSpPr>
          <p:cNvPr id="28675" name="Rectangle 3"/>
          <p:cNvSpPr>
            <a:spLocks noGrp="1" noChangeArrowheads="1"/>
          </p:cNvSpPr>
          <p:nvPr>
            <p:ph type="body" idx="1"/>
          </p:nvPr>
        </p:nvSpPr>
        <p:spPr>
          <a:xfrm>
            <a:off x="0" y="1447800"/>
            <a:ext cx="9144000" cy="4648200"/>
          </a:xfrm>
        </p:spPr>
        <p:txBody>
          <a:bodyPr/>
          <a:lstStyle/>
          <a:p>
            <a:pPr lvl="1">
              <a:lnSpc>
                <a:spcPct val="90000"/>
              </a:lnSpc>
            </a:pPr>
            <a:endParaRPr lang="en-US" sz="2000" dirty="0">
              <a:latin typeface="Arial" charset="0"/>
            </a:endParaRPr>
          </a:p>
          <a:p>
            <a:pPr lvl="1">
              <a:lnSpc>
                <a:spcPct val="90000"/>
              </a:lnSpc>
              <a:buFontTx/>
              <a:buAutoNum type="arabicPeriod"/>
            </a:pPr>
            <a:r>
              <a:rPr lang="en-US" sz="2400" dirty="0">
                <a:latin typeface="Arial" charset="0"/>
              </a:rPr>
              <a:t>Nature, Extent and Timing of protected activity?</a:t>
            </a:r>
          </a:p>
          <a:p>
            <a:pPr lvl="1">
              <a:lnSpc>
                <a:spcPct val="90000"/>
              </a:lnSpc>
              <a:buFontTx/>
              <a:buAutoNum type="arabicPeriod"/>
            </a:pPr>
            <a:r>
              <a:rPr lang="en-US" sz="2400" dirty="0">
                <a:latin typeface="Arial" charset="0"/>
              </a:rPr>
              <a:t>Was the Agency aware of the protected activity?</a:t>
            </a:r>
          </a:p>
          <a:p>
            <a:pPr lvl="1">
              <a:lnSpc>
                <a:spcPct val="90000"/>
              </a:lnSpc>
              <a:buFontTx/>
              <a:buAutoNum type="arabicPeriod"/>
            </a:pPr>
            <a:r>
              <a:rPr lang="en-US" sz="2400" dirty="0">
                <a:latin typeface="Arial" charset="0"/>
              </a:rPr>
              <a:t>Nature of action taken against employee?</a:t>
            </a:r>
          </a:p>
          <a:p>
            <a:pPr lvl="1">
              <a:lnSpc>
                <a:spcPct val="90000"/>
              </a:lnSpc>
              <a:buFontTx/>
              <a:buAutoNum type="arabicPeriod"/>
            </a:pPr>
            <a:r>
              <a:rPr lang="en-US" sz="2400" dirty="0">
                <a:latin typeface="Arial" charset="0"/>
              </a:rPr>
              <a:t>How were other employees who were not engaged in protected activity treated?  (Disparate Treatment)</a:t>
            </a:r>
          </a:p>
          <a:p>
            <a:pPr lvl="1">
              <a:lnSpc>
                <a:spcPct val="90000"/>
              </a:lnSpc>
              <a:buFontTx/>
              <a:buAutoNum type="arabicPeriod"/>
            </a:pPr>
            <a:r>
              <a:rPr lang="en-US" sz="2400" dirty="0">
                <a:latin typeface="Arial" charset="0"/>
              </a:rPr>
              <a:t>Explanation give by Management</a:t>
            </a:r>
          </a:p>
          <a:p>
            <a:pPr lvl="1">
              <a:lnSpc>
                <a:spcPct val="90000"/>
              </a:lnSpc>
              <a:buFontTx/>
              <a:buAutoNum type="arabicPeriod"/>
            </a:pPr>
            <a:r>
              <a:rPr lang="en-US" sz="2400" dirty="0">
                <a:latin typeface="Arial" charset="0"/>
              </a:rPr>
              <a:t>Did Management follow its own Procedures?</a:t>
            </a:r>
          </a:p>
          <a:p>
            <a:pPr lvl="1">
              <a:lnSpc>
                <a:spcPct val="90000"/>
              </a:lnSpc>
              <a:buFontTx/>
              <a:buAutoNum type="arabicPeriod"/>
            </a:pPr>
            <a:r>
              <a:rPr lang="en-US" sz="2400" dirty="0">
                <a:latin typeface="Arial" charset="0"/>
              </a:rPr>
              <a:t>Is there evidence of anti-Union animus? (e.g., anti-union statements)</a:t>
            </a:r>
          </a:p>
          <a:p>
            <a:pPr lvl="1">
              <a:lnSpc>
                <a:spcPct val="90000"/>
              </a:lnSpc>
              <a:buFontTx/>
              <a:buNone/>
            </a:pPr>
            <a:r>
              <a:rPr lang="en-US" sz="2400" b="1" u="sng" dirty="0">
                <a:latin typeface="Arial" charset="0"/>
              </a:rPr>
              <a:t>Ultimate Question</a:t>
            </a:r>
            <a:r>
              <a:rPr lang="en-US" sz="2400" dirty="0">
                <a:latin typeface="Arial" charset="0"/>
              </a:rPr>
              <a:t>:  Was the protected activity a motivating factor in the action?</a:t>
            </a:r>
          </a:p>
          <a:p>
            <a:pPr lvl="1">
              <a:lnSpc>
                <a:spcPct val="90000"/>
              </a:lnSpc>
              <a:buFontTx/>
              <a:buNone/>
            </a:pPr>
            <a:r>
              <a:rPr lang="en-US" sz="2400" i="1" dirty="0" err="1">
                <a:latin typeface="Arial" charset="0"/>
              </a:rPr>
              <a:t>Letterkenny</a:t>
            </a:r>
            <a:r>
              <a:rPr lang="en-US" sz="2400" i="1" dirty="0">
                <a:latin typeface="Arial" charset="0"/>
              </a:rPr>
              <a:t> Army Depot</a:t>
            </a:r>
            <a:r>
              <a:rPr lang="en-US" sz="2400" dirty="0">
                <a:latin typeface="Arial" charset="0"/>
              </a:rPr>
              <a:t>, 35 FLRA 113 (1990).</a:t>
            </a:r>
          </a:p>
          <a:p>
            <a:pPr>
              <a:lnSpc>
                <a:spcPct val="90000"/>
              </a:lnSpc>
            </a:pPr>
            <a:endParaRPr lang="en-US" sz="2800"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If the complainant has made out a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case, we can now assume that discrimination is plausible.  We say that a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inference has been established.</a:t>
            </a:r>
          </a:p>
          <a:p>
            <a:r>
              <a:rPr lang="en-US" smtClean="0">
                <a:latin typeface="Arial" panose="020B0604020202020204" pitchFamily="34" charset="0"/>
                <a:cs typeface="Arial" panose="020B0604020202020204" pitchFamily="34" charset="0"/>
              </a:rPr>
              <a:t>If no </a:t>
            </a:r>
            <a:r>
              <a:rPr lang="en-US" dirty="0" smtClean="0">
                <a:latin typeface="Arial" panose="020B0604020202020204" pitchFamily="34" charset="0"/>
                <a:cs typeface="Arial" panose="020B0604020202020204" pitchFamily="34" charset="0"/>
              </a:rPr>
              <a:t>more evidence is produced, the </a:t>
            </a:r>
            <a:r>
              <a:rPr lang="en-US" i="1" dirty="0" smtClean="0">
                <a:latin typeface="Arial" panose="020B0604020202020204" pitchFamily="34" charset="0"/>
                <a:cs typeface="Arial" panose="020B0604020202020204" pitchFamily="34" charset="0"/>
              </a:rPr>
              <a:t>prima facie</a:t>
            </a:r>
            <a:r>
              <a:rPr lang="en-US" dirty="0" smtClean="0">
                <a:latin typeface="Arial" panose="020B0604020202020204" pitchFamily="34" charset="0"/>
                <a:cs typeface="Arial" panose="020B0604020202020204" pitchFamily="34" charset="0"/>
              </a:rPr>
              <a:t> inference stands unrebutted and the complainant wins.</a:t>
            </a:r>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17</a:t>
            </a:fld>
            <a:endParaRPr lang="en-US"/>
          </a:p>
        </p:txBody>
      </p:sp>
    </p:spTree>
    <p:extLst>
      <p:ext uri="{BB962C8B-B14F-4D97-AF65-F5344CB8AC3E}">
        <p14:creationId xmlns:p14="http://schemas.microsoft.com/office/powerpoint/2010/main" val="2091668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400" dirty="0" smtClean="0">
                <a:latin typeface="Arial" panose="020B0604020202020204" pitchFamily="34" charset="0"/>
                <a:cs typeface="Arial" panose="020B0604020202020204" pitchFamily="34" charset="0"/>
              </a:rPr>
              <a:t>The Agency gets a chance to rebut the </a:t>
            </a:r>
            <a:r>
              <a:rPr lang="en-US" sz="2400" i="1" dirty="0" smtClean="0">
                <a:latin typeface="Arial" panose="020B0604020202020204" pitchFamily="34" charset="0"/>
                <a:cs typeface="Arial" panose="020B0604020202020204" pitchFamily="34" charset="0"/>
              </a:rPr>
              <a:t>prima facie </a:t>
            </a:r>
            <a:r>
              <a:rPr lang="en-US" sz="2400" dirty="0" smtClean="0">
                <a:latin typeface="Arial" panose="020B0604020202020204" pitchFamily="34" charset="0"/>
                <a:cs typeface="Arial" panose="020B0604020202020204" pitchFamily="34" charset="0"/>
              </a:rPr>
              <a:t>inference.  We say that the </a:t>
            </a:r>
            <a:r>
              <a:rPr lang="en-US" sz="2400" dirty="0" err="1" smtClean="0">
                <a:latin typeface="Arial" panose="020B0604020202020204" pitchFamily="34" charset="0"/>
                <a:cs typeface="Arial" panose="020B0604020202020204" pitchFamily="34" charset="0"/>
              </a:rPr>
              <a:t>the</a:t>
            </a:r>
            <a:r>
              <a:rPr lang="en-US" sz="2400" dirty="0" smtClean="0">
                <a:latin typeface="Arial" panose="020B0604020202020204" pitchFamily="34" charset="0"/>
                <a:cs typeface="Arial" panose="020B0604020202020204" pitchFamily="34" charset="0"/>
              </a:rPr>
              <a:t> burden has now shifted to </a:t>
            </a:r>
            <a:r>
              <a:rPr lang="en-US" sz="2400" dirty="0">
                <a:latin typeface="Arial" panose="020B0604020202020204" pitchFamily="34" charset="0"/>
                <a:cs typeface="Arial" panose="020B0604020202020204" pitchFamily="34" charset="0"/>
              </a:rPr>
              <a:t>the Agency to produce evidence that its </a:t>
            </a:r>
            <a:r>
              <a:rPr lang="en-US" sz="2400" dirty="0" smtClean="0">
                <a:latin typeface="Arial" panose="020B0604020202020204" pitchFamily="34" charset="0"/>
                <a:cs typeface="Arial" panose="020B0604020202020204" pitchFamily="34" charset="0"/>
              </a:rPr>
              <a:t>actions were motivated by legitimate, non-</a:t>
            </a:r>
            <a:r>
              <a:rPr lang="en-US" sz="2400" dirty="0" err="1" smtClean="0">
                <a:latin typeface="Arial" panose="020B0604020202020204" pitchFamily="34" charset="0"/>
                <a:cs typeface="Arial" panose="020B0604020202020204" pitchFamily="34" charset="0"/>
              </a:rPr>
              <a:t>retalitory</a:t>
            </a:r>
            <a:r>
              <a:rPr lang="en-US" sz="2400" dirty="0" smtClean="0">
                <a:latin typeface="Arial" panose="020B0604020202020204" pitchFamily="34" charset="0"/>
                <a:cs typeface="Arial" panose="020B0604020202020204" pitchFamily="34" charset="0"/>
              </a:rPr>
              <a:t> reasons.</a:t>
            </a:r>
          </a:p>
          <a:p>
            <a:pPr marL="0" indent="0">
              <a:buNone/>
            </a:pP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This is usually not difficult for the Agency; should be documenting showing why it acted.    Rarely can an agency produce no evidence of the reasons for its actions.</a:t>
            </a:r>
            <a:endParaRPr lang="en-US" sz="2400" dirty="0">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18</a:t>
            </a:fld>
            <a:endParaRPr lang="en-US"/>
          </a:p>
        </p:txBody>
      </p:sp>
    </p:spTree>
    <p:extLst>
      <p:ext uri="{BB962C8B-B14F-4D97-AF65-F5344CB8AC3E}">
        <p14:creationId xmlns:p14="http://schemas.microsoft.com/office/powerpoint/2010/main" val="2717125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If the Agency produces legitimate non-</a:t>
            </a:r>
            <a:r>
              <a:rPr lang="en-US" dirty="0" err="1" smtClean="0">
                <a:latin typeface="Arial" panose="020B0604020202020204" pitchFamily="34" charset="0"/>
                <a:cs typeface="Arial" panose="020B0604020202020204" pitchFamily="34" charset="0"/>
              </a:rPr>
              <a:t>discrimintory</a:t>
            </a:r>
            <a:r>
              <a:rPr lang="en-US" dirty="0" smtClean="0">
                <a:latin typeface="Arial" panose="020B0604020202020204" pitchFamily="34" charset="0"/>
                <a:cs typeface="Arial" panose="020B0604020202020204" pitchFamily="34" charset="0"/>
              </a:rPr>
              <a:t> reasons, these will fully rebut the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case.</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Burden then shifts back to the complainant to show the legitimate reasons are either not true (rare) or that the legitimate reasons do not explain what happened (mixed motive)</a:t>
            </a:r>
            <a:r>
              <a:rPr lang="en-US" dirty="0" smtClean="0"/>
              <a:t>.</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19</a:t>
            </a:fld>
            <a:endParaRPr lang="en-US"/>
          </a:p>
        </p:txBody>
      </p:sp>
    </p:spTree>
    <p:extLst>
      <p:ext uri="{BB962C8B-B14F-4D97-AF65-F5344CB8AC3E}">
        <p14:creationId xmlns:p14="http://schemas.microsoft.com/office/powerpoint/2010/main" val="85894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latin typeface="Arial" charset="0"/>
              </a:rPr>
              <a:t>Sources of Non- Discrimination Rights</a:t>
            </a:r>
            <a:endParaRPr lang="en-US" dirty="0">
              <a:latin typeface="Arial" charset="0"/>
            </a:endParaRPr>
          </a:p>
        </p:txBody>
      </p:sp>
      <p:sp>
        <p:nvSpPr>
          <p:cNvPr id="6147" name="Rectangle 3"/>
          <p:cNvSpPr>
            <a:spLocks noGrp="1" noChangeArrowheads="1"/>
          </p:cNvSpPr>
          <p:nvPr>
            <p:ph type="body" idx="1"/>
          </p:nvPr>
        </p:nvSpPr>
        <p:spPr/>
        <p:txBody>
          <a:bodyPr/>
          <a:lstStyle/>
          <a:p>
            <a:pPr>
              <a:lnSpc>
                <a:spcPct val="90000"/>
              </a:lnSpc>
            </a:pPr>
            <a:r>
              <a:rPr lang="en-US" sz="2400" b="1" dirty="0">
                <a:latin typeface="Arial" charset="0"/>
              </a:rPr>
              <a:t>5 U.S.C. </a:t>
            </a:r>
            <a:r>
              <a:rPr lang="en-US" sz="2400" b="1" dirty="0">
                <a:latin typeface="Arial" charset="0"/>
                <a:cs typeface="Times New Roman" pitchFamily="18" charset="0"/>
              </a:rPr>
              <a:t>§ </a:t>
            </a:r>
            <a:r>
              <a:rPr lang="en-US" sz="2400" b="1" dirty="0">
                <a:latin typeface="Arial" charset="0"/>
              </a:rPr>
              <a:t>7116(a)(2) </a:t>
            </a:r>
            <a:r>
              <a:rPr lang="en-US" sz="2400" dirty="0">
                <a:latin typeface="Arial" charset="0"/>
              </a:rPr>
              <a:t>It is an unfair labor practice for an Agency to </a:t>
            </a:r>
            <a:r>
              <a:rPr lang="en-US" sz="2400" i="1" dirty="0">
                <a:latin typeface="Arial" charset="0"/>
              </a:rPr>
              <a:t>encourage</a:t>
            </a:r>
            <a:r>
              <a:rPr lang="en-US" sz="2400" dirty="0">
                <a:latin typeface="Arial" charset="0"/>
              </a:rPr>
              <a:t> or </a:t>
            </a:r>
            <a:r>
              <a:rPr lang="en-US" sz="2400" i="1" dirty="0">
                <a:latin typeface="Arial" charset="0"/>
              </a:rPr>
              <a:t>discourage</a:t>
            </a:r>
            <a:r>
              <a:rPr lang="en-US" sz="2400" dirty="0">
                <a:latin typeface="Arial" charset="0"/>
              </a:rPr>
              <a:t> Union membership in a labor organization by discriminating in connection with hiring, tenure, promotion or other conditions of employment.</a:t>
            </a:r>
          </a:p>
          <a:p>
            <a:pPr>
              <a:lnSpc>
                <a:spcPct val="90000"/>
              </a:lnSpc>
            </a:pPr>
            <a:endParaRPr lang="en-US" sz="2400" dirty="0">
              <a:latin typeface="Arial" charset="0"/>
            </a:endParaRPr>
          </a:p>
          <a:p>
            <a:pPr>
              <a:lnSpc>
                <a:spcPct val="90000"/>
              </a:lnSpc>
            </a:pPr>
            <a:r>
              <a:rPr lang="en-US" sz="2400" b="1" dirty="0">
                <a:latin typeface="Arial" charset="0"/>
              </a:rPr>
              <a:t>5 U.S.C. </a:t>
            </a:r>
            <a:r>
              <a:rPr lang="en-US" sz="2400" b="1" dirty="0">
                <a:latin typeface="Arial" charset="0"/>
                <a:cs typeface="Times New Roman" pitchFamily="18" charset="0"/>
              </a:rPr>
              <a:t>§ </a:t>
            </a:r>
            <a:r>
              <a:rPr lang="en-US" sz="2400" b="1" dirty="0">
                <a:latin typeface="Arial" charset="0"/>
              </a:rPr>
              <a:t>7116(a)(4) </a:t>
            </a:r>
            <a:r>
              <a:rPr lang="en-US" sz="2400" dirty="0">
                <a:latin typeface="Arial" charset="0"/>
              </a:rPr>
              <a:t>It is an unfair labor practice for an Agency to discipline or otherwise discriminate against an employee because the employee has filed a complaint, affidavit, or petition, or has given any information or testimony under the Statute. </a:t>
            </a:r>
          </a:p>
        </p:txBody>
      </p:sp>
      <p:sp>
        <p:nvSpPr>
          <p:cNvPr id="4" name="Slide Number Placeholder 3"/>
          <p:cNvSpPr>
            <a:spLocks noGrp="1"/>
          </p:cNvSpPr>
          <p:nvPr>
            <p:ph type="sldNum" sz="quarter" idx="12"/>
          </p:nvPr>
        </p:nvSpPr>
        <p:spPr/>
        <p:txBody>
          <a:bodyPr/>
          <a:lstStyle/>
          <a:p>
            <a:fld id="{991E84C9-8157-43B3-8C47-5CF38EEC9CC7}"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b="1" dirty="0" smtClean="0">
                <a:latin typeface="Arial" panose="020B0604020202020204" pitchFamily="34" charset="0"/>
                <a:cs typeface="Arial" panose="020B0604020202020204" pitchFamily="34" charset="0"/>
              </a:rPr>
              <a:t>Weak </a:t>
            </a:r>
            <a:r>
              <a:rPr lang="en-US" b="1" i="1" dirty="0" smtClean="0">
                <a:latin typeface="Arial" panose="020B0604020202020204" pitchFamily="34" charset="0"/>
                <a:cs typeface="Arial" panose="020B0604020202020204" pitchFamily="34" charset="0"/>
              </a:rPr>
              <a:t>Prima Facie </a:t>
            </a:r>
            <a:r>
              <a:rPr lang="en-US" b="1" dirty="0" smtClean="0">
                <a:latin typeface="Arial" panose="020B0604020202020204" pitchFamily="34" charset="0"/>
                <a:cs typeface="Arial" panose="020B0604020202020204" pitchFamily="34" charset="0"/>
              </a:rPr>
              <a:t>Case </a:t>
            </a:r>
            <a:r>
              <a:rPr lang="en-US" dirty="0" smtClean="0">
                <a:latin typeface="Arial" panose="020B0604020202020204" pitchFamily="34" charset="0"/>
                <a:cs typeface="Arial" panose="020B0604020202020204" pitchFamily="34" charset="0"/>
              </a:rPr>
              <a:t>(one built on temporal proximity):  evidence used to build the weak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case cannot also rebut the legitimate reasons.</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Agency wins.  </a:t>
            </a:r>
            <a:r>
              <a:rPr lang="en-US" b="1" dirty="0">
                <a:latin typeface="Arial" panose="020B0604020202020204" pitchFamily="34" charset="0"/>
                <a:cs typeface="Arial" panose="020B0604020202020204" pitchFamily="34" charset="0"/>
              </a:rPr>
              <a:t>T</a:t>
            </a:r>
            <a:r>
              <a:rPr lang="en-US" b="1" dirty="0" smtClean="0">
                <a:latin typeface="Arial" panose="020B0604020202020204" pitchFamily="34" charset="0"/>
                <a:cs typeface="Arial" panose="020B0604020202020204" pitchFamily="34" charset="0"/>
              </a:rPr>
              <a:t>his is 90% of cases.</a:t>
            </a:r>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20</a:t>
            </a:fld>
            <a:endParaRPr lang="en-US"/>
          </a:p>
        </p:txBody>
      </p:sp>
    </p:spTree>
    <p:extLst>
      <p:ext uri="{BB962C8B-B14F-4D97-AF65-F5344CB8AC3E}">
        <p14:creationId xmlns:p14="http://schemas.microsoft.com/office/powerpoint/2010/main" val="1714540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b="1" dirty="0" smtClean="0">
                <a:latin typeface="Arial" panose="020B0604020202020204" pitchFamily="34" charset="0"/>
                <a:cs typeface="Arial" panose="020B0604020202020204" pitchFamily="34" charset="0"/>
              </a:rPr>
              <a:t>Medium Strong </a:t>
            </a:r>
            <a:r>
              <a:rPr lang="en-US" b="1" i="1" dirty="0" smtClean="0">
                <a:latin typeface="Arial" panose="020B0604020202020204" pitchFamily="34" charset="0"/>
                <a:cs typeface="Arial" panose="020B0604020202020204" pitchFamily="34" charset="0"/>
              </a:rPr>
              <a:t>Prima Facie </a:t>
            </a:r>
            <a:r>
              <a:rPr lang="en-US" b="1" dirty="0" smtClean="0">
                <a:latin typeface="Arial" panose="020B0604020202020204" pitchFamily="34" charset="0"/>
                <a:cs typeface="Arial" panose="020B0604020202020204" pitchFamily="34" charset="0"/>
              </a:rPr>
              <a:t>Case </a:t>
            </a:r>
            <a:r>
              <a:rPr lang="en-US" dirty="0" smtClean="0">
                <a:latin typeface="Arial" panose="020B0604020202020204" pitchFamily="34" charset="0"/>
                <a:cs typeface="Arial" panose="020B0604020202020204" pitchFamily="34" charset="0"/>
              </a:rPr>
              <a:t>(one built on temporal proximity and some comment evidence):  evidence used to build the medium strong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case might rebut the legitimate reasons, depending on the strength of the comments.</a:t>
            </a:r>
          </a:p>
          <a:p>
            <a:pPr marL="0" indent="0">
              <a:buNone/>
            </a:pPr>
            <a:r>
              <a:rPr lang="en-US" b="1" dirty="0" smtClean="0">
                <a:latin typeface="Arial" panose="020B0604020202020204" pitchFamily="34" charset="0"/>
                <a:cs typeface="Arial" panose="020B0604020202020204" pitchFamily="34" charset="0"/>
              </a:rPr>
              <a:t>Agency probably wins.  Another 9% of cases.</a:t>
            </a:r>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21</a:t>
            </a:fld>
            <a:endParaRPr lang="en-US"/>
          </a:p>
        </p:txBody>
      </p:sp>
    </p:spTree>
    <p:extLst>
      <p:ext uri="{BB962C8B-B14F-4D97-AF65-F5344CB8AC3E}">
        <p14:creationId xmlns:p14="http://schemas.microsoft.com/office/powerpoint/2010/main" val="3123913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752600"/>
            <a:ext cx="7772400" cy="4343400"/>
          </a:xfrm>
        </p:spPr>
        <p:txBody>
          <a:bodyPr/>
          <a:lstStyle/>
          <a:p>
            <a:pPr marL="0" indent="0">
              <a:buNone/>
            </a:pPr>
            <a:r>
              <a:rPr lang="en-US" b="1" dirty="0" smtClean="0">
                <a:latin typeface="Arial" panose="020B0604020202020204" pitchFamily="34" charset="0"/>
                <a:cs typeface="Arial" panose="020B0604020202020204" pitchFamily="34" charset="0"/>
              </a:rPr>
              <a:t>Strong </a:t>
            </a:r>
            <a:r>
              <a:rPr lang="en-US" b="1" i="1" dirty="0" smtClean="0">
                <a:latin typeface="Arial" panose="020B0604020202020204" pitchFamily="34" charset="0"/>
                <a:cs typeface="Arial" panose="020B0604020202020204" pitchFamily="34" charset="0"/>
              </a:rPr>
              <a:t>Prima Facie </a:t>
            </a:r>
            <a:r>
              <a:rPr lang="en-US" b="1" dirty="0" smtClean="0">
                <a:latin typeface="Arial" panose="020B0604020202020204" pitchFamily="34" charset="0"/>
                <a:cs typeface="Arial" panose="020B0604020202020204" pitchFamily="34" charset="0"/>
              </a:rPr>
              <a:t>Case </a:t>
            </a:r>
            <a:r>
              <a:rPr lang="en-US" dirty="0" smtClean="0">
                <a:latin typeface="Arial" panose="020B0604020202020204" pitchFamily="34" charset="0"/>
                <a:cs typeface="Arial" panose="020B0604020202020204" pitchFamily="34" charset="0"/>
              </a:rPr>
              <a:t>(one built on disparate treatment evidence or possibly strong comment evidence):  evidence used to build the strong </a:t>
            </a:r>
            <a:r>
              <a:rPr lang="en-US" i="1" dirty="0" smtClean="0">
                <a:latin typeface="Arial" panose="020B0604020202020204" pitchFamily="34" charset="0"/>
                <a:cs typeface="Arial" panose="020B0604020202020204" pitchFamily="34" charset="0"/>
              </a:rPr>
              <a:t>prima facie </a:t>
            </a:r>
            <a:r>
              <a:rPr lang="en-US" dirty="0" smtClean="0">
                <a:latin typeface="Arial" panose="020B0604020202020204" pitchFamily="34" charset="0"/>
                <a:cs typeface="Arial" panose="020B0604020202020204" pitchFamily="34" charset="0"/>
              </a:rPr>
              <a:t>case rebuts the legitimate reasons because it shows manager singled out employee for adverse treatment based on union activity.  This is less than 1% of the cases.</a:t>
            </a:r>
          </a:p>
          <a:p>
            <a:pPr marL="0" indent="0">
              <a:buNone/>
            </a:pPr>
            <a:r>
              <a:rPr lang="en-US" b="1" dirty="0" smtClean="0"/>
              <a:t>Agency loses unless . . .   </a:t>
            </a:r>
            <a:endParaRPr lang="en-US" b="1"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22</a:t>
            </a:fld>
            <a:endParaRPr lang="en-US"/>
          </a:p>
        </p:txBody>
      </p:sp>
    </p:spTree>
    <p:extLst>
      <p:ext uri="{BB962C8B-B14F-4D97-AF65-F5344CB8AC3E}">
        <p14:creationId xmlns:p14="http://schemas.microsoft.com/office/powerpoint/2010/main" val="3064326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Shifting the Burden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457200" lvl="1" indent="0">
              <a:buNone/>
            </a:pPr>
            <a:r>
              <a:rPr lang="en-US" sz="2400" dirty="0">
                <a:latin typeface="Arial" panose="020B0604020202020204" pitchFamily="34" charset="0"/>
                <a:cs typeface="Arial" panose="020B0604020202020204" pitchFamily="34" charset="0"/>
              </a:rPr>
              <a:t>If the employee rebuts the legitimate reasons, the burden shifts back to the Agency to prove that, although it had mixed motives, the legitimate motives predominated.  In other words, </a:t>
            </a:r>
            <a:r>
              <a:rPr lang="en-US" sz="2400" dirty="0">
                <a:solidFill>
                  <a:srgbClr val="000000"/>
                </a:solidFill>
                <a:latin typeface="Arial" panose="020B0604020202020204" pitchFamily="34" charset="0"/>
                <a:cs typeface="Arial" panose="020B0604020202020204" pitchFamily="34" charset="0"/>
              </a:rPr>
              <a:t>the same action would have been taken even in the absence of the protected activity</a:t>
            </a:r>
            <a:r>
              <a:rPr lang="en-US" sz="2400" dirty="0" smtClean="0">
                <a:solidFill>
                  <a:srgbClr val="000000"/>
                </a:solidFill>
                <a:latin typeface="Arial" panose="020B0604020202020204" pitchFamily="34" charset="0"/>
                <a:cs typeface="Arial" panose="020B0604020202020204" pitchFamily="34" charset="0"/>
              </a:rPr>
              <a:t>.  Very hard to show.</a:t>
            </a:r>
            <a:endParaRPr lang="en-US" sz="2400" dirty="0">
              <a:latin typeface="Arial" panose="020B0604020202020204" pitchFamily="34" charset="0"/>
              <a:cs typeface="Arial" panose="020B0604020202020204" pitchFamily="34" charset="0"/>
            </a:endParaRPr>
          </a:p>
          <a:p>
            <a:pPr marL="0" indent="0">
              <a:buNone/>
            </a:pPr>
            <a:r>
              <a:rPr lang="en-US" dirty="0"/>
              <a:t> </a:t>
            </a:r>
            <a:r>
              <a:rPr lang="en-US" sz="2400" i="1" dirty="0"/>
              <a:t>E.g.</a:t>
            </a:r>
            <a:r>
              <a:rPr lang="en-US" sz="2400" dirty="0"/>
              <a:t>  Jim was going to fire Joe for union activity, but before he could, Joe shot somebody at work.  Even though Jim had bad motive when he let Joe go, Joe had to be fired anyway.    </a:t>
            </a:r>
          </a:p>
          <a:p>
            <a:pPr marL="0" indent="0">
              <a:buNone/>
            </a:pPr>
            <a:r>
              <a:rPr lang="en-US" b="1" dirty="0" smtClean="0"/>
              <a:t>   </a:t>
            </a:r>
            <a:endParaRPr lang="en-US" b="1"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23</a:t>
            </a:fld>
            <a:endParaRPr lang="en-US"/>
          </a:p>
        </p:txBody>
      </p:sp>
    </p:spTree>
    <p:extLst>
      <p:ext uri="{BB962C8B-B14F-4D97-AF65-F5344CB8AC3E}">
        <p14:creationId xmlns:p14="http://schemas.microsoft.com/office/powerpoint/2010/main" val="2628874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Discrimination Hypo 1</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An employee called a union official from her home phone when she was off duty, seeking help for issues with her supervisor.  The Union said it would look into the issue and most likely file a grievance.  2 days after the employee called the union, the employee’s supervisor issued her a proposed letter of suspension.  The union had not yet taken any action on behalf of the employee.  The Union files a ULP alleging that the suspension was in retaliation for the employees’ protected activity.  </a:t>
            </a:r>
          </a:p>
          <a:p>
            <a:pPr algn="ctr">
              <a:buNone/>
            </a:pPr>
            <a:r>
              <a:rPr lang="en-US" sz="2400" i="1" dirty="0" smtClean="0">
                <a:latin typeface="Arial" pitchFamily="34" charset="0"/>
                <a:cs typeface="Arial" pitchFamily="34" charset="0"/>
              </a:rPr>
              <a:t>What is the Agency’s best response to the charge?</a:t>
            </a:r>
            <a:endParaRPr lang="en-US" sz="24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Disc. Hypo 1</a:t>
            </a:r>
            <a:endParaRPr lang="en-US" dirty="0"/>
          </a:p>
        </p:txBody>
      </p:sp>
      <p:sp>
        <p:nvSpPr>
          <p:cNvPr id="3" name="Content Placeholder 2"/>
          <p:cNvSpPr>
            <a:spLocks noGrp="1"/>
          </p:cNvSpPr>
          <p:nvPr>
            <p:ph idx="1"/>
          </p:nvPr>
        </p:nvSpPr>
        <p:spPr/>
        <p:txBody>
          <a:bodyPr/>
          <a:lstStyle/>
          <a:p>
            <a:r>
              <a:rPr lang="en-US" sz="2100" b="1" dirty="0" smtClean="0">
                <a:latin typeface="Arial" pitchFamily="34" charset="0"/>
                <a:cs typeface="Arial" pitchFamily="34" charset="0"/>
              </a:rPr>
              <a:t>An employee called a union official from her home phone when she was off duty, seeking help for issues with her supervisor.  The Union said it would look into the issue and most likely file a grievance.  2 days after the employee called the union, the employee’s supervisor issued her a proposed letter of suspension.  The union had not yet taken any action on behalf of the employee.  The Union files a ULP alleging that the suspension was in retaliation for the employees’ protected activity.  </a:t>
            </a:r>
            <a:r>
              <a:rPr lang="en-US" sz="2100" dirty="0" smtClean="0">
                <a:latin typeface="Arial" pitchFamily="34" charset="0"/>
                <a:cs typeface="Arial" pitchFamily="34" charset="0"/>
              </a:rPr>
              <a:t>The Agency’s best response to this charge is that it did not know about the employee’s protected activity, since she called from home and the Union had not taken any action on her behalf at the time it issued the letter.</a:t>
            </a:r>
            <a:endParaRPr lang="en-US" sz="2100"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Discrimination Hypo 2</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100" dirty="0" smtClean="0">
                <a:latin typeface="Arial" pitchFamily="34" charset="0"/>
                <a:cs typeface="Arial" pitchFamily="34" charset="0"/>
              </a:rPr>
              <a:t>Union President Paul files a ULP charge alleging that his supervisor violated the Statute.  Two days later, his supervisor calls him into her office and issues him a proposed letter of suspension for 14 days.  The suspension is based on an incident that happened about a week before, in which Paul punched an employee in the face.  When the supervisor gives Paul the letter, she states:  “Maybe next time you’ll think twice before filing a charge against me.”  Paul alleges the suspension is in retaliation for his previous ULP charge. </a:t>
            </a:r>
          </a:p>
          <a:p>
            <a:pPr algn="ctr">
              <a:buNone/>
            </a:pPr>
            <a:r>
              <a:rPr lang="en-US" sz="2100" i="1" dirty="0" smtClean="0">
                <a:latin typeface="Arial" pitchFamily="34" charset="0"/>
                <a:cs typeface="Arial" pitchFamily="34" charset="0"/>
              </a:rPr>
              <a:t>What would be the Agency’s best response to Paul’s allegations?</a:t>
            </a:r>
            <a:r>
              <a:rPr lang="en-US" sz="2400" i="1" dirty="0" smtClean="0">
                <a:latin typeface="Arial" pitchFamily="34" charset="0"/>
                <a:cs typeface="Arial" pitchFamily="34" charset="0"/>
              </a:rPr>
              <a:t> </a:t>
            </a:r>
            <a:endParaRPr lang="en-US" sz="24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Disc. Hypo 2</a:t>
            </a:r>
            <a:endParaRPr lang="en-US" dirty="0"/>
          </a:p>
        </p:txBody>
      </p:sp>
      <p:sp>
        <p:nvSpPr>
          <p:cNvPr id="3" name="Content Placeholder 2"/>
          <p:cNvSpPr>
            <a:spLocks noGrp="1"/>
          </p:cNvSpPr>
          <p:nvPr>
            <p:ph idx="1"/>
          </p:nvPr>
        </p:nvSpPr>
        <p:spPr/>
        <p:txBody>
          <a:bodyPr/>
          <a:lstStyle/>
          <a:p>
            <a:r>
              <a:rPr lang="en-US" sz="2100" b="1" dirty="0" smtClean="0">
                <a:latin typeface="Arial" pitchFamily="34" charset="0"/>
                <a:cs typeface="Arial" pitchFamily="34" charset="0"/>
              </a:rPr>
              <a:t>Union President Paul files a ULP charge alleging that his supervisor violated the Statute.  Two days later, his supervisor calls him into her office and issues him a proposed letter of suspension for 14 days.  The suspension is based on an incident that happened about a week before, in which Paul punched an employee in the face.  When the supervisor gives Paul the letter, she states:  “Maybe next time you’ll think twice before filing a charge against me.”  Paul alleges the suspension is in retaliation for his previous ULP charge.  </a:t>
            </a:r>
            <a:r>
              <a:rPr lang="en-US" sz="2100" dirty="0" smtClean="0">
                <a:latin typeface="Arial" pitchFamily="34" charset="0"/>
                <a:cs typeface="Arial" pitchFamily="34" charset="0"/>
              </a:rPr>
              <a:t>The Agency should argue that even if Paul’s protected activity was a motivating factor in the supervisor’s decision, the supervisor had a legitimate reason for suspending Paul, and would have taken the same action even if he had not filed the ULP.</a:t>
            </a:r>
          </a:p>
          <a:p>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228600"/>
            <a:ext cx="7772400" cy="1219200"/>
          </a:xfrm>
        </p:spPr>
        <p:txBody>
          <a:bodyPr/>
          <a:lstStyle/>
          <a:p>
            <a:r>
              <a:rPr lang="en-US">
                <a:latin typeface="Arial" charset="0"/>
              </a:rPr>
              <a:t>Flagrant Misconduct</a:t>
            </a:r>
          </a:p>
        </p:txBody>
      </p:sp>
      <p:sp>
        <p:nvSpPr>
          <p:cNvPr id="34819" name="Rectangle 3"/>
          <p:cNvSpPr>
            <a:spLocks noGrp="1" noChangeArrowheads="1"/>
          </p:cNvSpPr>
          <p:nvPr>
            <p:ph type="body" idx="1"/>
          </p:nvPr>
        </p:nvSpPr>
        <p:spPr>
          <a:xfrm>
            <a:off x="228600" y="2057400"/>
            <a:ext cx="8686800" cy="4114800"/>
          </a:xfrm>
        </p:spPr>
        <p:txBody>
          <a:bodyPr/>
          <a:lstStyle/>
          <a:p>
            <a:pPr>
              <a:lnSpc>
                <a:spcPct val="80000"/>
              </a:lnSpc>
            </a:pPr>
            <a:r>
              <a:rPr lang="en-US" sz="2800">
                <a:latin typeface="Arial" charset="0"/>
              </a:rPr>
              <a:t>Not All Conduct Involving Protected Activity is Protected</a:t>
            </a:r>
          </a:p>
          <a:p>
            <a:pPr>
              <a:lnSpc>
                <a:spcPct val="80000"/>
              </a:lnSpc>
              <a:buFontTx/>
              <a:buNone/>
            </a:pPr>
            <a:endParaRPr lang="en-US" sz="2800">
              <a:latin typeface="Arial" charset="0"/>
            </a:endParaRPr>
          </a:p>
          <a:p>
            <a:pPr>
              <a:lnSpc>
                <a:spcPct val="80000"/>
              </a:lnSpc>
            </a:pPr>
            <a:r>
              <a:rPr lang="en-US" sz="2800">
                <a:latin typeface="Arial" charset="0"/>
              </a:rPr>
              <a:t>Conduct that constitutes “flagrant misconduct or otherwise exceeds the boundaries of protected activity” loses its protection</a:t>
            </a:r>
          </a:p>
          <a:p>
            <a:pPr>
              <a:lnSpc>
                <a:spcPct val="80000"/>
              </a:lnSpc>
              <a:buFontTx/>
              <a:buNone/>
            </a:pPr>
            <a:endParaRPr lang="en-US" sz="2400">
              <a:latin typeface="Arial" charset="0"/>
            </a:endParaRPr>
          </a:p>
          <a:p>
            <a:pPr>
              <a:lnSpc>
                <a:spcPct val="80000"/>
              </a:lnSpc>
              <a:buFontTx/>
              <a:buNone/>
            </a:pPr>
            <a:r>
              <a:rPr lang="en-US" sz="2000" i="1">
                <a:latin typeface="Arial" charset="0"/>
              </a:rPr>
              <a:t>	See U.S. Dep’t of Agriculture, Food &amp; Nutrition Serv., Alexandria, Va.</a:t>
            </a:r>
            <a:r>
              <a:rPr lang="en-US" sz="2000">
                <a:latin typeface="Arial" charset="0"/>
              </a:rPr>
              <a:t>, 61 FLRA 16 (2005); </a:t>
            </a:r>
            <a:r>
              <a:rPr lang="en-US" sz="2000" i="1">
                <a:latin typeface="Arial" charset="0"/>
                <a:cs typeface="Times New Roman" pitchFamily="18" charset="0"/>
              </a:rPr>
              <a:t>U.S. Dep't of the Air Force, Aerospace Maintenance and Regeneration Ctr., Davis Monthan Air Force Base, Tucson, Ariz.,</a:t>
            </a:r>
            <a:r>
              <a:rPr lang="en-US" sz="2000">
                <a:latin typeface="Arial" charset="0"/>
                <a:cs typeface="Times New Roman" pitchFamily="18" charset="0"/>
              </a:rPr>
              <a:t> 58 FLRA 636 (2003). </a:t>
            </a:r>
          </a:p>
        </p:txBody>
      </p:sp>
      <p:sp>
        <p:nvSpPr>
          <p:cNvPr id="4" name="Slide Number Placeholder 3"/>
          <p:cNvSpPr>
            <a:spLocks noGrp="1"/>
          </p:cNvSpPr>
          <p:nvPr>
            <p:ph type="sldNum" sz="quarter" idx="12"/>
          </p:nvPr>
        </p:nvSpPr>
        <p:spPr/>
        <p:txBody>
          <a:bodyPr/>
          <a:lstStyle/>
          <a:p>
            <a:fld id="{991E84C9-8157-43B3-8C47-5CF38EEC9CC7}"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atin typeface="Arial" charset="0"/>
              </a:rPr>
              <a:t>Flagrant Misconduct Factors to Consider</a:t>
            </a:r>
          </a:p>
        </p:txBody>
      </p:sp>
      <p:sp>
        <p:nvSpPr>
          <p:cNvPr id="14339" name="Rectangle 3"/>
          <p:cNvSpPr>
            <a:spLocks noGrp="1" noChangeArrowheads="1"/>
          </p:cNvSpPr>
          <p:nvPr>
            <p:ph type="body" idx="1"/>
          </p:nvPr>
        </p:nvSpPr>
        <p:spPr>
          <a:xfrm>
            <a:off x="609600" y="1905000"/>
            <a:ext cx="7772400" cy="4343400"/>
          </a:xfrm>
        </p:spPr>
        <p:txBody>
          <a:bodyPr/>
          <a:lstStyle/>
          <a:p>
            <a:pPr marL="990600" lvl="1" indent="-533400">
              <a:lnSpc>
                <a:spcPct val="90000"/>
              </a:lnSpc>
            </a:pPr>
            <a:endParaRPr lang="en-US" sz="2400" dirty="0">
              <a:latin typeface="Arial" charset="0"/>
            </a:endParaRPr>
          </a:p>
          <a:p>
            <a:pPr marL="990600" lvl="1" indent="-533400">
              <a:lnSpc>
                <a:spcPct val="90000"/>
              </a:lnSpc>
              <a:buFontTx/>
              <a:buAutoNum type="arabicPeriod"/>
            </a:pPr>
            <a:r>
              <a:rPr lang="en-US" sz="3200" dirty="0">
                <a:latin typeface="Arial" charset="0"/>
              </a:rPr>
              <a:t>Place and subject matter of discussion;</a:t>
            </a:r>
          </a:p>
          <a:p>
            <a:pPr marL="990600" lvl="1" indent="-533400">
              <a:lnSpc>
                <a:spcPct val="90000"/>
              </a:lnSpc>
              <a:buFontTx/>
              <a:buAutoNum type="arabicPeriod"/>
            </a:pPr>
            <a:r>
              <a:rPr lang="en-US" sz="3200" dirty="0">
                <a:latin typeface="Arial" charset="0"/>
              </a:rPr>
              <a:t>Whether an outburst was planned or impulsive;</a:t>
            </a:r>
          </a:p>
          <a:p>
            <a:pPr marL="990600" lvl="1" indent="-533400">
              <a:lnSpc>
                <a:spcPct val="90000"/>
              </a:lnSpc>
              <a:buFontTx/>
              <a:buAutoNum type="arabicPeriod"/>
            </a:pPr>
            <a:r>
              <a:rPr lang="en-US" sz="3200" dirty="0">
                <a:latin typeface="Arial" charset="0"/>
              </a:rPr>
              <a:t>Whether conduct was provoked; and</a:t>
            </a:r>
          </a:p>
          <a:p>
            <a:pPr marL="990600" lvl="1" indent="-533400">
              <a:lnSpc>
                <a:spcPct val="90000"/>
              </a:lnSpc>
              <a:buFontTx/>
              <a:buAutoNum type="arabicPeriod"/>
            </a:pPr>
            <a:r>
              <a:rPr lang="en-US" sz="3200" dirty="0">
                <a:latin typeface="Arial" charset="0"/>
              </a:rPr>
              <a:t>Nature of any intemperate language or conduct.</a:t>
            </a:r>
          </a:p>
          <a:p>
            <a:pPr marL="609600" indent="-609600">
              <a:lnSpc>
                <a:spcPct val="90000"/>
              </a:lnSpc>
              <a:buFontTx/>
              <a:buNone/>
            </a:pPr>
            <a:endParaRPr lang="en-US" sz="1800" i="1" dirty="0">
              <a:latin typeface="Arial" charset="0"/>
              <a:cs typeface="Times New Roman" pitchFamily="18" charset="0"/>
            </a:endParaRPr>
          </a:p>
          <a:p>
            <a:pPr marL="609600" indent="-609600">
              <a:lnSpc>
                <a:spcPct val="90000"/>
              </a:lnSpc>
              <a:buFontTx/>
              <a:buNone/>
            </a:pPr>
            <a:r>
              <a:rPr lang="en-US" sz="1800" i="1" dirty="0">
                <a:latin typeface="Arial" charset="0"/>
                <a:cs typeface="Times New Roman" pitchFamily="18" charset="0"/>
              </a:rPr>
              <a:t>Dep't of the Air Force, Grissom Air Force Base, Ind.</a:t>
            </a:r>
            <a:r>
              <a:rPr lang="en-US" sz="1800" dirty="0">
                <a:latin typeface="Arial" charset="0"/>
                <a:cs typeface="Times New Roman" pitchFamily="18" charset="0"/>
              </a:rPr>
              <a:t>, 51 FLRA 7 (1995).</a:t>
            </a:r>
            <a:endParaRPr lang="en-US" sz="1800"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 calcmode="lin" valueType="num">
                                      <p:cBhvr additive="base">
                                        <p:cTn id="7"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anim calcmode="lin" valueType="num">
                                      <p:cBhvr additive="base">
                                        <p:cTn id="11"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433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anim calcmode="lin" valueType="num">
                                      <p:cBhvr additive="base">
                                        <p:cTn id="1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433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 calcmode="lin" valueType="num">
                                      <p:cBhvr additive="base">
                                        <p:cTn id="19"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6" end="6"/>
                                            </p:txEl>
                                          </p:spTgt>
                                        </p:tgtEl>
                                        <p:attrNameLst>
                                          <p:attrName>style.visibility</p:attrName>
                                        </p:attrNameLst>
                                      </p:cBhvr>
                                      <p:to>
                                        <p:strVal val="visible"/>
                                      </p:to>
                                    </p:set>
                                    <p:anim calcmode="lin" valueType="num">
                                      <p:cBhvr additive="base">
                                        <p:cTn id="25" dur="500" fill="hold"/>
                                        <p:tgtEl>
                                          <p:spTgt spid="14339">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latin typeface="Arial" charset="0"/>
              </a:rPr>
              <a:t>Discrimination </a:t>
            </a:r>
            <a:r>
              <a:rPr lang="en-US" dirty="0" smtClean="0">
                <a:latin typeface="Arial" charset="0"/>
              </a:rPr>
              <a:t>Generally</a:t>
            </a:r>
            <a:endParaRPr lang="en-US" dirty="0">
              <a:latin typeface="Arial" charset="0"/>
            </a:endParaRPr>
          </a:p>
        </p:txBody>
      </p:sp>
      <p:sp>
        <p:nvSpPr>
          <p:cNvPr id="6147" name="Rectangle 3"/>
          <p:cNvSpPr>
            <a:spLocks noGrp="1" noChangeArrowheads="1"/>
          </p:cNvSpPr>
          <p:nvPr>
            <p:ph type="body" idx="1"/>
          </p:nvPr>
        </p:nvSpPr>
        <p:spPr/>
        <p:txBody>
          <a:bodyPr/>
          <a:lstStyle/>
          <a:p>
            <a:pPr>
              <a:lnSpc>
                <a:spcPct val="90000"/>
              </a:lnSpc>
            </a:pPr>
            <a:r>
              <a:rPr lang="en-US" sz="2400" dirty="0" smtClean="0">
                <a:latin typeface="Arial" charset="0"/>
              </a:rPr>
              <a:t>Interference is an </a:t>
            </a:r>
            <a:r>
              <a:rPr lang="en-US" sz="2400" b="1" i="1" dirty="0" smtClean="0">
                <a:latin typeface="Arial" charset="0"/>
              </a:rPr>
              <a:t>incomplete</a:t>
            </a:r>
            <a:r>
              <a:rPr lang="en-US" sz="2400" dirty="0" smtClean="0">
                <a:latin typeface="Arial" charset="0"/>
              </a:rPr>
              <a:t> pass; just a threat.</a:t>
            </a:r>
          </a:p>
          <a:p>
            <a:pPr>
              <a:lnSpc>
                <a:spcPct val="90000"/>
              </a:lnSpc>
            </a:pPr>
            <a:r>
              <a:rPr lang="en-US" sz="2400" dirty="0" smtClean="0">
                <a:latin typeface="Arial" charset="0"/>
              </a:rPr>
              <a:t>Discrimination is a </a:t>
            </a:r>
            <a:r>
              <a:rPr lang="en-US" sz="2400" b="1" i="1" dirty="0" smtClean="0">
                <a:latin typeface="Arial" charset="0"/>
              </a:rPr>
              <a:t>completed </a:t>
            </a:r>
            <a:r>
              <a:rPr lang="en-US" sz="2400" dirty="0" smtClean="0">
                <a:latin typeface="Arial" charset="0"/>
              </a:rPr>
              <a:t>pass.  The threat has actually been carried out by making adverse changes in working conditions (hiring, </a:t>
            </a:r>
            <a:r>
              <a:rPr lang="en-US" sz="2400" dirty="0" err="1" smtClean="0">
                <a:latin typeface="Arial" charset="0"/>
              </a:rPr>
              <a:t>tenuer</a:t>
            </a:r>
            <a:r>
              <a:rPr lang="en-US" sz="2400" dirty="0" smtClean="0">
                <a:latin typeface="Arial" charset="0"/>
              </a:rPr>
              <a:t>, promotion or other conditions of employment)</a:t>
            </a:r>
            <a:endParaRPr lang="en-US" sz="2400" dirty="0">
              <a:latin typeface="Arial" charset="0"/>
            </a:endParaRPr>
          </a:p>
          <a:p>
            <a:pPr>
              <a:lnSpc>
                <a:spcPct val="90000"/>
              </a:lnSpc>
            </a:pPr>
            <a:r>
              <a:rPr lang="en-US" sz="2400" dirty="0" smtClean="0">
                <a:latin typeface="Arial" charset="0"/>
              </a:rPr>
              <a:t>In EEO litigation, discrimination is based on an immutable characteristic – age, race, sex, etc.</a:t>
            </a:r>
          </a:p>
          <a:p>
            <a:pPr>
              <a:lnSpc>
                <a:spcPct val="90000"/>
              </a:lnSpc>
            </a:pPr>
            <a:r>
              <a:rPr lang="en-US" sz="2400" dirty="0" smtClean="0">
                <a:latin typeface="Arial" charset="0"/>
              </a:rPr>
              <a:t>Discriminating under the Statute is based on the status of the complainant.  He or she achieves the relevant status by taking certain actions that the Statue protects.  In EEO, we call this retaliation.</a:t>
            </a:r>
            <a:endParaRPr lang="en-US" sz="2400"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3</a:t>
            </a:fld>
            <a:endParaRPr lang="en-US"/>
          </a:p>
        </p:txBody>
      </p:sp>
    </p:spTree>
    <p:extLst>
      <p:ext uri="{BB962C8B-B14F-4D97-AF65-F5344CB8AC3E}">
        <p14:creationId xmlns:p14="http://schemas.microsoft.com/office/powerpoint/2010/main" val="78640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Discrimination Hypo 3</a:t>
            </a:r>
            <a:endParaRPr lang="en-US" dirty="0"/>
          </a:p>
        </p:txBody>
      </p:sp>
      <p:sp>
        <p:nvSpPr>
          <p:cNvPr id="3" name="Content Placeholder 2"/>
          <p:cNvSpPr>
            <a:spLocks noGrp="1"/>
          </p:cNvSpPr>
          <p:nvPr>
            <p:ph idx="1"/>
          </p:nvPr>
        </p:nvSpPr>
        <p:spPr/>
        <p:txBody>
          <a:bodyPr/>
          <a:lstStyle/>
          <a:p>
            <a:r>
              <a:rPr lang="en-US" sz="2100" dirty="0" smtClean="0">
                <a:latin typeface="Arial" pitchFamily="34" charset="0"/>
                <a:cs typeface="Arial" pitchFamily="34" charset="0"/>
              </a:rPr>
              <a:t>At the start of a negotiation session related to a parking proposal, the agency’s chief negotiator hands the union a letter.  The letter states the agency is terminating the negotiations and deferring the matter until the parties enter into full contract negotiations.  After reading the letter, one of the union representatives turns to the chief negotiator and yells:  “You can’t be that fu—</a:t>
            </a:r>
            <a:r>
              <a:rPr lang="en-US" sz="2100" dirty="0" err="1" smtClean="0">
                <a:latin typeface="Arial" pitchFamily="34" charset="0"/>
                <a:cs typeface="Arial" pitchFamily="34" charset="0"/>
              </a:rPr>
              <a:t>ing</a:t>
            </a:r>
            <a:r>
              <a:rPr lang="en-US" sz="2100" dirty="0" smtClean="0">
                <a:latin typeface="Arial" pitchFamily="34" charset="0"/>
                <a:cs typeface="Arial" pitchFamily="34" charset="0"/>
              </a:rPr>
              <a:t> stupid lady.  I always knew you was stupid, I knew you was g—damn stupid.”  The agency suspends the union representative for this conduct.</a:t>
            </a:r>
          </a:p>
          <a:p>
            <a:pPr algn="ctr">
              <a:buNone/>
            </a:pPr>
            <a:r>
              <a:rPr lang="en-US" sz="2100" i="1" dirty="0" smtClean="0">
                <a:latin typeface="Arial" pitchFamily="34" charset="0"/>
                <a:cs typeface="Arial" pitchFamily="34" charset="0"/>
              </a:rPr>
              <a:t>Did the union representative’s actions amount to flagrant misconduct?</a:t>
            </a:r>
            <a:endParaRPr lang="en-US" sz="21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Disc. Hypo 3</a:t>
            </a:r>
            <a:endParaRPr lang="en-US" dirty="0"/>
          </a:p>
        </p:txBody>
      </p:sp>
      <p:sp>
        <p:nvSpPr>
          <p:cNvPr id="3" name="Content Placeholder 2"/>
          <p:cNvSpPr>
            <a:spLocks noGrp="1"/>
          </p:cNvSpPr>
          <p:nvPr>
            <p:ph idx="1"/>
          </p:nvPr>
        </p:nvSpPr>
        <p:spPr/>
        <p:txBody>
          <a:bodyPr/>
          <a:lstStyle/>
          <a:p>
            <a:r>
              <a:rPr lang="en-US" sz="2100" b="1" dirty="0" smtClean="0">
                <a:latin typeface="Arial" pitchFamily="34" charset="0"/>
                <a:cs typeface="Arial" pitchFamily="34" charset="0"/>
              </a:rPr>
              <a:t>At the start of a negotiation session related to a parking proposal, the agency’s chief negotiator hands the union a letter.  The letter states the agency is terminating the negotiations and deferring the matter until the parties enter into full contract negotiations.  After reading the letter, one of the union representatives turns to the chief negotiator and yells:  “You can’t be that fu—</a:t>
            </a:r>
            <a:r>
              <a:rPr lang="en-US" sz="2100" b="1" dirty="0" err="1" smtClean="0">
                <a:latin typeface="Arial" pitchFamily="34" charset="0"/>
                <a:cs typeface="Arial" pitchFamily="34" charset="0"/>
              </a:rPr>
              <a:t>ing</a:t>
            </a:r>
            <a:r>
              <a:rPr lang="en-US" sz="2100" b="1" dirty="0" smtClean="0">
                <a:latin typeface="Arial" pitchFamily="34" charset="0"/>
                <a:cs typeface="Arial" pitchFamily="34" charset="0"/>
              </a:rPr>
              <a:t> stupid lady.  I always knew you was stupid, I knew you was g—damn stupid.”  The agency suspends the union representative for this conduct.</a:t>
            </a:r>
            <a:r>
              <a:rPr lang="en-US" sz="2100" dirty="0" smtClean="0">
                <a:latin typeface="Arial" pitchFamily="34" charset="0"/>
                <a:cs typeface="Arial" pitchFamily="34" charset="0"/>
              </a:rPr>
              <a:t>  The Authority found that the remarks were not flagrant misconduct because they were made impulsively, made during a negotiation session (not in the general workplace), and were not so outrageous and insubordinate as to remove them from the protection of the Statute.  </a:t>
            </a:r>
            <a:r>
              <a:rPr lang="en-US" sz="1800" i="1" dirty="0" smtClean="0">
                <a:latin typeface="Arial" charset="0"/>
                <a:cs typeface="Times New Roman" pitchFamily="18" charset="0"/>
              </a:rPr>
              <a:t>Grissom Air Force Base, Ind.</a:t>
            </a:r>
            <a:r>
              <a:rPr lang="en-US" sz="1800" dirty="0" smtClean="0">
                <a:latin typeface="Arial" charset="0"/>
                <a:cs typeface="Times New Roman" pitchFamily="18" charset="0"/>
              </a:rPr>
              <a:t>, 51 FLRA 7 (1995).</a:t>
            </a:r>
            <a:endParaRPr lang="en-US" sz="1800" dirty="0" smtClean="0">
              <a:latin typeface="Arial" charset="0"/>
            </a:endParaRPr>
          </a:p>
          <a:p>
            <a:endParaRPr lang="en-US" sz="21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991E84C9-8157-43B3-8C47-5CF38EEC9CC7}"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latin typeface="Arial" charset="0"/>
              </a:rPr>
              <a:t>Discrimination </a:t>
            </a:r>
            <a:r>
              <a:rPr lang="en-US" dirty="0" smtClean="0">
                <a:latin typeface="Arial" charset="0"/>
              </a:rPr>
              <a:t>Generally</a:t>
            </a:r>
            <a:endParaRPr lang="en-US" dirty="0">
              <a:latin typeface="Arial" charset="0"/>
            </a:endParaRPr>
          </a:p>
        </p:txBody>
      </p:sp>
      <p:sp>
        <p:nvSpPr>
          <p:cNvPr id="6147" name="Rectangle 3"/>
          <p:cNvSpPr>
            <a:spLocks noGrp="1" noChangeArrowheads="1"/>
          </p:cNvSpPr>
          <p:nvPr>
            <p:ph type="body" idx="1"/>
          </p:nvPr>
        </p:nvSpPr>
        <p:spPr/>
        <p:txBody>
          <a:bodyPr/>
          <a:lstStyle/>
          <a:p>
            <a:pPr>
              <a:lnSpc>
                <a:spcPct val="90000"/>
              </a:lnSpc>
            </a:pPr>
            <a:r>
              <a:rPr lang="en-US" sz="2400" b="1" dirty="0" smtClean="0">
                <a:latin typeface="Arial" charset="0"/>
              </a:rPr>
              <a:t>Discrimination/Retaliation is an intentional act. </a:t>
            </a:r>
            <a:r>
              <a:rPr lang="en-US" sz="2400" dirty="0" smtClean="0">
                <a:latin typeface="Arial" charset="0"/>
              </a:rPr>
              <a:t>Cannot </a:t>
            </a:r>
            <a:r>
              <a:rPr lang="en-US" sz="2400" dirty="0">
                <a:latin typeface="Arial" charset="0"/>
              </a:rPr>
              <a:t>accidently </a:t>
            </a:r>
            <a:r>
              <a:rPr lang="en-US" sz="2400" dirty="0" smtClean="0">
                <a:latin typeface="Arial" charset="0"/>
              </a:rPr>
              <a:t>retaliate </a:t>
            </a:r>
            <a:r>
              <a:rPr lang="en-US" sz="2400" dirty="0">
                <a:latin typeface="Arial" charset="0"/>
              </a:rPr>
              <a:t>because the focus is on </a:t>
            </a:r>
            <a:r>
              <a:rPr lang="en-US" sz="2400" dirty="0" smtClean="0">
                <a:latin typeface="Arial" charset="0"/>
              </a:rPr>
              <a:t>what the manager intended.  </a:t>
            </a:r>
            <a:r>
              <a:rPr lang="en-US" sz="2400" dirty="0">
                <a:latin typeface="Arial" charset="0"/>
              </a:rPr>
              <a:t>Good intentions by the manager are </a:t>
            </a:r>
            <a:r>
              <a:rPr lang="en-US" sz="2400" dirty="0" smtClean="0">
                <a:latin typeface="Arial" charset="0"/>
              </a:rPr>
              <a:t>a complete defense, no matter how unfair the employee and the Union think the situation is.</a:t>
            </a:r>
            <a:endParaRPr lang="en-US" sz="2400" b="1" dirty="0" smtClean="0">
              <a:latin typeface="Arial" charset="0"/>
            </a:endParaRPr>
          </a:p>
          <a:p>
            <a:pPr>
              <a:lnSpc>
                <a:spcPct val="90000"/>
              </a:lnSpc>
            </a:pPr>
            <a:endParaRPr lang="en-US" sz="2400" dirty="0">
              <a:latin typeface="Arial" charset="0"/>
            </a:endParaRPr>
          </a:p>
          <a:p>
            <a:pPr>
              <a:lnSpc>
                <a:spcPct val="90000"/>
              </a:lnSpc>
            </a:pPr>
            <a:r>
              <a:rPr lang="en-US" sz="2400" b="1" dirty="0" smtClean="0">
                <a:latin typeface="Arial" charset="0"/>
              </a:rPr>
              <a:t>Interference is not an intentional act.  </a:t>
            </a:r>
            <a:r>
              <a:rPr lang="en-US" sz="2400" dirty="0" smtClean="0">
                <a:latin typeface="Arial" charset="0"/>
              </a:rPr>
              <a:t>Can accidently interfere because the focus is on how the employee perceived the action.  Good intentions by the manager are not really relevant.</a:t>
            </a:r>
            <a:endParaRPr lang="en-US" sz="2400"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4</a:t>
            </a:fld>
            <a:endParaRPr lang="en-US"/>
          </a:p>
        </p:txBody>
      </p:sp>
    </p:spTree>
    <p:extLst>
      <p:ext uri="{BB962C8B-B14F-4D97-AF65-F5344CB8AC3E}">
        <p14:creationId xmlns:p14="http://schemas.microsoft.com/office/powerpoint/2010/main" val="229356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latin typeface="Arial" charset="0"/>
              </a:rPr>
              <a:t>Discrimination Defined</a:t>
            </a:r>
          </a:p>
        </p:txBody>
      </p:sp>
      <p:sp>
        <p:nvSpPr>
          <p:cNvPr id="6147" name="Rectangle 3"/>
          <p:cNvSpPr>
            <a:spLocks noGrp="1" noChangeArrowheads="1"/>
          </p:cNvSpPr>
          <p:nvPr>
            <p:ph type="body" idx="1"/>
          </p:nvPr>
        </p:nvSpPr>
        <p:spPr/>
        <p:txBody>
          <a:bodyPr/>
          <a:lstStyle/>
          <a:p>
            <a:pPr marL="0" indent="0">
              <a:lnSpc>
                <a:spcPct val="90000"/>
              </a:lnSpc>
              <a:buNone/>
            </a:pPr>
            <a:r>
              <a:rPr lang="en-US" sz="2400" dirty="0" smtClean="0">
                <a:latin typeface="Arial" charset="0"/>
              </a:rPr>
              <a:t>The protected actions of the employee are different under (a)(2) and (a)(4):</a:t>
            </a:r>
          </a:p>
          <a:p>
            <a:pPr>
              <a:lnSpc>
                <a:spcPct val="90000"/>
              </a:lnSpc>
            </a:pPr>
            <a:endParaRPr lang="en-US" sz="2400" dirty="0">
              <a:latin typeface="Arial" charset="0"/>
            </a:endParaRPr>
          </a:p>
          <a:p>
            <a:pPr>
              <a:lnSpc>
                <a:spcPct val="90000"/>
              </a:lnSpc>
            </a:pPr>
            <a:r>
              <a:rPr lang="en-US" sz="2400" dirty="0" smtClean="0">
                <a:latin typeface="Arial" charset="0"/>
              </a:rPr>
              <a:t>(a)(4) protects only actions connected with the filing a charge, a petition or giving testimony to an FLRA agent.  </a:t>
            </a:r>
          </a:p>
          <a:p>
            <a:pPr>
              <a:lnSpc>
                <a:spcPct val="90000"/>
              </a:lnSpc>
            </a:pPr>
            <a:endParaRPr lang="en-US" sz="2400" dirty="0">
              <a:latin typeface="Arial" charset="0"/>
            </a:endParaRPr>
          </a:p>
          <a:p>
            <a:pPr>
              <a:lnSpc>
                <a:spcPct val="90000"/>
              </a:lnSpc>
            </a:pPr>
            <a:r>
              <a:rPr lang="en-US" sz="2400" dirty="0" smtClean="0">
                <a:latin typeface="Arial" charset="0"/>
              </a:rPr>
              <a:t>(a)(2) protects all other Union related actions</a:t>
            </a:r>
          </a:p>
          <a:p>
            <a:pPr>
              <a:lnSpc>
                <a:spcPct val="90000"/>
              </a:lnSpc>
            </a:pPr>
            <a:endParaRPr lang="en-US" sz="2400" dirty="0">
              <a:latin typeface="Arial" charset="0"/>
            </a:endParaRPr>
          </a:p>
          <a:p>
            <a:pPr>
              <a:lnSpc>
                <a:spcPct val="90000"/>
              </a:lnSpc>
            </a:pPr>
            <a:r>
              <a:rPr lang="en-US" sz="2400" dirty="0" smtClean="0">
                <a:latin typeface="Arial" charset="0"/>
              </a:rPr>
              <a:t>(a)(2) is </a:t>
            </a:r>
            <a:r>
              <a:rPr lang="en-US" sz="2400" b="1" dirty="0" smtClean="0">
                <a:latin typeface="Arial" charset="0"/>
              </a:rPr>
              <a:t>broader here</a:t>
            </a:r>
            <a:endParaRPr lang="en-US" sz="2400" b="1"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5</a:t>
            </a:fld>
            <a:endParaRPr lang="en-US"/>
          </a:p>
        </p:txBody>
      </p:sp>
    </p:spTree>
    <p:extLst>
      <p:ext uri="{BB962C8B-B14F-4D97-AF65-F5344CB8AC3E}">
        <p14:creationId xmlns:p14="http://schemas.microsoft.com/office/powerpoint/2010/main" val="103154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6" end="6"/>
                                            </p:txEl>
                                          </p:spTgt>
                                        </p:tgtEl>
                                        <p:attrNameLst>
                                          <p:attrName>style.visibility</p:attrName>
                                        </p:attrNameLst>
                                      </p:cBhvr>
                                      <p:to>
                                        <p:strVal val="visible"/>
                                      </p:to>
                                    </p:set>
                                    <p:anim calcmode="lin" valueType="num">
                                      <p:cBhvr additive="base">
                                        <p:cTn id="25"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latin typeface="Arial" charset="0"/>
              </a:rPr>
              <a:t>Discrimination Defined</a:t>
            </a:r>
          </a:p>
        </p:txBody>
      </p:sp>
      <p:sp>
        <p:nvSpPr>
          <p:cNvPr id="6147" name="Rectangle 3"/>
          <p:cNvSpPr>
            <a:spLocks noGrp="1" noChangeArrowheads="1"/>
          </p:cNvSpPr>
          <p:nvPr>
            <p:ph type="body" idx="1"/>
          </p:nvPr>
        </p:nvSpPr>
        <p:spPr/>
        <p:txBody>
          <a:bodyPr/>
          <a:lstStyle/>
          <a:p>
            <a:pPr marL="0" indent="0">
              <a:lnSpc>
                <a:spcPct val="90000"/>
              </a:lnSpc>
              <a:buNone/>
            </a:pPr>
            <a:r>
              <a:rPr lang="en-US" sz="2400" dirty="0" smtClean="0">
                <a:latin typeface="Arial" charset="0"/>
              </a:rPr>
              <a:t>The adverse actions taken by the employer are different under (a)(2) and (a)(4):</a:t>
            </a:r>
          </a:p>
          <a:p>
            <a:pPr>
              <a:lnSpc>
                <a:spcPct val="90000"/>
              </a:lnSpc>
            </a:pPr>
            <a:endParaRPr lang="en-US" sz="2400" dirty="0">
              <a:latin typeface="Arial" charset="0"/>
            </a:endParaRPr>
          </a:p>
          <a:p>
            <a:pPr>
              <a:lnSpc>
                <a:spcPct val="90000"/>
              </a:lnSpc>
            </a:pPr>
            <a:r>
              <a:rPr lang="en-US" sz="2400" dirty="0" smtClean="0">
                <a:latin typeface="Arial" charset="0"/>
              </a:rPr>
              <a:t>(a)(2) requires that what the employer does amount to a change in working conditions</a:t>
            </a:r>
          </a:p>
          <a:p>
            <a:pPr>
              <a:lnSpc>
                <a:spcPct val="90000"/>
              </a:lnSpc>
            </a:pPr>
            <a:endParaRPr lang="en-US" sz="2400" dirty="0">
              <a:latin typeface="Arial" charset="0"/>
            </a:endParaRPr>
          </a:p>
          <a:p>
            <a:pPr>
              <a:lnSpc>
                <a:spcPct val="90000"/>
              </a:lnSpc>
            </a:pPr>
            <a:r>
              <a:rPr lang="en-US" sz="2400" dirty="0" smtClean="0">
                <a:latin typeface="Arial" charset="0"/>
              </a:rPr>
              <a:t>(a)(4) does not require a change in working conditions.  It only requires that the employer’s actions would discourage a reasonable employee from participating in Union activities.  More like interference in this regard</a:t>
            </a:r>
          </a:p>
          <a:p>
            <a:pPr>
              <a:lnSpc>
                <a:spcPct val="90000"/>
              </a:lnSpc>
            </a:pPr>
            <a:r>
              <a:rPr lang="en-US" sz="2400" dirty="0" smtClean="0">
                <a:latin typeface="Arial" charset="0"/>
              </a:rPr>
              <a:t>(a)(4) is </a:t>
            </a:r>
            <a:r>
              <a:rPr lang="en-US" sz="2400" b="1" dirty="0" smtClean="0">
                <a:latin typeface="Arial" charset="0"/>
              </a:rPr>
              <a:t>broader here</a:t>
            </a:r>
            <a:endParaRPr lang="en-US" sz="2400" b="1" dirty="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6</a:t>
            </a:fld>
            <a:endParaRPr lang="en-US"/>
          </a:p>
        </p:txBody>
      </p:sp>
    </p:spTree>
    <p:extLst>
      <p:ext uri="{BB962C8B-B14F-4D97-AF65-F5344CB8AC3E}">
        <p14:creationId xmlns:p14="http://schemas.microsoft.com/office/powerpoint/2010/main" val="185761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anim calcmode="lin" valueType="num">
                                      <p:cBhvr additive="base">
                                        <p:cTn id="25"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a:latin typeface="Arial" charset="0"/>
              </a:rPr>
              <a:t>What is Protected Activity?</a:t>
            </a:r>
          </a:p>
        </p:txBody>
      </p:sp>
      <p:sp>
        <p:nvSpPr>
          <p:cNvPr id="23555" name="Rectangle 3"/>
          <p:cNvSpPr>
            <a:spLocks noGrp="1" noChangeArrowheads="1"/>
          </p:cNvSpPr>
          <p:nvPr>
            <p:ph type="body" idx="1"/>
          </p:nvPr>
        </p:nvSpPr>
        <p:spPr>
          <a:xfrm>
            <a:off x="685800" y="1447800"/>
            <a:ext cx="7772400" cy="4114800"/>
          </a:xfrm>
        </p:spPr>
        <p:txBody>
          <a:bodyPr/>
          <a:lstStyle/>
          <a:p>
            <a:endParaRPr lang="en-US">
              <a:latin typeface="Arial" charset="0"/>
            </a:endParaRPr>
          </a:p>
          <a:p>
            <a:r>
              <a:rPr lang="en-US">
                <a:latin typeface="Arial" charset="0"/>
              </a:rPr>
              <a:t>Protected Activity: Employees have the right to form, join or assist Unions or to refrain from such activity.  5 U.S.C. </a:t>
            </a:r>
            <a:r>
              <a:rPr lang="en-US">
                <a:latin typeface="Arial" charset="0"/>
                <a:cs typeface="Times New Roman" pitchFamily="18" charset="0"/>
              </a:rPr>
              <a:t>§ </a:t>
            </a:r>
            <a:r>
              <a:rPr lang="en-US">
                <a:latin typeface="Arial" charset="0"/>
              </a:rPr>
              <a:t>7102.</a:t>
            </a:r>
          </a:p>
        </p:txBody>
      </p:sp>
      <p:sp>
        <p:nvSpPr>
          <p:cNvPr id="4" name="Slide Number Placeholder 3"/>
          <p:cNvSpPr>
            <a:spLocks noGrp="1"/>
          </p:cNvSpPr>
          <p:nvPr>
            <p:ph type="sldNum" sz="quarter" idx="12"/>
          </p:nvPr>
        </p:nvSpPr>
        <p:spPr/>
        <p:txBody>
          <a:bodyPr/>
          <a:lstStyle/>
          <a:p>
            <a:fld id="{991E84C9-8157-43B3-8C47-5CF38EEC9CC7}"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atin typeface="Arial" charset="0"/>
              </a:rPr>
              <a:t>Examples</a:t>
            </a:r>
          </a:p>
        </p:txBody>
      </p:sp>
      <p:sp>
        <p:nvSpPr>
          <p:cNvPr id="25603" name="Rectangle 3"/>
          <p:cNvSpPr>
            <a:spLocks noGrp="1" noChangeArrowheads="1"/>
          </p:cNvSpPr>
          <p:nvPr>
            <p:ph type="body" idx="1"/>
          </p:nvPr>
        </p:nvSpPr>
        <p:spPr>
          <a:xfrm>
            <a:off x="685800" y="1752600"/>
            <a:ext cx="7772400" cy="4800600"/>
          </a:xfrm>
        </p:spPr>
        <p:txBody>
          <a:bodyPr/>
          <a:lstStyle/>
          <a:p>
            <a:pPr lvl="1">
              <a:lnSpc>
                <a:spcPct val="90000"/>
              </a:lnSpc>
            </a:pPr>
            <a:r>
              <a:rPr lang="en-US" sz="3200">
                <a:latin typeface="Arial" charset="0"/>
              </a:rPr>
              <a:t>Filing a petition to form a Union</a:t>
            </a:r>
          </a:p>
          <a:p>
            <a:pPr lvl="1">
              <a:lnSpc>
                <a:spcPct val="90000"/>
              </a:lnSpc>
            </a:pPr>
            <a:r>
              <a:rPr lang="en-US" sz="3200">
                <a:latin typeface="Arial" charset="0"/>
              </a:rPr>
              <a:t>Serving as a Union Steward</a:t>
            </a:r>
          </a:p>
          <a:p>
            <a:pPr lvl="1">
              <a:lnSpc>
                <a:spcPct val="90000"/>
              </a:lnSpc>
            </a:pPr>
            <a:r>
              <a:rPr lang="en-US" sz="3200">
                <a:latin typeface="Arial" charset="0"/>
              </a:rPr>
              <a:t>Filing a grievance</a:t>
            </a:r>
          </a:p>
          <a:p>
            <a:pPr lvl="1">
              <a:lnSpc>
                <a:spcPct val="90000"/>
              </a:lnSpc>
            </a:pPr>
            <a:r>
              <a:rPr lang="en-US" sz="3200">
                <a:latin typeface="Arial" charset="0"/>
              </a:rPr>
              <a:t>Giving a statement to an FLRA Agent in a ULP</a:t>
            </a:r>
          </a:p>
          <a:p>
            <a:pPr lvl="1">
              <a:lnSpc>
                <a:spcPct val="90000"/>
              </a:lnSpc>
            </a:pPr>
            <a:r>
              <a:rPr lang="en-US" sz="3200">
                <a:latin typeface="Arial" charset="0"/>
              </a:rPr>
              <a:t>Participating in contract negotiations</a:t>
            </a:r>
          </a:p>
          <a:p>
            <a:pPr>
              <a:lnSpc>
                <a:spcPct val="90000"/>
              </a:lnSpc>
              <a:buFontTx/>
              <a:buNone/>
            </a:pPr>
            <a:r>
              <a:rPr lang="en-US" sz="2000" b="1" i="1">
                <a:latin typeface="Arial" charset="0"/>
                <a:cs typeface="Times New Roman" pitchFamily="18" charset="0"/>
              </a:rPr>
              <a:t>	</a:t>
            </a:r>
            <a:br>
              <a:rPr lang="en-US" sz="2000" b="1" i="1">
                <a:latin typeface="Arial" charset="0"/>
                <a:cs typeface="Times New Roman" pitchFamily="18" charset="0"/>
              </a:rPr>
            </a:br>
            <a:r>
              <a:rPr lang="en-US" sz="1800" b="1" i="1">
                <a:latin typeface="Arial" charset="0"/>
                <a:cs typeface="Times New Roman" pitchFamily="18" charset="0"/>
              </a:rPr>
              <a:t>See </a:t>
            </a:r>
            <a:r>
              <a:rPr lang="en-US" sz="1800" b="1">
                <a:latin typeface="Arial" charset="0"/>
                <a:cs typeface="Times New Roman" pitchFamily="18" charset="0"/>
              </a:rPr>
              <a:t>5 U.S.C.  § 7102 (form, join, or assist, or refrain from such activity); </a:t>
            </a:r>
            <a:r>
              <a:rPr lang="en-US" sz="1800" b="1" i="1">
                <a:latin typeface="Arial" charset="0"/>
                <a:cs typeface="Times New Roman" pitchFamily="18" charset="0"/>
              </a:rPr>
              <a:t>see also U.S. Dep't of the Air Force, Aerospace Maintenance and Regeneration Ctr., Davis Monthan Air Force Base, Tucson, Ariz.,</a:t>
            </a:r>
            <a:r>
              <a:rPr lang="en-US" sz="1800" b="1">
                <a:latin typeface="Arial" charset="0"/>
                <a:cs typeface="Times New Roman" pitchFamily="18" charset="0"/>
              </a:rPr>
              <a:t> 58 FLRA 636 (2003); </a:t>
            </a:r>
            <a:r>
              <a:rPr lang="en-US" sz="1800" b="1" i="1">
                <a:latin typeface="Arial" charset="0"/>
                <a:cs typeface="Times New Roman" pitchFamily="18" charset="0"/>
              </a:rPr>
              <a:t>U.S. Dep’t of Labor, Employment and Training Admin., S.F., Cal., </a:t>
            </a:r>
            <a:r>
              <a:rPr lang="en-US" sz="1800" b="1">
                <a:latin typeface="Arial" charset="0"/>
                <a:cs typeface="Times New Roman" pitchFamily="18" charset="0"/>
              </a:rPr>
              <a:t>43 FLRA 1036 (1992)</a:t>
            </a:r>
            <a:r>
              <a:rPr lang="en-US" sz="1800" b="1" i="1">
                <a:latin typeface="Arial" charset="0"/>
                <a:cs typeface="Times New Roman" pitchFamily="18" charset="0"/>
              </a:rPr>
              <a:t> .</a:t>
            </a:r>
            <a:endParaRPr lang="en-US" sz="2800">
              <a:latin typeface="Arial"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Proving Discrimination</a:t>
            </a:r>
          </a:p>
        </p:txBody>
      </p:sp>
      <p:sp>
        <p:nvSpPr>
          <p:cNvPr id="7171" name="Rectangle 3"/>
          <p:cNvSpPr>
            <a:spLocks noGrp="1" noChangeArrowheads="1"/>
          </p:cNvSpPr>
          <p:nvPr>
            <p:ph type="body" idx="1"/>
          </p:nvPr>
        </p:nvSpPr>
        <p:spPr/>
        <p:txBody>
          <a:bodyPr/>
          <a:lstStyle/>
          <a:p>
            <a:r>
              <a:rPr lang="en-US" sz="2400" dirty="0" smtClean="0">
                <a:latin typeface="Arial" charset="0"/>
                <a:cs typeface="Times New Roman" pitchFamily="18" charset="0"/>
              </a:rPr>
              <a:t>Discrimination/Retaliation is intentional</a:t>
            </a:r>
          </a:p>
          <a:p>
            <a:endParaRPr lang="en-US" sz="2400" dirty="0">
              <a:latin typeface="Arial" charset="0"/>
              <a:cs typeface="Times New Roman" pitchFamily="18" charset="0"/>
            </a:endParaRPr>
          </a:p>
          <a:p>
            <a:r>
              <a:rPr lang="en-US" sz="2400" dirty="0" smtClean="0">
                <a:latin typeface="Arial" charset="0"/>
                <a:cs typeface="Times New Roman" pitchFamily="18" charset="0"/>
              </a:rPr>
              <a:t>Must prove the decision-maker had a prohibited motive for the action at issue.</a:t>
            </a:r>
          </a:p>
          <a:p>
            <a:endParaRPr lang="en-US" sz="2400" dirty="0">
              <a:latin typeface="Arial" charset="0"/>
              <a:cs typeface="Times New Roman" pitchFamily="18" charset="0"/>
            </a:endParaRPr>
          </a:p>
          <a:p>
            <a:r>
              <a:rPr lang="en-US" sz="2400" dirty="0" smtClean="0">
                <a:latin typeface="Arial" charset="0"/>
                <a:cs typeface="Times New Roman" pitchFamily="18" charset="0"/>
              </a:rPr>
              <a:t>How can you prove what someone was thinking, </a:t>
            </a:r>
            <a:r>
              <a:rPr lang="en-US" sz="2400" i="1" dirty="0" smtClean="0">
                <a:latin typeface="Arial" charset="0"/>
                <a:cs typeface="Times New Roman" pitchFamily="18" charset="0"/>
              </a:rPr>
              <a:t>i.e.</a:t>
            </a:r>
            <a:r>
              <a:rPr lang="en-US" sz="2400" dirty="0" smtClean="0">
                <a:latin typeface="Arial" charset="0"/>
                <a:cs typeface="Times New Roman" pitchFamily="18" charset="0"/>
              </a:rPr>
              <a:t>, their state of mind?</a:t>
            </a:r>
          </a:p>
          <a:p>
            <a:pPr marL="0" indent="0">
              <a:buNone/>
            </a:pPr>
            <a:endParaRPr lang="en-US" sz="2400" dirty="0" smtClean="0">
              <a:latin typeface="Arial" charset="0"/>
              <a:cs typeface="Times New Roman" pitchFamily="18" charset="0"/>
            </a:endParaRPr>
          </a:p>
        </p:txBody>
      </p:sp>
      <p:sp>
        <p:nvSpPr>
          <p:cNvPr id="4" name="Slide Number Placeholder 3"/>
          <p:cNvSpPr>
            <a:spLocks noGrp="1"/>
          </p:cNvSpPr>
          <p:nvPr>
            <p:ph type="sldNum" sz="quarter" idx="12"/>
          </p:nvPr>
        </p:nvSpPr>
        <p:spPr/>
        <p:txBody>
          <a:bodyPr/>
          <a:lstStyle/>
          <a:p>
            <a:fld id="{991E84C9-8157-43B3-8C47-5CF38EEC9CC7}"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anim calcmode="lin" valueType="num">
                                      <p:cBhvr additive="base">
                                        <p:cTn id="19"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2483</Words>
  <Application>Microsoft Office PowerPoint</Application>
  <PresentationFormat>On-screen Show (4:3)</PresentationFormat>
  <Paragraphs>217</Paragraphs>
  <Slides>31</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Narrow</vt:lpstr>
      <vt:lpstr>Times New Roman</vt:lpstr>
      <vt:lpstr>Default Design</vt:lpstr>
      <vt:lpstr>Discrimination</vt:lpstr>
      <vt:lpstr>Sources of Non- Discrimination Rights</vt:lpstr>
      <vt:lpstr>Discrimination Generally</vt:lpstr>
      <vt:lpstr>Discrimination Generally</vt:lpstr>
      <vt:lpstr>Discrimination Defined</vt:lpstr>
      <vt:lpstr>Discrimination Defined</vt:lpstr>
      <vt:lpstr>What is Protected Activity?</vt:lpstr>
      <vt:lpstr>Examples</vt:lpstr>
      <vt:lpstr>Proving Discrimination</vt:lpstr>
      <vt:lpstr>Proving Discrimination</vt:lpstr>
      <vt:lpstr>Proving Discrimination</vt:lpstr>
      <vt:lpstr>Proving Discrimination</vt:lpstr>
      <vt:lpstr>Proving Discrimination</vt:lpstr>
      <vt:lpstr>Proving Discrimination</vt:lpstr>
      <vt:lpstr>Proving Discrimination</vt:lpstr>
      <vt:lpstr>Letterkenny:  Evidence of  “Motivating Factor”</vt:lpstr>
      <vt:lpstr>Shifting the Burden</vt:lpstr>
      <vt:lpstr>Shifting the Burden</vt:lpstr>
      <vt:lpstr>Shifting the Burden</vt:lpstr>
      <vt:lpstr>Shifting the Burden</vt:lpstr>
      <vt:lpstr>Shifting the Burden</vt:lpstr>
      <vt:lpstr>Shifting the Burden</vt:lpstr>
      <vt:lpstr>Shifting the Burden</vt:lpstr>
      <vt:lpstr>Discrimination Hypo 1</vt:lpstr>
      <vt:lpstr>Answer to Disc. Hypo 1</vt:lpstr>
      <vt:lpstr>Discrimination Hypo 2</vt:lpstr>
      <vt:lpstr>Answer to Disc. Hypo 2</vt:lpstr>
      <vt:lpstr>Flagrant Misconduct</vt:lpstr>
      <vt:lpstr>Flagrant Misconduct Factors to Consider</vt:lpstr>
      <vt:lpstr>Discrimination Hypo 3</vt:lpstr>
      <vt:lpstr>Answer to Disc. Hypo 3</vt:lpstr>
    </vt:vector>
  </TitlesOfParts>
  <Company>IRMD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dc:title>
  <dc:creator>SSpoon</dc:creator>
  <cp:lastModifiedBy>Brett Copeland</cp:lastModifiedBy>
  <cp:revision>31</cp:revision>
  <dcterms:created xsi:type="dcterms:W3CDTF">2007-02-05T23:30:56Z</dcterms:created>
  <dcterms:modified xsi:type="dcterms:W3CDTF">2014-10-27T19:26:44Z</dcterms:modified>
</cp:coreProperties>
</file>