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69" r:id="rId2"/>
    <p:sldId id="258" r:id="rId3"/>
    <p:sldId id="259" r:id="rId4"/>
    <p:sldId id="260" r:id="rId5"/>
    <p:sldId id="270" r:id="rId6"/>
    <p:sldId id="271" r:id="rId7"/>
    <p:sldId id="274" r:id="rId8"/>
    <p:sldId id="275" r:id="rId9"/>
    <p:sldId id="261" r:id="rId10"/>
    <p:sldId id="262" r:id="rId11"/>
    <p:sldId id="263" r:id="rId12"/>
    <p:sldId id="264" r:id="rId13"/>
    <p:sldId id="278" r:id="rId14"/>
    <p:sldId id="279" r:id="rId15"/>
    <p:sldId id="266" r:id="rId16"/>
    <p:sldId id="276" r:id="rId17"/>
    <p:sldId id="277" r:id="rId18"/>
    <p:sldId id="272" r:id="rId19"/>
    <p:sldId id="273" r:id="rId20"/>
    <p:sldId id="280" r:id="rId21"/>
    <p:sldId id="281" r:id="rId22"/>
    <p:sldId id="282" r:id="rId23"/>
    <p:sldId id="283" r:id="rId24"/>
    <p:sldId id="284" r:id="rId25"/>
    <p:sldId id="285" r:id="rId26"/>
    <p:sldId id="286" r:id="rId27"/>
    <p:sldId id="287" r:id="rId28"/>
    <p:sldId id="288" r:id="rId29"/>
    <p:sldId id="267" r:id="rId30"/>
    <p:sldId id="268"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83" d="100"/>
          <a:sy n="83" d="100"/>
        </p:scale>
        <p:origin x="-9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8821F4F-9651-4979-A4D0-DC77AA865A2E}" type="slidenum">
              <a:rPr lang="en-US"/>
              <a:pPr/>
              <a:t>‹#›</a:t>
            </a:fld>
            <a:endParaRPr lang="en-US"/>
          </a:p>
        </p:txBody>
      </p:sp>
    </p:spTree>
    <p:extLst>
      <p:ext uri="{BB962C8B-B14F-4D97-AF65-F5344CB8AC3E}">
        <p14:creationId xmlns:p14="http://schemas.microsoft.com/office/powerpoint/2010/main" val="3212715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A757851-DFB7-4944-BFC0-6D91708DA1CA}" type="slidenum">
              <a:rPr lang="en-US"/>
              <a:pPr/>
              <a:t>‹#›</a:t>
            </a:fld>
            <a:endParaRPr lang="en-US"/>
          </a:p>
        </p:txBody>
      </p:sp>
    </p:spTree>
    <p:extLst>
      <p:ext uri="{BB962C8B-B14F-4D97-AF65-F5344CB8AC3E}">
        <p14:creationId xmlns:p14="http://schemas.microsoft.com/office/powerpoint/2010/main" val="34716665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355589-034C-47F8-B434-36DD031941E0}" type="slidenum">
              <a:rPr lang="en-US"/>
              <a:pPr/>
              <a:t>1</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350011-7A1A-4F9B-8707-69C1DA5BF3AB}" type="slidenum">
              <a:rPr lang="en-US"/>
              <a:pPr/>
              <a:t>15</a:t>
            </a:fld>
            <a:endParaRPr lang="en-US"/>
          </a:p>
        </p:txBody>
      </p:sp>
      <p:sp>
        <p:nvSpPr>
          <p:cNvPr id="2150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5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34C65A-34D0-48A6-91A5-A5FF7253E226}" type="slidenum">
              <a:rPr lang="en-US"/>
              <a:pPr/>
              <a:t>29</a:t>
            </a:fld>
            <a:endParaRPr lang="en-US"/>
          </a:p>
        </p:txBody>
      </p:sp>
      <p:sp>
        <p:nvSpPr>
          <p:cNvPr id="2355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FD239-D522-44D5-A147-F95468EF06CD}" type="slidenum">
              <a:rPr lang="en-US"/>
              <a:pPr/>
              <a:t>30</a:t>
            </a:fld>
            <a:endParaRPr lang="en-US"/>
          </a:p>
        </p:txBody>
      </p:sp>
      <p:sp>
        <p:nvSpPr>
          <p:cNvPr id="2560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E13D46-FDC4-437E-856F-C3544E8DFE4F}" type="slidenum">
              <a:rPr lang="en-US"/>
              <a:pPr/>
              <a:t>2</a:t>
            </a:fld>
            <a:endParaRPr lang="en-US"/>
          </a:p>
        </p:txBody>
      </p:sp>
      <p:sp>
        <p:nvSpPr>
          <p:cNvPr id="717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1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484AB-3444-4B19-903A-FD5DBEC7AE6C}" type="slidenum">
              <a:rPr lang="en-US"/>
              <a:pPr/>
              <a:t>3</a:t>
            </a:fld>
            <a:endParaRPr lang="en-US"/>
          </a:p>
        </p:txBody>
      </p:sp>
      <p:sp>
        <p:nvSpPr>
          <p:cNvPr id="921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21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37CFE9-5BAD-4891-B048-5699AA8A85BF}" type="slidenum">
              <a:rPr lang="en-US"/>
              <a:pPr/>
              <a:t>4</a:t>
            </a:fld>
            <a:endParaRPr lang="en-US"/>
          </a:p>
        </p:txBody>
      </p:sp>
      <p:sp>
        <p:nvSpPr>
          <p:cNvPr id="1126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2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22F89-57E2-4EF8-9FA7-9696419426CF}" type="slidenum">
              <a:rPr lang="en-US"/>
              <a:pPr/>
              <a:t>9</a:t>
            </a:fld>
            <a:endParaRPr lang="en-US"/>
          </a:p>
        </p:txBody>
      </p:sp>
      <p:sp>
        <p:nvSpPr>
          <p:cNvPr id="1331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F4E79-505D-4FCA-B3C0-86EFEEE0CF60}" type="slidenum">
              <a:rPr lang="en-US"/>
              <a:pPr/>
              <a:t>10</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919271-8478-486E-8107-039663DEA680}" type="slidenum">
              <a:rPr lang="en-US"/>
              <a:pPr/>
              <a:t>11</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5EE0DA-0523-4049-84C0-159541A5FCBB}" type="slidenum">
              <a:rPr lang="en-US"/>
              <a:pPr/>
              <a:t>12</a:t>
            </a:fld>
            <a:endParaRPr lang="en-US"/>
          </a:p>
        </p:txBody>
      </p:sp>
      <p:sp>
        <p:nvSpPr>
          <p:cNvPr id="1741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74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E77DEE-EB8A-4423-B197-CD61124C689F}" type="slidenum">
              <a:rPr lang="en-US"/>
              <a:pPr/>
              <a:t>14</a:t>
            </a:fld>
            <a:endParaRPr lang="en-US"/>
          </a:p>
        </p:txBody>
      </p:sp>
      <p:sp>
        <p:nvSpPr>
          <p:cNvPr id="1945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94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5FCAD35-C994-47EA-BF1C-EFD43EB5B62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ECA06C-E2E3-46AB-A85C-ED2A5E50493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C19608-C04D-4C19-9831-BF34FA3A7DE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C60E1C-A0DD-45DC-A58F-4BFD40159FD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338CAC-2A63-4171-BFF2-B2945CBBAAC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447FC8D-1B22-4680-9D51-07E335FF194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626030F-6E9D-4559-BA82-165F84DF499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3975318-C20E-4FCC-BFDC-1E38ED982A2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C350D7F-711F-4B22-A76B-533D020BA48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F01672-30E9-4A9F-96D2-AA4AEA0719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F15E0C-0FCC-4AB4-A92B-9AF37C90D21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27DBFC6-8567-4DE7-8CE0-E81CE2DDF1A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533400" y="2362200"/>
            <a:ext cx="7924800" cy="1524000"/>
          </a:xfrm>
        </p:spPr>
        <p:txBody>
          <a:bodyPr/>
          <a:lstStyle/>
          <a:p>
            <a:r>
              <a:rPr lang="en-US" sz="5400">
                <a:latin typeface="Arial" charset="0"/>
              </a:rPr>
              <a:t>Requests for Information</a:t>
            </a:r>
          </a:p>
        </p:txBody>
      </p:sp>
      <p:sp>
        <p:nvSpPr>
          <p:cNvPr id="28675" name="Rectangle 3"/>
          <p:cNvSpPr>
            <a:spLocks noGrp="1" noChangeArrowheads="1"/>
          </p:cNvSpPr>
          <p:nvPr>
            <p:ph type="subTitle" idx="1"/>
          </p:nvPr>
        </p:nvSpPr>
        <p:spPr>
          <a:xfrm>
            <a:off x="1371600" y="4572000"/>
            <a:ext cx="6400800" cy="1143000"/>
          </a:xfrm>
        </p:spPr>
        <p:txBody>
          <a:bodyPr/>
          <a:lstStyle/>
          <a:p>
            <a:r>
              <a:rPr lang="en-US" i="1">
                <a:latin typeface="Arial Narrow" pitchFamily="34" charset="0"/>
              </a:rPr>
              <a:t>The Federal Service Labor-Management Relations Statute</a:t>
            </a:r>
          </a:p>
        </p:txBody>
      </p:sp>
      <p:pic>
        <p:nvPicPr>
          <p:cNvPr id="28676" name="Picture 4"/>
          <p:cNvPicPr>
            <a:picLocks noChangeAspect="1" noChangeArrowheads="1"/>
          </p:cNvPicPr>
          <p:nvPr/>
        </p:nvPicPr>
        <p:blipFill>
          <a:blip r:embed="rId3" cstate="print"/>
          <a:srcRect/>
          <a:stretch>
            <a:fillRect/>
          </a:stretch>
        </p:blipFill>
        <p:spPr bwMode="auto">
          <a:xfrm>
            <a:off x="533400" y="533400"/>
            <a:ext cx="3200400" cy="102393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95FCAD35-C994-47EA-BF1C-EFD43EB5B62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atin typeface="Arial" charset="0"/>
              </a:rPr>
              <a:t>NECESSARY</a:t>
            </a:r>
          </a:p>
        </p:txBody>
      </p:sp>
      <p:sp>
        <p:nvSpPr>
          <p:cNvPr id="14339" name="Rectangle 3"/>
          <p:cNvSpPr>
            <a:spLocks noGrp="1" noChangeArrowheads="1"/>
          </p:cNvSpPr>
          <p:nvPr>
            <p:ph type="body" idx="1"/>
          </p:nvPr>
        </p:nvSpPr>
        <p:spPr/>
        <p:txBody>
          <a:bodyPr/>
          <a:lstStyle/>
          <a:p>
            <a:pPr>
              <a:lnSpc>
                <a:spcPct val="90000"/>
              </a:lnSpc>
              <a:buFont typeface="Wingdings" pitchFamily="2" charset="2"/>
              <a:buChar char="§"/>
            </a:pPr>
            <a:r>
              <a:rPr lang="en-US" sz="2800">
                <a:latin typeface="Arial" charset="0"/>
              </a:rPr>
              <a:t>All aspects of the union’s “representational responsibilities” under the Statute</a:t>
            </a:r>
          </a:p>
          <a:p>
            <a:pPr>
              <a:lnSpc>
                <a:spcPct val="90000"/>
              </a:lnSpc>
              <a:buFont typeface="Wingdings" pitchFamily="2" charset="2"/>
              <a:buNone/>
            </a:pPr>
            <a:endParaRPr lang="en-US" sz="2800">
              <a:latin typeface="Arial" charset="0"/>
            </a:endParaRPr>
          </a:p>
          <a:p>
            <a:pPr lvl="1">
              <a:lnSpc>
                <a:spcPct val="90000"/>
              </a:lnSpc>
              <a:buFont typeface="Wingdings" pitchFamily="2" charset="2"/>
              <a:buChar char="§"/>
            </a:pPr>
            <a:r>
              <a:rPr lang="en-US" sz="2400">
                <a:latin typeface="Arial" charset="0"/>
              </a:rPr>
              <a:t>Filing a grievance </a:t>
            </a:r>
            <a:r>
              <a:rPr lang="en-US" sz="2000" i="1">
                <a:latin typeface="Arial" charset="0"/>
              </a:rPr>
              <a:t>Health Care Financing Admin.</a:t>
            </a:r>
            <a:r>
              <a:rPr lang="en-US" sz="2000">
                <a:latin typeface="Arial" charset="0"/>
              </a:rPr>
              <a:t>, 56 FLRA 503 (2000).</a:t>
            </a:r>
          </a:p>
          <a:p>
            <a:pPr lvl="1">
              <a:lnSpc>
                <a:spcPct val="90000"/>
              </a:lnSpc>
              <a:buFont typeface="Wingdings" pitchFamily="2" charset="2"/>
              <a:buChar char="§"/>
            </a:pPr>
            <a:r>
              <a:rPr lang="en-US" sz="2400">
                <a:latin typeface="Arial" charset="0"/>
              </a:rPr>
              <a:t>Contract negotiations  </a:t>
            </a:r>
            <a:r>
              <a:rPr lang="en-US" sz="2000" i="1">
                <a:latin typeface="Arial" charset="0"/>
              </a:rPr>
              <a:t>NLRB v. FLRA</a:t>
            </a:r>
            <a:r>
              <a:rPr lang="en-US" sz="2000">
                <a:latin typeface="Arial" charset="0"/>
              </a:rPr>
              <a:t>, 952 F.2d 523 (D.C. Cir 1992).</a:t>
            </a:r>
            <a:endParaRPr lang="en-US" sz="2400">
              <a:latin typeface="Arial" charset="0"/>
            </a:endParaRPr>
          </a:p>
          <a:p>
            <a:pPr lvl="1">
              <a:lnSpc>
                <a:spcPct val="90000"/>
              </a:lnSpc>
              <a:buFont typeface="Wingdings" pitchFamily="2" charset="2"/>
              <a:buChar char="§"/>
            </a:pPr>
            <a:r>
              <a:rPr lang="en-US" sz="2400">
                <a:latin typeface="Arial" charset="0"/>
              </a:rPr>
              <a:t>Contract administration </a:t>
            </a:r>
            <a:r>
              <a:rPr lang="en-US" sz="2000" i="1">
                <a:latin typeface="Arial" charset="0"/>
              </a:rPr>
              <a:t>NLRB v. FLRA</a:t>
            </a:r>
            <a:r>
              <a:rPr lang="en-US" sz="2000">
                <a:latin typeface="Arial" charset="0"/>
              </a:rPr>
              <a:t>, 952 F.2d 523 (D.C. Cir 1992).</a:t>
            </a:r>
          </a:p>
          <a:p>
            <a:pPr>
              <a:lnSpc>
                <a:spcPct val="90000"/>
              </a:lnSpc>
              <a:buFont typeface="Wingdings" pitchFamily="2" charset="2"/>
              <a:buNone/>
            </a:pPr>
            <a:r>
              <a:rPr lang="en-US" sz="2800" i="1">
                <a:latin typeface="Arial" charset="0"/>
              </a:rPr>
              <a:t>	</a:t>
            </a:r>
            <a:r>
              <a:rPr lang="en-US" sz="2000" i="1">
                <a:latin typeface="Arial" charset="0"/>
              </a:rPr>
              <a:t>NATCA, MEBA/AFL-CIO, RDU Local</a:t>
            </a:r>
            <a:r>
              <a:rPr lang="en-US" sz="2000">
                <a:latin typeface="Arial" charset="0"/>
              </a:rPr>
              <a:t>, 55 FLRA 254 (1991).</a:t>
            </a:r>
            <a:endParaRPr lang="en-US" sz="2800">
              <a:latin typeface="Arial"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atin typeface="Arial" charset="0"/>
              </a:rPr>
              <a:t>PARTICULARIZED NEED</a:t>
            </a:r>
          </a:p>
        </p:txBody>
      </p:sp>
      <p:sp>
        <p:nvSpPr>
          <p:cNvPr id="15363" name="Rectangle 3"/>
          <p:cNvSpPr>
            <a:spLocks noGrp="1" noChangeArrowheads="1"/>
          </p:cNvSpPr>
          <p:nvPr>
            <p:ph type="body" idx="1"/>
          </p:nvPr>
        </p:nvSpPr>
        <p:spPr/>
        <p:txBody>
          <a:bodyPr/>
          <a:lstStyle/>
          <a:p>
            <a:pPr>
              <a:lnSpc>
                <a:spcPct val="90000"/>
              </a:lnSpc>
            </a:pPr>
            <a:r>
              <a:rPr lang="en-US" sz="2800">
                <a:latin typeface="Arial" charset="0"/>
              </a:rPr>
              <a:t>To determine if requested data is “necessary,” the Authority uses the “particularized need” standard </a:t>
            </a:r>
          </a:p>
          <a:p>
            <a:pPr>
              <a:lnSpc>
                <a:spcPct val="90000"/>
              </a:lnSpc>
            </a:pPr>
            <a:r>
              <a:rPr lang="en-US" sz="2800">
                <a:latin typeface="Arial" charset="0"/>
              </a:rPr>
              <a:t>A union satisfies the particularized need standard by:</a:t>
            </a:r>
          </a:p>
          <a:p>
            <a:pPr lvl="1">
              <a:lnSpc>
                <a:spcPct val="90000"/>
              </a:lnSpc>
              <a:buFontTx/>
              <a:buNone/>
            </a:pPr>
            <a:r>
              <a:rPr lang="en-US" sz="2400">
                <a:latin typeface="Arial" charset="0"/>
              </a:rPr>
              <a:t>	Articulating, with specificity, why it needs the requested information, including the uses to which the union will put the information and the connection between those uses and the union’s representational responsibilities under the Statute.</a:t>
            </a:r>
          </a:p>
          <a:p>
            <a:pPr>
              <a:lnSpc>
                <a:spcPct val="90000"/>
              </a:lnSpc>
              <a:buFontTx/>
              <a:buNone/>
            </a:pPr>
            <a:r>
              <a:rPr lang="en-US" sz="2400" i="1">
                <a:latin typeface="Arial" charset="0"/>
                <a:cs typeface="Times New Roman" pitchFamily="18" charset="0"/>
              </a:rPr>
              <a:t>	IRS, Wash., D.C. &amp; IRS, Kan. City Serv. Ctr., Kan. City, Mo.</a:t>
            </a:r>
            <a:r>
              <a:rPr lang="en-US" sz="2400">
                <a:latin typeface="Arial" charset="0"/>
                <a:cs typeface="Times New Roman" pitchFamily="18" charset="0"/>
              </a:rPr>
              <a:t>, 50 FLRA 661 (1995)</a:t>
            </a:r>
            <a:r>
              <a:rPr lang="en-US" sz="2400">
                <a:latin typeface="Arial" charset="0"/>
              </a:rPr>
              <a:t>.</a:t>
            </a:r>
          </a:p>
        </p:txBody>
      </p:sp>
      <p:sp>
        <p:nvSpPr>
          <p:cNvPr id="4" name="Slide Number Placeholder 3"/>
          <p:cNvSpPr>
            <a:spLocks noGrp="1"/>
          </p:cNvSpPr>
          <p:nvPr>
            <p:ph type="sldNum" sz="quarter" idx="12"/>
          </p:nvPr>
        </p:nvSpPr>
        <p:spPr/>
        <p:txBody>
          <a:bodyPr/>
          <a:lstStyle/>
          <a:p>
            <a:fld id="{8FC60E1C-A0DD-45DC-A58F-4BFD40159FD8}"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buFont typeface="Wingdings" pitchFamily="2" charset="2"/>
              <a:buNone/>
            </a:pPr>
            <a:r>
              <a:rPr lang="en-US">
                <a:latin typeface="Arial" charset="0"/>
              </a:rPr>
              <a:t>PARTICULARIZED NEED</a:t>
            </a:r>
          </a:p>
        </p:txBody>
      </p:sp>
      <p:sp>
        <p:nvSpPr>
          <p:cNvPr id="16387" name="Rectangle 3"/>
          <p:cNvSpPr>
            <a:spLocks noGrp="1" noChangeArrowheads="1"/>
          </p:cNvSpPr>
          <p:nvPr>
            <p:ph type="body" idx="1"/>
          </p:nvPr>
        </p:nvSpPr>
        <p:spPr/>
        <p:txBody>
          <a:bodyPr/>
          <a:lstStyle/>
          <a:p>
            <a:pPr>
              <a:buFont typeface="Wingdings" pitchFamily="2" charset="2"/>
              <a:buChar char="§"/>
            </a:pPr>
            <a:r>
              <a:rPr lang="en-US" sz="2800">
                <a:latin typeface="Arial" charset="0"/>
              </a:rPr>
              <a:t>Union must state, with specificity</a:t>
            </a:r>
            <a:endParaRPr lang="en-US" sz="1800">
              <a:latin typeface="Arial" charset="0"/>
            </a:endParaRPr>
          </a:p>
          <a:p>
            <a:pPr>
              <a:buFont typeface="Wingdings" pitchFamily="2" charset="2"/>
              <a:buNone/>
            </a:pPr>
            <a:endParaRPr lang="en-US" sz="1800">
              <a:latin typeface="Arial" charset="0"/>
            </a:endParaRPr>
          </a:p>
          <a:p>
            <a:pPr lvl="1">
              <a:buFont typeface="Wingdings" pitchFamily="2" charset="2"/>
              <a:buChar char="§"/>
            </a:pPr>
            <a:r>
              <a:rPr lang="en-US" sz="2400">
                <a:latin typeface="Arial" charset="0"/>
              </a:rPr>
              <a:t>Why it needs the data</a:t>
            </a:r>
          </a:p>
          <a:p>
            <a:pPr lvl="1">
              <a:buFont typeface="Wingdings" pitchFamily="2" charset="2"/>
              <a:buChar char="§"/>
            </a:pPr>
            <a:r>
              <a:rPr lang="en-US" sz="2400">
                <a:latin typeface="Arial" charset="0"/>
              </a:rPr>
              <a:t>How it will use the data </a:t>
            </a:r>
          </a:p>
          <a:p>
            <a:pPr lvl="1">
              <a:buFont typeface="Wingdings" pitchFamily="2" charset="2"/>
              <a:buChar char="§"/>
            </a:pPr>
            <a:r>
              <a:rPr lang="en-US" sz="2400">
                <a:latin typeface="Arial" charset="0"/>
              </a:rPr>
              <a:t>How the data’s use relates to the union’s representational responsibilities under the Statute</a:t>
            </a:r>
          </a:p>
          <a:p>
            <a:pPr>
              <a:buFont typeface="Wingdings" pitchFamily="2" charset="2"/>
              <a:buNone/>
            </a:pPr>
            <a:r>
              <a:rPr lang="en-US" sz="2400" i="1">
                <a:latin typeface="Arial" charset="0"/>
                <a:cs typeface="Times New Roman" pitchFamily="18" charset="0"/>
              </a:rPr>
              <a:t>	</a:t>
            </a:r>
            <a:r>
              <a:rPr lang="en-US" sz="2000" i="1">
                <a:latin typeface="Arial" charset="0"/>
                <a:cs typeface="Times New Roman" pitchFamily="18" charset="0"/>
              </a:rPr>
              <a:t>U.S. Customs Serv., S. Cent. Region, New Orleans District, New Orleans, La.</a:t>
            </a:r>
            <a:r>
              <a:rPr lang="en-US" sz="2000">
                <a:latin typeface="Arial" charset="0"/>
                <a:cs typeface="Times New Roman" pitchFamily="18" charset="0"/>
              </a:rPr>
              <a:t>, 53 FLRA 789 (1997); </a:t>
            </a:r>
            <a:r>
              <a:rPr lang="en-US" sz="2000" i="1">
                <a:latin typeface="Arial" charset="0"/>
                <a:cs typeface="Times New Roman" pitchFamily="18" charset="0"/>
              </a:rPr>
              <a:t>Dep’t of HHS, SSA, N.Y. Region, N.Y., N.Y.</a:t>
            </a:r>
            <a:r>
              <a:rPr lang="en-US" sz="2000">
                <a:latin typeface="Arial" charset="0"/>
                <a:cs typeface="Times New Roman" pitchFamily="18" charset="0"/>
              </a:rPr>
              <a:t>, 52 FLRA 1133 (1997); </a:t>
            </a:r>
            <a:r>
              <a:rPr lang="en-US" sz="2000" i="1">
                <a:latin typeface="Arial" charset="0"/>
                <a:cs typeface="Times New Roman" pitchFamily="18" charset="0"/>
              </a:rPr>
              <a:t>U.S. DOL, Wash., D.C.</a:t>
            </a:r>
            <a:r>
              <a:rPr lang="en-US" sz="2000">
                <a:latin typeface="Arial" charset="0"/>
                <a:cs typeface="Times New Roman" pitchFamily="18" charset="0"/>
              </a:rPr>
              <a:t>, 51 FLRA 462 (1995).</a:t>
            </a:r>
          </a:p>
        </p:txBody>
      </p:sp>
      <p:sp>
        <p:nvSpPr>
          <p:cNvPr id="4" name="Slide Number Placeholder 3"/>
          <p:cNvSpPr>
            <a:spLocks noGrp="1"/>
          </p:cNvSpPr>
          <p:nvPr>
            <p:ph type="sldNum" sz="quarter" idx="12"/>
          </p:nvPr>
        </p:nvSpPr>
        <p:spPr/>
        <p:txBody>
          <a:bodyPr/>
          <a:lstStyle/>
          <a:p>
            <a:fld id="{8FC60E1C-A0DD-45DC-A58F-4BFD40159FD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PARTICULARIZED NEED</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000" dirty="0">
                <a:solidFill>
                  <a:srgbClr val="000000"/>
                </a:solidFill>
                <a:latin typeface="Arial" panose="020B0604020202020204" pitchFamily="34" charset="0"/>
                <a:cs typeface="Arial" panose="020B0604020202020204" pitchFamily="34" charset="0"/>
              </a:rPr>
              <a:t>Another way to put this is that, to establish particularized need, a Union must: </a:t>
            </a:r>
          </a:p>
          <a:p>
            <a:pPr marL="0" indent="0">
              <a:buNone/>
            </a:pPr>
            <a:endParaRPr lang="en-US" sz="2000" dirty="0" smtClean="0">
              <a:solidFill>
                <a:srgbClr val="000000"/>
              </a:solidFill>
              <a:latin typeface="Arial" panose="020B0604020202020204" pitchFamily="34" charset="0"/>
              <a:cs typeface="Arial" panose="020B0604020202020204" pitchFamily="34" charset="0"/>
            </a:endParaRPr>
          </a:p>
          <a:p>
            <a:pPr lvl="1"/>
            <a:r>
              <a:rPr lang="en-US" sz="2400" dirty="0" smtClean="0">
                <a:solidFill>
                  <a:srgbClr val="000000"/>
                </a:solidFill>
                <a:latin typeface="Arial" panose="020B0604020202020204" pitchFamily="34" charset="0"/>
                <a:cs typeface="Arial" panose="020B0604020202020204" pitchFamily="34" charset="0"/>
              </a:rPr>
              <a:t>Tell </a:t>
            </a:r>
            <a:r>
              <a:rPr lang="en-US" sz="2400" dirty="0">
                <a:solidFill>
                  <a:srgbClr val="000000"/>
                </a:solidFill>
                <a:latin typeface="Arial" panose="020B0604020202020204" pitchFamily="34" charset="0"/>
                <a:cs typeface="Arial" panose="020B0604020202020204" pitchFamily="34" charset="0"/>
              </a:rPr>
              <a:t>the Agency what the Union wants. </a:t>
            </a:r>
          </a:p>
          <a:p>
            <a:endParaRPr lang="en-US" sz="2400" dirty="0">
              <a:solidFill>
                <a:srgbClr val="000000"/>
              </a:solidFill>
              <a:latin typeface="Arial" panose="020B0604020202020204" pitchFamily="34" charset="0"/>
              <a:cs typeface="Arial" panose="020B0604020202020204" pitchFamily="34" charset="0"/>
            </a:endParaRPr>
          </a:p>
          <a:p>
            <a:pPr lvl="1"/>
            <a:r>
              <a:rPr lang="en-US" sz="2400" dirty="0" smtClean="0">
                <a:solidFill>
                  <a:srgbClr val="000000"/>
                </a:solidFill>
                <a:latin typeface="Arial" panose="020B0604020202020204" pitchFamily="34" charset="0"/>
                <a:cs typeface="Arial" panose="020B0604020202020204" pitchFamily="34" charset="0"/>
              </a:rPr>
              <a:t>Tell </a:t>
            </a:r>
            <a:r>
              <a:rPr lang="en-US" sz="2400" dirty="0">
                <a:solidFill>
                  <a:srgbClr val="000000"/>
                </a:solidFill>
                <a:latin typeface="Arial" panose="020B0604020202020204" pitchFamily="34" charset="0"/>
                <a:cs typeface="Arial" panose="020B0604020202020204" pitchFamily="34" charset="0"/>
              </a:rPr>
              <a:t>the Agency why it wants that information. </a:t>
            </a:r>
          </a:p>
          <a:p>
            <a:endParaRPr lang="en-US" sz="2400" dirty="0">
              <a:solidFill>
                <a:srgbClr val="000000"/>
              </a:solidFill>
              <a:latin typeface="Arial" panose="020B0604020202020204" pitchFamily="34" charset="0"/>
              <a:cs typeface="Arial" panose="020B0604020202020204" pitchFamily="34" charset="0"/>
            </a:endParaRPr>
          </a:p>
          <a:p>
            <a:pPr lvl="1"/>
            <a:r>
              <a:rPr lang="en-US" sz="2400" dirty="0" smtClean="0">
                <a:solidFill>
                  <a:srgbClr val="000000"/>
                </a:solidFill>
                <a:latin typeface="Arial" panose="020B0604020202020204" pitchFamily="34" charset="0"/>
                <a:cs typeface="Arial" panose="020B0604020202020204" pitchFamily="34" charset="0"/>
              </a:rPr>
              <a:t>Tell </a:t>
            </a:r>
            <a:r>
              <a:rPr lang="en-US" sz="2400" dirty="0">
                <a:solidFill>
                  <a:srgbClr val="000000"/>
                </a:solidFill>
                <a:latin typeface="Arial" panose="020B0604020202020204" pitchFamily="34" charset="0"/>
                <a:cs typeface="Arial" panose="020B0604020202020204" pitchFamily="34" charset="0"/>
              </a:rPr>
              <a:t>the Agency what the Union intends to do with the information </a:t>
            </a:r>
          </a:p>
          <a:p>
            <a:endParaRPr lang="en-US" dirty="0"/>
          </a:p>
        </p:txBody>
      </p:sp>
      <p:sp>
        <p:nvSpPr>
          <p:cNvPr id="4" name="Slide Number Placeholder 3"/>
          <p:cNvSpPr>
            <a:spLocks noGrp="1"/>
          </p:cNvSpPr>
          <p:nvPr>
            <p:ph type="sldNum" sz="quarter" idx="12"/>
          </p:nvPr>
        </p:nvSpPr>
        <p:spPr/>
        <p:txBody>
          <a:bodyPr/>
          <a:lstStyle/>
          <a:p>
            <a:fld id="{8FC60E1C-A0DD-45DC-A58F-4BFD40159FD8}" type="slidenum">
              <a:rPr lang="en-US" smtClean="0"/>
              <a:pPr/>
              <a:t>13</a:t>
            </a:fld>
            <a:endParaRPr lang="en-US"/>
          </a:p>
        </p:txBody>
      </p:sp>
    </p:spTree>
    <p:extLst>
      <p:ext uri="{BB962C8B-B14F-4D97-AF65-F5344CB8AC3E}">
        <p14:creationId xmlns:p14="http://schemas.microsoft.com/office/powerpoint/2010/main" val="2259253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buFont typeface="Wingdings" pitchFamily="2" charset="2"/>
              <a:buNone/>
            </a:pPr>
            <a:r>
              <a:rPr lang="en-US" dirty="0">
                <a:latin typeface="Arial" charset="0"/>
              </a:rPr>
              <a:t>PARTICULARIZED NEED</a:t>
            </a:r>
          </a:p>
        </p:txBody>
      </p:sp>
      <p:sp>
        <p:nvSpPr>
          <p:cNvPr id="18435" name="Rectangle 3"/>
          <p:cNvSpPr>
            <a:spLocks noGrp="1" noChangeArrowheads="1"/>
          </p:cNvSpPr>
          <p:nvPr>
            <p:ph type="body" idx="1"/>
          </p:nvPr>
        </p:nvSpPr>
        <p:spPr/>
        <p:txBody>
          <a:bodyPr/>
          <a:lstStyle/>
          <a:p>
            <a:pPr>
              <a:lnSpc>
                <a:spcPct val="90000"/>
              </a:lnSpc>
              <a:buFont typeface="Wingdings" pitchFamily="2" charset="2"/>
              <a:buChar char="§"/>
            </a:pPr>
            <a:r>
              <a:rPr lang="en-US">
                <a:latin typeface="Arial" charset="0"/>
              </a:rPr>
              <a:t>Conclusory statements or bare assertions that data is relevant are not sufficient.</a:t>
            </a:r>
          </a:p>
          <a:p>
            <a:pPr>
              <a:lnSpc>
                <a:spcPct val="90000"/>
              </a:lnSpc>
              <a:buFont typeface="Wingdings" pitchFamily="2" charset="2"/>
              <a:buNone/>
            </a:pPr>
            <a:endParaRPr lang="en-US">
              <a:latin typeface="Arial" charset="0"/>
            </a:endParaRPr>
          </a:p>
          <a:p>
            <a:pPr>
              <a:lnSpc>
                <a:spcPct val="90000"/>
              </a:lnSpc>
              <a:buFont typeface="Wingdings" pitchFamily="2" charset="2"/>
              <a:buChar char="§"/>
            </a:pPr>
            <a:r>
              <a:rPr lang="en-US">
                <a:latin typeface="Arial" charset="0"/>
              </a:rPr>
              <a:t>Explanation must be sufficient to enable agency to make reasoned judgment whether the data must be disclosed.</a:t>
            </a:r>
          </a:p>
          <a:p>
            <a:pPr>
              <a:lnSpc>
                <a:spcPct val="90000"/>
              </a:lnSpc>
              <a:buFont typeface="Wingdings" pitchFamily="2" charset="2"/>
              <a:buChar char="§"/>
            </a:pPr>
            <a:endParaRPr lang="en-US">
              <a:latin typeface="Arial" charset="0"/>
            </a:endParaRPr>
          </a:p>
          <a:p>
            <a:pPr>
              <a:lnSpc>
                <a:spcPct val="90000"/>
              </a:lnSpc>
              <a:buFont typeface="Wingdings" pitchFamily="2" charset="2"/>
              <a:buNone/>
            </a:pPr>
            <a:r>
              <a:rPr lang="en-US" sz="2000" i="1">
                <a:latin typeface="Arial" charset="0"/>
                <a:cs typeface="Times New Roman" pitchFamily="18" charset="0"/>
              </a:rPr>
              <a:t>	IRS, Wash., D.C. &amp; IRS, Kan. City Serv. Ctr., Kan. City, Mo.</a:t>
            </a:r>
            <a:r>
              <a:rPr lang="en-US" sz="2000">
                <a:latin typeface="Arial" charset="0"/>
                <a:cs typeface="Times New Roman" pitchFamily="18" charset="0"/>
              </a:rPr>
              <a:t>, 50 FLRA 661 (1995)</a:t>
            </a:r>
            <a:r>
              <a:rPr lang="en-US" sz="2000">
                <a:latin typeface="Arial" charset="0"/>
              </a:rPr>
              <a:t>.</a:t>
            </a:r>
          </a:p>
          <a:p>
            <a:pPr>
              <a:lnSpc>
                <a:spcPct val="90000"/>
              </a:lnSpc>
              <a:buFont typeface="Wingdings" pitchFamily="2" charset="2"/>
              <a:buChar char="§"/>
            </a:pPr>
            <a:endParaRPr lang="en-US">
              <a:latin typeface="Arial"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14</a:t>
            </a:fld>
            <a:endParaRPr lang="en-US"/>
          </a:p>
        </p:txBody>
      </p:sp>
    </p:spTree>
    <p:extLst>
      <p:ext uri="{BB962C8B-B14F-4D97-AF65-F5344CB8AC3E}">
        <p14:creationId xmlns:p14="http://schemas.microsoft.com/office/powerpoint/2010/main" val="2855208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latin typeface="Arial" charset="0"/>
              </a:rPr>
              <a:t>PARTULARIZED NEED</a:t>
            </a:r>
            <a:endParaRPr lang="en-US" dirty="0">
              <a:latin typeface="Arial" charset="0"/>
            </a:endParaRPr>
          </a:p>
        </p:txBody>
      </p:sp>
      <p:sp>
        <p:nvSpPr>
          <p:cNvPr id="20483" name="Rectangle 3"/>
          <p:cNvSpPr>
            <a:spLocks noGrp="1" noChangeArrowheads="1"/>
          </p:cNvSpPr>
          <p:nvPr>
            <p:ph type="body" idx="1"/>
          </p:nvPr>
        </p:nvSpPr>
        <p:spPr/>
        <p:txBody>
          <a:bodyPr/>
          <a:lstStyle/>
          <a:p>
            <a:pPr marL="0" indent="0">
              <a:lnSpc>
                <a:spcPct val="90000"/>
              </a:lnSpc>
              <a:buNone/>
            </a:pPr>
            <a:r>
              <a:rPr lang="en-US" sz="2800" dirty="0" smtClean="0">
                <a:latin typeface="Arial" charset="0"/>
              </a:rPr>
              <a:t>Particularized need includes scope issues</a:t>
            </a:r>
            <a:endParaRPr lang="en-US" sz="2800" dirty="0">
              <a:latin typeface="Arial" charset="0"/>
            </a:endParaRPr>
          </a:p>
          <a:p>
            <a:pPr>
              <a:lnSpc>
                <a:spcPct val="90000"/>
              </a:lnSpc>
              <a:buFont typeface="Arial" panose="020B0604020202020204" pitchFamily="34" charset="0"/>
              <a:buChar char="•"/>
            </a:pPr>
            <a:endParaRPr lang="en-US" sz="2000" dirty="0">
              <a:latin typeface="Arial" charset="0"/>
            </a:endParaRPr>
          </a:p>
          <a:p>
            <a:pPr lvl="1">
              <a:lnSpc>
                <a:spcPct val="90000"/>
              </a:lnSpc>
              <a:buFont typeface="Arial" panose="020B0604020202020204" pitchFamily="34" charset="0"/>
              <a:buChar char="•"/>
            </a:pPr>
            <a:r>
              <a:rPr lang="en-US" sz="2400" dirty="0" smtClean="0">
                <a:latin typeface="Arial" charset="0"/>
                <a:cs typeface="Arial" panose="020B0604020202020204" pitchFamily="34" charset="0"/>
              </a:rPr>
              <a:t>T</a:t>
            </a:r>
            <a:r>
              <a:rPr lang="en-US" sz="2400" dirty="0" smtClean="0">
                <a:solidFill>
                  <a:srgbClr val="000000"/>
                </a:solidFill>
                <a:latin typeface="Arial" panose="020B0604020202020204" pitchFamily="34" charset="0"/>
                <a:cs typeface="Arial" panose="020B0604020202020204" pitchFamily="34" charset="0"/>
              </a:rPr>
              <a:t>he </a:t>
            </a:r>
            <a:r>
              <a:rPr lang="en-US" sz="2400" dirty="0">
                <a:solidFill>
                  <a:srgbClr val="000000"/>
                </a:solidFill>
                <a:latin typeface="Arial" panose="020B0604020202020204" pitchFamily="34" charset="0"/>
                <a:cs typeface="Arial" panose="020B0604020202020204" pitchFamily="34" charset="0"/>
              </a:rPr>
              <a:t>particular time period </a:t>
            </a:r>
            <a:r>
              <a:rPr lang="en-US" sz="2400" dirty="0" smtClean="0">
                <a:solidFill>
                  <a:srgbClr val="000000"/>
                </a:solidFill>
                <a:latin typeface="Arial" panose="020B0604020202020204" pitchFamily="34" charset="0"/>
                <a:cs typeface="Arial" panose="020B0604020202020204" pitchFamily="34" charset="0"/>
              </a:rPr>
              <a:t>(</a:t>
            </a:r>
            <a:r>
              <a:rPr lang="en-US" sz="2400" dirty="0" smtClean="0">
                <a:latin typeface="Arial" charset="0"/>
              </a:rPr>
              <a:t>e.g., weeks, months, years) for which the data is requested</a:t>
            </a:r>
          </a:p>
          <a:p>
            <a:pPr marL="457200" lvl="1" indent="0">
              <a:lnSpc>
                <a:spcPct val="90000"/>
              </a:lnSpc>
              <a:buNone/>
            </a:pPr>
            <a:endParaRPr lang="en-US" sz="2400" dirty="0" smtClean="0">
              <a:latin typeface="Arial" charset="0"/>
            </a:endParaRPr>
          </a:p>
          <a:p>
            <a:pPr lvl="1">
              <a:lnSpc>
                <a:spcPct val="90000"/>
              </a:lnSpc>
              <a:buFont typeface="Arial" panose="020B0604020202020204" pitchFamily="34" charset="0"/>
              <a:buChar char="•"/>
            </a:pPr>
            <a:r>
              <a:rPr lang="en-US" sz="2400" dirty="0" smtClean="0">
                <a:latin typeface="Arial" charset="0"/>
              </a:rPr>
              <a:t>Geographic area </a:t>
            </a:r>
            <a:r>
              <a:rPr lang="en-US" sz="2400" dirty="0">
                <a:latin typeface="Arial" charset="0"/>
              </a:rPr>
              <a:t>(e.g., department, region, office) for which the data is requested</a:t>
            </a:r>
          </a:p>
          <a:p>
            <a:pPr>
              <a:lnSpc>
                <a:spcPct val="90000"/>
              </a:lnSpc>
              <a:buFont typeface="Wingdings" pitchFamily="2" charset="2"/>
              <a:buNone/>
            </a:pPr>
            <a:r>
              <a:rPr lang="en-US" dirty="0">
                <a:latin typeface="Arial" charset="0"/>
              </a:rPr>
              <a:t>	</a:t>
            </a:r>
            <a:r>
              <a:rPr lang="en-US" sz="2400" i="1" dirty="0">
                <a:latin typeface="Arial" charset="0"/>
                <a:cs typeface="Times New Roman" pitchFamily="18" charset="0"/>
              </a:rPr>
              <a:t>U.S. Customs Serv., S. Cent. Region, New Orleans Dist., New Orleans, La.</a:t>
            </a:r>
            <a:r>
              <a:rPr lang="en-US" sz="2400" dirty="0">
                <a:latin typeface="Arial" charset="0"/>
                <a:cs typeface="Times New Roman" pitchFamily="18" charset="0"/>
              </a:rPr>
              <a:t>, 53 FLRA 789 (1997).</a:t>
            </a:r>
          </a:p>
        </p:txBody>
      </p:sp>
      <p:sp>
        <p:nvSpPr>
          <p:cNvPr id="4" name="Slide Number Placeholder 3"/>
          <p:cNvSpPr>
            <a:spLocks noGrp="1"/>
          </p:cNvSpPr>
          <p:nvPr>
            <p:ph type="sldNum" sz="quarter" idx="12"/>
          </p:nvPr>
        </p:nvSpPr>
        <p:spPr/>
        <p:txBody>
          <a:bodyPr/>
          <a:lstStyle/>
          <a:p>
            <a:fld id="{8FC60E1C-A0DD-45DC-A58F-4BFD40159FD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Information Hypo 3</a:t>
            </a:r>
            <a:endParaRPr lang="en-US" dirty="0"/>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A union asks the agency for information related to performance awards, asserting as its particularized need that it needs the information “in order to file a grievance on behalf of an employee, which is part of the union’s obligation to represent employees.”  </a:t>
            </a:r>
          </a:p>
          <a:p>
            <a:pPr algn="ctr">
              <a:buNone/>
            </a:pPr>
            <a:r>
              <a:rPr lang="en-US" sz="2800" i="1" dirty="0" smtClean="0">
                <a:latin typeface="Arial" pitchFamily="34" charset="0"/>
                <a:cs typeface="Arial" pitchFamily="34" charset="0"/>
              </a:rPr>
              <a:t>Has the Union met the particularized need standard?</a:t>
            </a:r>
            <a:endParaRPr lang="en-US" sz="28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Information Hypo 3</a:t>
            </a:r>
            <a:endParaRPr lang="en-US" dirty="0"/>
          </a:p>
        </p:txBody>
      </p:sp>
      <p:sp>
        <p:nvSpPr>
          <p:cNvPr id="3" name="Content Placeholder 2"/>
          <p:cNvSpPr>
            <a:spLocks noGrp="1"/>
          </p:cNvSpPr>
          <p:nvPr>
            <p:ph idx="1"/>
          </p:nvPr>
        </p:nvSpPr>
        <p:spPr/>
        <p:txBody>
          <a:bodyPr/>
          <a:lstStyle/>
          <a:p>
            <a:r>
              <a:rPr lang="en-US" sz="2400" b="1" dirty="0" smtClean="0">
                <a:latin typeface="Arial" pitchFamily="34" charset="0"/>
                <a:cs typeface="Arial" pitchFamily="34" charset="0"/>
              </a:rPr>
              <a:t>A union asks the agency for information related to performance awards, asserting as its particularized need that it needs the information “in order to file a grievance on behalf of an employee, which is part of the union’s obligation to represent employees.”  </a:t>
            </a:r>
            <a:r>
              <a:rPr lang="en-US" sz="2400" dirty="0" smtClean="0">
                <a:latin typeface="Arial" pitchFamily="34" charset="0"/>
                <a:cs typeface="Arial" pitchFamily="34" charset="0"/>
              </a:rPr>
              <a:t>The Union has not met the particularized need standard.  It has stated what it plans to do with the information and how that relates to its representational responsibilities, but it has not stated WHY it needs that particular information.</a:t>
            </a:r>
            <a:endParaRPr lang="en-US" sz="2400" b="1"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8FC60E1C-A0DD-45DC-A58F-4BFD40159FD8}"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Information Hypo 4</a:t>
            </a:r>
            <a:endParaRPr lang="en-US" dirty="0"/>
          </a:p>
        </p:txBody>
      </p:sp>
      <p:sp>
        <p:nvSpPr>
          <p:cNvPr id="3" name="Content Placeholder 2"/>
          <p:cNvSpPr>
            <a:spLocks noGrp="1"/>
          </p:cNvSpPr>
          <p:nvPr>
            <p:ph idx="1"/>
          </p:nvPr>
        </p:nvSpPr>
        <p:spPr/>
        <p:txBody>
          <a:bodyPr/>
          <a:lstStyle/>
          <a:p>
            <a:r>
              <a:rPr lang="en-US" sz="2800" dirty="0" smtClean="0">
                <a:latin typeface="Arial" pitchFamily="34" charset="0"/>
                <a:cs typeface="Arial" pitchFamily="34" charset="0"/>
              </a:rPr>
              <a:t>A labor relations officer receives an information request from the union.  It is clear, based on Authority case law, that the union has not shown the information is necessary.  The labor relations officer throws the request in the trash, since it would be a waste of time to respond.</a:t>
            </a:r>
          </a:p>
          <a:p>
            <a:pPr algn="ctr">
              <a:buNone/>
            </a:pPr>
            <a:r>
              <a:rPr lang="en-US" sz="2800" i="1" dirty="0" smtClean="0">
                <a:latin typeface="Arial" pitchFamily="34" charset="0"/>
                <a:cs typeface="Arial" pitchFamily="34" charset="0"/>
              </a:rPr>
              <a:t>Has the Agency violated the Statute?</a:t>
            </a:r>
            <a:endParaRPr lang="en-US" sz="28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Information Hypo 4</a:t>
            </a:r>
            <a:endParaRPr lang="en-US" dirty="0"/>
          </a:p>
        </p:txBody>
      </p:sp>
      <p:sp>
        <p:nvSpPr>
          <p:cNvPr id="3" name="Content Placeholder 2"/>
          <p:cNvSpPr>
            <a:spLocks noGrp="1"/>
          </p:cNvSpPr>
          <p:nvPr>
            <p:ph idx="1"/>
          </p:nvPr>
        </p:nvSpPr>
        <p:spPr/>
        <p:txBody>
          <a:bodyPr/>
          <a:lstStyle/>
          <a:p>
            <a:r>
              <a:rPr lang="en-US" sz="2400" b="1" dirty="0" smtClean="0">
                <a:latin typeface="Arial" pitchFamily="34" charset="0"/>
                <a:cs typeface="Arial" pitchFamily="34" charset="0"/>
              </a:rPr>
              <a:t>A labor relations officer receives an information request from the union.  It is clear, based on Authority case law, that the union has not shown the information is necessary.  The labor relations officer throws the request in the trash, since it would be a waste of time to respond.  </a:t>
            </a:r>
            <a:r>
              <a:rPr lang="en-US" sz="2400" dirty="0" smtClean="0">
                <a:latin typeface="Arial" pitchFamily="34" charset="0"/>
                <a:cs typeface="Arial" pitchFamily="34" charset="0"/>
              </a:rPr>
              <a:t>The Agency has violated the Statute because the Statute requires the Agency to respond to the request, even if the union has not shown the information is necessary.</a:t>
            </a:r>
            <a:endParaRPr lang="en-US" sz="2400" b="1"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8FC60E1C-A0DD-45DC-A58F-4BFD40159FD8}"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buFont typeface="Wingdings" pitchFamily="2" charset="2"/>
              <a:buNone/>
            </a:pPr>
            <a:r>
              <a:rPr lang="en-US" dirty="0" smtClean="0">
                <a:latin typeface="Arial" charset="0"/>
              </a:rPr>
              <a:t>Information</a:t>
            </a:r>
            <a:endParaRPr lang="en-US" dirty="0">
              <a:latin typeface="Arial" charset="0"/>
            </a:endParaRPr>
          </a:p>
        </p:txBody>
      </p:sp>
      <p:sp>
        <p:nvSpPr>
          <p:cNvPr id="6147" name="Rectangle 3"/>
          <p:cNvSpPr>
            <a:spLocks noGrp="1" noChangeArrowheads="1"/>
          </p:cNvSpPr>
          <p:nvPr>
            <p:ph type="body" idx="1"/>
          </p:nvPr>
        </p:nvSpPr>
        <p:spPr>
          <a:xfrm>
            <a:off x="457200" y="1600200"/>
            <a:ext cx="8305800" cy="4953000"/>
          </a:xfrm>
        </p:spPr>
        <p:txBody>
          <a:bodyPr/>
          <a:lstStyle/>
          <a:p>
            <a:pPr>
              <a:lnSpc>
                <a:spcPct val="90000"/>
              </a:lnSpc>
              <a:buFont typeface="Wingdings" pitchFamily="2" charset="2"/>
              <a:buChar char="§"/>
            </a:pPr>
            <a:r>
              <a:rPr lang="en-US" sz="2400" dirty="0">
                <a:latin typeface="Arial" charset="0"/>
              </a:rPr>
              <a:t>Section 7114(b)(4) of the Statute provides that the duty of an agency to negotiate in good faith shall include the obligation to furnish the exclusive representative, upon request and, to the extent not prohibited by law, data, which is:</a:t>
            </a:r>
          </a:p>
          <a:p>
            <a:pPr lvl="1">
              <a:lnSpc>
                <a:spcPct val="90000"/>
              </a:lnSpc>
              <a:buFont typeface="Wingdings" pitchFamily="2" charset="2"/>
              <a:buChar char="§"/>
            </a:pPr>
            <a:r>
              <a:rPr lang="en-US" sz="2000" dirty="0">
                <a:latin typeface="Arial" charset="0"/>
              </a:rPr>
              <a:t>Normally maintained by the agency in the regular course of business;</a:t>
            </a:r>
          </a:p>
          <a:p>
            <a:pPr lvl="1">
              <a:lnSpc>
                <a:spcPct val="90000"/>
              </a:lnSpc>
              <a:buFont typeface="Wingdings" pitchFamily="2" charset="2"/>
              <a:buChar char="§"/>
            </a:pPr>
            <a:r>
              <a:rPr lang="en-US" sz="2000" dirty="0">
                <a:latin typeface="Arial" charset="0"/>
              </a:rPr>
              <a:t>Reasonably available; and</a:t>
            </a:r>
          </a:p>
          <a:p>
            <a:pPr lvl="1">
              <a:lnSpc>
                <a:spcPct val="90000"/>
              </a:lnSpc>
              <a:buFont typeface="Wingdings" pitchFamily="2" charset="2"/>
              <a:buChar char="§"/>
            </a:pPr>
            <a:r>
              <a:rPr lang="en-US" sz="2000" dirty="0">
                <a:latin typeface="Arial" charset="0"/>
              </a:rPr>
              <a:t>Necessary for full and proper discussion, understanding, and negotiation of subjects within the scope of collective bargaining;</a:t>
            </a:r>
          </a:p>
          <a:p>
            <a:pPr lvl="1">
              <a:lnSpc>
                <a:spcPct val="90000"/>
              </a:lnSpc>
              <a:buFont typeface="Wingdings" pitchFamily="2" charset="2"/>
              <a:buChar char="§"/>
            </a:pPr>
            <a:r>
              <a:rPr lang="en-US" sz="2000" dirty="0">
                <a:latin typeface="Arial" charset="0"/>
              </a:rPr>
              <a:t>And does not constitute guidance, advice, counsel, or training provided for management officials or supervisors, relating to bargaining.</a:t>
            </a:r>
          </a:p>
        </p:txBody>
      </p:sp>
      <p:sp>
        <p:nvSpPr>
          <p:cNvPr id="4" name="Slide Number Placeholder 3"/>
          <p:cNvSpPr>
            <a:spLocks noGrp="1"/>
          </p:cNvSpPr>
          <p:nvPr>
            <p:ph type="sldNum" sz="quarter" idx="12"/>
          </p:nvPr>
        </p:nvSpPr>
        <p:spPr/>
        <p:txBody>
          <a:bodyPr/>
          <a:lstStyle/>
          <a:p>
            <a:fld id="{8FC60E1C-A0DD-45DC-A58F-4BFD40159FD8}"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Drafting Exercise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marR="0" indent="0">
              <a:lnSpc>
                <a:spcPct val="115000"/>
              </a:lnSpc>
              <a:spcBef>
                <a:spcPts val="0"/>
              </a:spcBef>
              <a:spcAft>
                <a:spcPts val="1000"/>
              </a:spcAft>
              <a:buNone/>
            </a:pPr>
            <a:r>
              <a:rPr lang="en-US" sz="2400" dirty="0">
                <a:latin typeface="Arial"/>
                <a:ea typeface="Calibri"/>
              </a:rPr>
              <a:t>Bargaining Unit Mechanic Joe Smith was given a 9-day suspension for failing to clean his work area.  The Union wants to know if the suspension is excessive so that it can draft a response to the proposed discipline and, should the discipline be imposed, grieve the suspension.  The Union wants all proposed disciplinary letters and letters of reprimand for adverse actions taken against employees for violations of this same work rule.</a:t>
            </a:r>
          </a:p>
          <a:p>
            <a:pPr marL="0" indent="0">
              <a:buNone/>
            </a:pPr>
            <a:endParaRPr lang="en-US" dirty="0"/>
          </a:p>
        </p:txBody>
      </p:sp>
      <p:sp>
        <p:nvSpPr>
          <p:cNvPr id="4" name="Slide Number Placeholder 3"/>
          <p:cNvSpPr>
            <a:spLocks noGrp="1"/>
          </p:cNvSpPr>
          <p:nvPr>
            <p:ph type="sldNum" sz="quarter" idx="12"/>
          </p:nvPr>
        </p:nvSpPr>
        <p:spPr/>
        <p:txBody>
          <a:bodyPr/>
          <a:lstStyle/>
          <a:p>
            <a:fld id="{8FC60E1C-A0DD-45DC-A58F-4BFD40159FD8}" type="slidenum">
              <a:rPr lang="en-US" smtClean="0"/>
              <a:pPr/>
              <a:t>20</a:t>
            </a:fld>
            <a:endParaRPr lang="en-US"/>
          </a:p>
        </p:txBody>
      </p:sp>
    </p:spTree>
    <p:extLst>
      <p:ext uri="{BB962C8B-B14F-4D97-AF65-F5344CB8AC3E}">
        <p14:creationId xmlns:p14="http://schemas.microsoft.com/office/powerpoint/2010/main" val="1643449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a:t>
            </a:r>
            <a:r>
              <a:rPr lang="en-US" dirty="0" smtClean="0">
                <a:latin typeface="Arial" panose="020B0604020202020204" pitchFamily="34" charset="0"/>
                <a:cs typeface="Arial" panose="020B0604020202020204" pitchFamily="34" charset="0"/>
              </a:rPr>
              <a:t>1</a:t>
            </a:r>
            <a:br>
              <a:rPr lang="en-US" dirty="0" smtClean="0">
                <a:latin typeface="Arial" panose="020B0604020202020204" pitchFamily="34" charset="0"/>
                <a:cs typeface="Arial" panose="020B0604020202020204" pitchFamily="34" charset="0"/>
              </a:rPr>
            </a:br>
            <a:r>
              <a:rPr lang="en-US" sz="3200" i="1" dirty="0" smtClean="0">
                <a:latin typeface="Arial" panose="020B0604020202020204" pitchFamily="34" charset="0"/>
                <a:cs typeface="Arial" panose="020B0604020202020204" pitchFamily="34" charset="0"/>
              </a:rPr>
              <a:t>Identify our Goal</a:t>
            </a:r>
            <a:r>
              <a:rPr lang="en-US" sz="3200" i="1" dirty="0" smtClean="0">
                <a:latin typeface="Arial" panose="020B0604020202020204" pitchFamily="34" charset="0"/>
                <a:cs typeface="Arial" panose="020B0604020202020204" pitchFamily="34" charset="0"/>
              </a:rPr>
              <a:t> </a:t>
            </a:r>
            <a:endParaRPr lang="en-US" sz="32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What is the reason the information is needed</a:t>
            </a:r>
            <a:r>
              <a:rPr lang="en-US" dirty="0" smtClean="0">
                <a:latin typeface="Arial" panose="020B0604020202020204" pitchFamily="34" charset="0"/>
                <a:cs typeface="Arial" panose="020B0604020202020204" pitchFamily="34" charset="0"/>
              </a:rPr>
              <a:t>?  </a:t>
            </a:r>
          </a:p>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sz="2400" i="1" dirty="0" smtClean="0">
                <a:latin typeface="Arial" panose="020B0604020202020204" pitchFamily="34" charset="0"/>
                <a:cs typeface="Arial" panose="020B0604020202020204" pitchFamily="34" charset="0"/>
              </a:rPr>
              <a:t>What is our </a:t>
            </a:r>
            <a:r>
              <a:rPr lang="en-US" sz="2400" b="1" i="1" dirty="0" smtClean="0">
                <a:latin typeface="Arial" panose="020B0604020202020204" pitchFamily="34" charset="0"/>
                <a:cs typeface="Arial" panose="020B0604020202020204" pitchFamily="34" charset="0"/>
              </a:rPr>
              <a:t>strategic goal </a:t>
            </a:r>
            <a:r>
              <a:rPr lang="en-US" sz="2400" i="1" dirty="0" smtClean="0">
                <a:latin typeface="Arial" panose="020B0604020202020204" pitchFamily="34" charset="0"/>
                <a:cs typeface="Arial" panose="020B0604020202020204" pitchFamily="34" charset="0"/>
              </a:rPr>
              <a:t>for the information? What do we want to achieve?</a:t>
            </a:r>
            <a:endParaRPr lang="en-US" sz="24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21</a:t>
            </a:fld>
            <a:endParaRPr lang="en-US"/>
          </a:p>
        </p:txBody>
      </p:sp>
    </p:spTree>
    <p:extLst>
      <p:ext uri="{BB962C8B-B14F-4D97-AF65-F5344CB8AC3E}">
        <p14:creationId xmlns:p14="http://schemas.microsoft.com/office/powerpoint/2010/main" val="485224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1 Answer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What is the reason the information is needed?</a:t>
            </a:r>
          </a:p>
          <a:p>
            <a:pPr marL="0" indent="0">
              <a:buNone/>
            </a:pPr>
            <a:endParaRPr lang="en-US" dirty="0" smtClean="0">
              <a:latin typeface="Arial" panose="020B0604020202020204" pitchFamily="34" charset="0"/>
              <a:cs typeface="Arial" panose="020B0604020202020204" pitchFamily="34" charset="0"/>
            </a:endParaRPr>
          </a:p>
          <a:p>
            <a:pPr marL="0" marR="0" indent="0">
              <a:lnSpc>
                <a:spcPct val="115000"/>
              </a:lnSpc>
              <a:spcBef>
                <a:spcPts val="0"/>
              </a:spcBef>
              <a:spcAft>
                <a:spcPts val="1000"/>
              </a:spcAft>
              <a:buNone/>
            </a:pPr>
            <a:r>
              <a:rPr lang="en-US" sz="2400" i="1" dirty="0" smtClean="0">
                <a:latin typeface="Arial"/>
                <a:ea typeface="Calibri"/>
              </a:rPr>
              <a:t>To </a:t>
            </a:r>
            <a:r>
              <a:rPr lang="en-US" sz="2400" i="1" dirty="0">
                <a:latin typeface="Arial"/>
                <a:ea typeface="Calibri"/>
              </a:rPr>
              <a:t>ascertain whether an employee was treated less favorably than co-workers who were disciplined for not cleaning their work area before leaving </a:t>
            </a:r>
            <a:r>
              <a:rPr lang="en-US" sz="2400" i="1" dirty="0" smtClean="0">
                <a:latin typeface="Arial"/>
                <a:ea typeface="Calibri"/>
              </a:rPr>
              <a:t>work (i.e., was the penalty fair).</a:t>
            </a:r>
            <a:endParaRPr lang="en-US" sz="2400" dirty="0">
              <a:latin typeface="Arial"/>
              <a:ea typeface="Calibri"/>
            </a:endParaRPr>
          </a:p>
          <a:p>
            <a:pPr marL="0" inden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22</a:t>
            </a:fld>
            <a:endParaRPr lang="en-US"/>
          </a:p>
        </p:txBody>
      </p:sp>
    </p:spTree>
    <p:extLst>
      <p:ext uri="{BB962C8B-B14F-4D97-AF65-F5344CB8AC3E}">
        <p14:creationId xmlns:p14="http://schemas.microsoft.com/office/powerpoint/2010/main" val="1079610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a:t>
            </a:r>
            <a:r>
              <a:rPr lang="en-US" dirty="0" smtClean="0">
                <a:latin typeface="Arial" panose="020B0604020202020204" pitchFamily="34" charset="0"/>
                <a:cs typeface="Arial" panose="020B0604020202020204" pitchFamily="34" charset="0"/>
              </a:rPr>
              <a:t>2</a:t>
            </a:r>
            <a:br>
              <a:rPr lang="en-US"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How the info help us reach our goal</a:t>
            </a:r>
            <a:r>
              <a:rPr lang="en-US" sz="2800" i="1" dirty="0" smtClean="0">
                <a:latin typeface="Arial" panose="020B0604020202020204" pitchFamily="34" charset="0"/>
                <a:cs typeface="Arial" panose="020B0604020202020204" pitchFamily="34" charset="0"/>
              </a:rPr>
              <a:t> </a:t>
            </a:r>
            <a:endParaRPr lang="en-US" sz="28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a:ea typeface="Calibri"/>
              </a:rPr>
              <a:t>If given the information, how will the Union use information be used? </a:t>
            </a:r>
            <a:endParaRPr lang="en-US" dirty="0" smtClean="0">
              <a:latin typeface="Arial"/>
              <a:ea typeface="Calibri"/>
            </a:endParaRPr>
          </a:p>
          <a:p>
            <a:pPr marL="0" indent="0">
              <a:buNone/>
            </a:pPr>
            <a:endParaRPr lang="en-US" sz="2400" dirty="0" smtClean="0">
              <a:latin typeface="Arial"/>
              <a:cs typeface="Arial" panose="020B0604020202020204" pitchFamily="34" charset="0"/>
            </a:endParaRPr>
          </a:p>
          <a:p>
            <a:pPr marL="0" indent="0">
              <a:buNone/>
            </a:pPr>
            <a:r>
              <a:rPr lang="en-US" sz="2400" i="1" dirty="0" smtClean="0">
                <a:latin typeface="Arial"/>
                <a:cs typeface="Arial" panose="020B0604020202020204" pitchFamily="34" charset="0"/>
              </a:rPr>
              <a:t>How will the information help us reach our strategic goal?</a:t>
            </a:r>
            <a:endParaRPr lang="en-US" sz="24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23</a:t>
            </a:fld>
            <a:endParaRPr lang="en-US"/>
          </a:p>
        </p:txBody>
      </p:sp>
    </p:spTree>
    <p:extLst>
      <p:ext uri="{BB962C8B-B14F-4D97-AF65-F5344CB8AC3E}">
        <p14:creationId xmlns:p14="http://schemas.microsoft.com/office/powerpoint/2010/main" val="1013190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2 Answer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Arial" panose="020B0604020202020204" pitchFamily="34" charset="0"/>
              <a:cs typeface="Arial" panose="020B0604020202020204" pitchFamily="34" charset="0"/>
            </a:endParaRPr>
          </a:p>
          <a:p>
            <a:pPr marL="0" indent="0">
              <a:buNone/>
            </a:pPr>
            <a:r>
              <a:rPr lang="en-US" dirty="0">
                <a:latin typeface="Arial"/>
                <a:ea typeface="Calibri"/>
              </a:rPr>
              <a:t>If given the information, how will the Union use information be used</a:t>
            </a:r>
            <a:r>
              <a:rPr lang="en-US" dirty="0" smtClean="0">
                <a:latin typeface="Arial" panose="020B0604020202020204" pitchFamily="34" charset="0"/>
                <a:cs typeface="Arial" panose="020B0604020202020204" pitchFamily="34" charset="0"/>
              </a:rPr>
              <a:t>?</a:t>
            </a:r>
          </a:p>
          <a:p>
            <a:pPr marL="0" indent="0">
              <a:buNone/>
            </a:pPr>
            <a:endParaRPr lang="en-US" dirty="0" smtClean="0">
              <a:latin typeface="Arial" panose="020B0604020202020204" pitchFamily="34" charset="0"/>
              <a:cs typeface="Arial" panose="020B0604020202020204" pitchFamily="34" charset="0"/>
            </a:endParaRPr>
          </a:p>
          <a:p>
            <a:pPr marL="0" marR="0" indent="0">
              <a:lnSpc>
                <a:spcPct val="115000"/>
              </a:lnSpc>
              <a:spcBef>
                <a:spcPts val="0"/>
              </a:spcBef>
              <a:spcAft>
                <a:spcPts val="1000"/>
              </a:spcAft>
              <a:buNone/>
            </a:pPr>
            <a:r>
              <a:rPr lang="en-US" sz="2400" i="1" dirty="0" smtClean="0">
                <a:latin typeface="Arial"/>
                <a:ea typeface="Calibri"/>
              </a:rPr>
              <a:t>It will allow the Union to determine </a:t>
            </a:r>
            <a:r>
              <a:rPr lang="en-US" sz="2400" i="1" dirty="0">
                <a:latin typeface="Arial"/>
                <a:ea typeface="Calibri"/>
              </a:rPr>
              <a:t>the appropriateness of a proposed penalty </a:t>
            </a:r>
            <a:r>
              <a:rPr lang="en-US" sz="2400" i="1" dirty="0" smtClean="0">
                <a:latin typeface="Arial"/>
                <a:ea typeface="Calibri"/>
              </a:rPr>
              <a:t>work by comparing the employee’s treatment to the treatment of co-workers under the same circumstances.</a:t>
            </a:r>
            <a:endParaRPr lang="en-US" sz="2400" i="1" dirty="0">
              <a:latin typeface="Arial"/>
              <a:ea typeface="Calibri"/>
            </a:endParaRPr>
          </a:p>
          <a:p>
            <a:pPr marL="0" inden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24</a:t>
            </a:fld>
            <a:endParaRPr lang="en-US"/>
          </a:p>
        </p:txBody>
      </p:sp>
    </p:spTree>
    <p:extLst>
      <p:ext uri="{BB962C8B-B14F-4D97-AF65-F5344CB8AC3E}">
        <p14:creationId xmlns:p14="http://schemas.microsoft.com/office/powerpoint/2010/main" val="3600003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a:t>
            </a:r>
            <a:r>
              <a:rPr lang="en-US" dirty="0" smtClean="0">
                <a:latin typeface="Arial" panose="020B0604020202020204" pitchFamily="34" charset="0"/>
                <a:cs typeface="Arial" panose="020B0604020202020204" pitchFamily="34" charset="0"/>
              </a:rPr>
              <a:t>3</a:t>
            </a:r>
            <a:br>
              <a:rPr lang="en-US"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Identify the Representational Function </a:t>
            </a:r>
            <a:r>
              <a:rPr lang="en-US" sz="2800" i="1" dirty="0" smtClean="0">
                <a:latin typeface="Arial" panose="020B0604020202020204" pitchFamily="34" charset="0"/>
                <a:cs typeface="Arial" panose="020B0604020202020204" pitchFamily="34" charset="0"/>
              </a:rPr>
              <a:t> </a:t>
            </a:r>
            <a:endParaRPr lang="en-US" sz="2800" i="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2800" dirty="0" smtClean="0">
                <a:latin typeface="Arial"/>
                <a:ea typeface="Calibri"/>
              </a:rPr>
              <a:t>What </a:t>
            </a:r>
            <a:r>
              <a:rPr lang="en-US" sz="2800" dirty="0">
                <a:latin typeface="Arial"/>
                <a:ea typeface="Calibri"/>
              </a:rPr>
              <a:t>connection is there between the uses identified above and the Union’s representational responsibilities of the bargaining unit under the Statute, such as contract</a:t>
            </a:r>
            <a:r>
              <a:rPr lang="en-US" sz="2800" b="1" dirty="0">
                <a:latin typeface="Arial"/>
                <a:ea typeface="Calibri"/>
              </a:rPr>
              <a:t> </a:t>
            </a:r>
            <a:r>
              <a:rPr lang="en-US" sz="2800" dirty="0">
                <a:latin typeface="Arial"/>
                <a:ea typeface="Calibri"/>
              </a:rPr>
              <a:t>negotiations</a:t>
            </a:r>
            <a:r>
              <a:rPr lang="en-US" sz="2800" b="1" dirty="0">
                <a:latin typeface="Arial"/>
                <a:ea typeface="Calibri"/>
              </a:rPr>
              <a:t>, </a:t>
            </a:r>
            <a:r>
              <a:rPr lang="en-US" sz="2800" dirty="0">
                <a:latin typeface="Arial"/>
                <a:ea typeface="Calibri"/>
              </a:rPr>
              <a:t>or representation of employees in contemplated or actual grievances, disciplinary actions, or </a:t>
            </a:r>
            <a:r>
              <a:rPr lang="en-US" sz="2800" dirty="0" smtClean="0">
                <a:latin typeface="Arial"/>
                <a:ea typeface="Calibri"/>
              </a:rPr>
              <a:t>ULPs</a:t>
            </a:r>
            <a:r>
              <a:rPr lang="en-US" dirty="0" smtClean="0">
                <a:latin typeface="Arial"/>
                <a:ea typeface="Calibri"/>
              </a:rPr>
              <a: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25</a:t>
            </a:fld>
            <a:endParaRPr lang="en-US"/>
          </a:p>
        </p:txBody>
      </p:sp>
    </p:spTree>
    <p:extLst>
      <p:ext uri="{BB962C8B-B14F-4D97-AF65-F5344CB8AC3E}">
        <p14:creationId xmlns:p14="http://schemas.microsoft.com/office/powerpoint/2010/main" val="19251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3 Answer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smtClean="0">
                <a:latin typeface="Arial"/>
                <a:ea typeface="Calibri"/>
              </a:rPr>
              <a:t>What </a:t>
            </a:r>
            <a:r>
              <a:rPr lang="en-US" dirty="0">
                <a:latin typeface="Arial"/>
                <a:ea typeface="Calibri"/>
              </a:rPr>
              <a:t>connection is there between the uses </a:t>
            </a:r>
            <a:r>
              <a:rPr lang="en-US" dirty="0" smtClean="0">
                <a:latin typeface="Arial"/>
                <a:ea typeface="Calibri"/>
              </a:rPr>
              <a:t>for the info and </a:t>
            </a:r>
            <a:r>
              <a:rPr lang="en-US" dirty="0">
                <a:latin typeface="Arial"/>
                <a:ea typeface="Calibri"/>
              </a:rPr>
              <a:t>the Union’s representational responsibilities</a:t>
            </a:r>
            <a:r>
              <a:rPr lang="en-US" dirty="0" smtClean="0">
                <a:latin typeface="Arial" panose="020B0604020202020204" pitchFamily="34" charset="0"/>
                <a:cs typeface="Arial" panose="020B0604020202020204" pitchFamily="34" charset="0"/>
              </a:rPr>
              <a:t>?</a:t>
            </a:r>
          </a:p>
          <a:p>
            <a:pPr marL="0" indent="0">
              <a:buNone/>
            </a:pPr>
            <a:endParaRPr lang="en-US" i="1" dirty="0" smtClean="0"/>
          </a:p>
          <a:p>
            <a:pPr marL="0" indent="0">
              <a:buNone/>
            </a:pPr>
            <a:r>
              <a:rPr lang="en-US" sz="2800" i="1" dirty="0" smtClean="0">
                <a:latin typeface="Arial" panose="020B0604020202020204" pitchFamily="34" charset="0"/>
                <a:cs typeface="Arial" panose="020B0604020202020204" pitchFamily="34" charset="0"/>
              </a:rPr>
              <a:t>The Union represents this </a:t>
            </a:r>
            <a:r>
              <a:rPr lang="en-US" sz="2800" i="1" dirty="0">
                <a:latin typeface="Arial" panose="020B0604020202020204" pitchFamily="34" charset="0"/>
                <a:cs typeface="Arial" panose="020B0604020202020204" pitchFamily="34" charset="0"/>
              </a:rPr>
              <a:t>employee </a:t>
            </a:r>
            <a:r>
              <a:rPr lang="en-US" sz="2800" i="1" dirty="0" smtClean="0">
                <a:latin typeface="Arial" panose="020B0604020202020204" pitchFamily="34" charset="0"/>
                <a:cs typeface="Arial" panose="020B0604020202020204" pitchFamily="34" charset="0"/>
              </a:rPr>
              <a:t>against in both the </a:t>
            </a:r>
            <a:r>
              <a:rPr lang="en-US" sz="2800" i="1" dirty="0">
                <a:latin typeface="Arial" panose="020B0604020202020204" pitchFamily="34" charset="0"/>
                <a:cs typeface="Arial" panose="020B0604020202020204" pitchFamily="34" charset="0"/>
              </a:rPr>
              <a:t>disciplinary and grievance </a:t>
            </a:r>
            <a:r>
              <a:rPr lang="en-US" sz="2800" i="1" dirty="0" smtClean="0">
                <a:latin typeface="Arial" panose="020B0604020202020204" pitchFamily="34" charset="0"/>
                <a:cs typeface="Arial" panose="020B0604020202020204" pitchFamily="34" charset="0"/>
              </a:rPr>
              <a:t>processes</a:t>
            </a:r>
            <a:r>
              <a:rPr lang="en-US" sz="2800" i="1" dirty="0" smtClean="0"/>
              <a:t>.</a:t>
            </a:r>
            <a:endParaRPr lang="en-US" sz="2800" dirty="0"/>
          </a:p>
          <a:p>
            <a:pPr marL="0" inden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26</a:t>
            </a:fld>
            <a:endParaRPr lang="en-US"/>
          </a:p>
        </p:txBody>
      </p:sp>
    </p:spTree>
    <p:extLst>
      <p:ext uri="{BB962C8B-B14F-4D97-AF65-F5344CB8AC3E}">
        <p14:creationId xmlns:p14="http://schemas.microsoft.com/office/powerpoint/2010/main" val="2987057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4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US" dirty="0" smtClean="0">
              <a:latin typeface="Arial"/>
              <a:ea typeface="Calibri"/>
            </a:endParaRPr>
          </a:p>
          <a:p>
            <a:pPr marL="0" indent="0">
              <a:buNone/>
            </a:pPr>
            <a:endParaRPr lang="en-US" dirty="0">
              <a:latin typeface="Arial"/>
              <a:ea typeface="Calibri"/>
            </a:endParaRPr>
          </a:p>
          <a:p>
            <a:pPr marL="0" indent="0">
              <a:buNone/>
            </a:pPr>
            <a:r>
              <a:rPr lang="en-US" dirty="0" smtClean="0">
                <a:latin typeface="Arial"/>
                <a:ea typeface="Calibri"/>
              </a:rPr>
              <a:t>Put it all together.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27</a:t>
            </a:fld>
            <a:endParaRPr lang="en-US"/>
          </a:p>
        </p:txBody>
      </p:sp>
    </p:spTree>
    <p:extLst>
      <p:ext uri="{BB962C8B-B14F-4D97-AF65-F5344CB8AC3E}">
        <p14:creationId xmlns:p14="http://schemas.microsoft.com/office/powerpoint/2010/main" val="1907828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Hypo 5: Step 4 Answer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marR="0" indent="0">
              <a:lnSpc>
                <a:spcPct val="115000"/>
              </a:lnSpc>
              <a:spcBef>
                <a:spcPts val="0"/>
              </a:spcBef>
              <a:spcAft>
                <a:spcPts val="1000"/>
              </a:spcAft>
              <a:buNone/>
            </a:pPr>
            <a:r>
              <a:rPr lang="en-US" sz="2000" dirty="0" smtClean="0">
                <a:latin typeface="Arial"/>
                <a:ea typeface="Calibri"/>
              </a:rPr>
              <a:t>The </a:t>
            </a:r>
            <a:r>
              <a:rPr lang="en-US" sz="2000" dirty="0">
                <a:latin typeface="Arial"/>
                <a:ea typeface="Calibri"/>
              </a:rPr>
              <a:t>Union is requesting the information because it needs to ascertain whether an employee was treated less favorably than co-workers who were disciplined for not cleaning their work area before leaving work.  The requested information will be used to determine the appropriateness of a proposed </a:t>
            </a:r>
            <a:r>
              <a:rPr lang="en-US" sz="2000" dirty="0" smtClean="0">
                <a:latin typeface="Arial"/>
                <a:ea typeface="Calibri"/>
              </a:rPr>
              <a:t>penalty </a:t>
            </a:r>
            <a:r>
              <a:rPr lang="en-US" sz="2000" dirty="0">
                <a:solidFill>
                  <a:srgbClr val="000000"/>
                </a:solidFill>
                <a:latin typeface="Arial"/>
                <a:ea typeface="Calibri"/>
              </a:rPr>
              <a:t>by comparing the employee’s treatment to the treatment of co-workers under the same </a:t>
            </a:r>
            <a:r>
              <a:rPr lang="en-US" sz="2000" dirty="0" smtClean="0">
                <a:solidFill>
                  <a:srgbClr val="000000"/>
                </a:solidFill>
                <a:latin typeface="Arial"/>
                <a:ea typeface="Calibri"/>
              </a:rPr>
              <a:t>or similar circumstances</a:t>
            </a:r>
            <a:r>
              <a:rPr lang="en-US" sz="2000" dirty="0" smtClean="0">
                <a:latin typeface="Arial"/>
                <a:ea typeface="Calibri"/>
              </a:rPr>
              <a:t>.  </a:t>
            </a:r>
            <a:r>
              <a:rPr lang="en-US" sz="2000" dirty="0">
                <a:latin typeface="Arial"/>
                <a:ea typeface="Calibri"/>
              </a:rPr>
              <a:t>This use of the information is connected to the </a:t>
            </a:r>
            <a:r>
              <a:rPr lang="en-US" sz="2000" dirty="0" smtClean="0">
                <a:latin typeface="Arial"/>
                <a:ea typeface="Calibri"/>
              </a:rPr>
              <a:t>Unions representation of the employee </a:t>
            </a:r>
            <a:r>
              <a:rPr lang="en-US" sz="2000" dirty="0">
                <a:latin typeface="Arial"/>
                <a:ea typeface="Calibri"/>
              </a:rPr>
              <a:t>against whom </a:t>
            </a:r>
            <a:r>
              <a:rPr lang="en-US" sz="2000" dirty="0" smtClean="0">
                <a:latin typeface="Arial"/>
                <a:ea typeface="Calibri"/>
              </a:rPr>
              <a:t>the </a:t>
            </a:r>
            <a:r>
              <a:rPr lang="en-US" sz="2000" dirty="0">
                <a:latin typeface="Arial"/>
                <a:ea typeface="Calibri"/>
              </a:rPr>
              <a:t>adverse action was proposed in the disciplinary and grievance </a:t>
            </a:r>
            <a:r>
              <a:rPr lang="en-US" sz="2000" dirty="0" smtClean="0">
                <a:latin typeface="Arial"/>
                <a:ea typeface="Calibri"/>
              </a:rPr>
              <a:t>processes.</a:t>
            </a:r>
            <a:endParaRPr lang="en-US" sz="2000" dirty="0">
              <a:latin typeface="Arial"/>
              <a:ea typeface="Calibri"/>
            </a:endParaRPr>
          </a:p>
          <a:p>
            <a:pPr marL="0" indent="0">
              <a:buNone/>
            </a:pPr>
            <a:endParaRPr lang="en-US" sz="2000" i="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28</a:t>
            </a:fld>
            <a:endParaRPr lang="en-US"/>
          </a:p>
        </p:txBody>
      </p:sp>
    </p:spTree>
    <p:extLst>
      <p:ext uri="{BB962C8B-B14F-4D97-AF65-F5344CB8AC3E}">
        <p14:creationId xmlns:p14="http://schemas.microsoft.com/office/powerpoint/2010/main" val="1911583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buFont typeface="Wingdings" pitchFamily="2" charset="2"/>
              <a:buNone/>
            </a:pPr>
            <a:r>
              <a:rPr lang="en-US">
                <a:latin typeface="Arial" charset="0"/>
              </a:rPr>
              <a:t>AGENCY RESPONSE</a:t>
            </a:r>
          </a:p>
        </p:txBody>
      </p:sp>
      <p:sp>
        <p:nvSpPr>
          <p:cNvPr id="22531" name="Rectangle 3"/>
          <p:cNvSpPr>
            <a:spLocks noGrp="1" noChangeArrowheads="1"/>
          </p:cNvSpPr>
          <p:nvPr>
            <p:ph type="body" idx="1"/>
          </p:nvPr>
        </p:nvSpPr>
        <p:spPr/>
        <p:txBody>
          <a:bodyPr/>
          <a:lstStyle/>
          <a:p>
            <a:pPr>
              <a:buFont typeface="Wingdings" pitchFamily="2" charset="2"/>
              <a:buChar char="§"/>
            </a:pPr>
            <a:r>
              <a:rPr lang="en-US" sz="2800">
                <a:latin typeface="Arial" charset="0"/>
              </a:rPr>
              <a:t>Agency must:</a:t>
            </a:r>
            <a:endParaRPr lang="en-US" sz="1800">
              <a:latin typeface="Arial" charset="0"/>
            </a:endParaRPr>
          </a:p>
          <a:p>
            <a:pPr>
              <a:buFont typeface="Wingdings" pitchFamily="2" charset="2"/>
              <a:buNone/>
            </a:pPr>
            <a:endParaRPr lang="en-US" sz="1800">
              <a:latin typeface="Arial" charset="0"/>
            </a:endParaRPr>
          </a:p>
          <a:p>
            <a:pPr lvl="1">
              <a:buFont typeface="Wingdings" pitchFamily="2" charset="2"/>
              <a:buChar char="§"/>
            </a:pPr>
            <a:r>
              <a:rPr lang="en-US" sz="2400">
                <a:latin typeface="Arial" charset="0"/>
              </a:rPr>
              <a:t>Respond to information request </a:t>
            </a:r>
          </a:p>
          <a:p>
            <a:pPr lvl="1">
              <a:buFont typeface="Wingdings" pitchFamily="2" charset="2"/>
              <a:buNone/>
            </a:pPr>
            <a:r>
              <a:rPr lang="en-US" sz="2000" i="1">
                <a:latin typeface="Arial" charset="0"/>
              </a:rPr>
              <a:t>	SSA, Balt., Md. &amp; SSA, Office of Hearings &amp; Appeals, Kan. City, Mo.</a:t>
            </a:r>
            <a:r>
              <a:rPr lang="en-US" sz="2000">
                <a:latin typeface="Arial" charset="0"/>
              </a:rPr>
              <a:t>, 60 FLRA 674 (2005). </a:t>
            </a:r>
            <a:endParaRPr lang="en-US" sz="2400">
              <a:latin typeface="Arial" charset="0"/>
            </a:endParaRPr>
          </a:p>
          <a:p>
            <a:pPr lvl="1">
              <a:buFont typeface="Wingdings" pitchFamily="2" charset="2"/>
              <a:buChar char="§"/>
            </a:pPr>
            <a:r>
              <a:rPr lang="en-US" sz="2400">
                <a:latin typeface="Arial" charset="0"/>
              </a:rPr>
              <a:t>Inform union if requested information does not exist</a:t>
            </a:r>
          </a:p>
          <a:p>
            <a:pPr lvl="1">
              <a:buFont typeface="Wingdings" pitchFamily="2" charset="2"/>
              <a:buNone/>
            </a:pPr>
            <a:r>
              <a:rPr lang="en-US" sz="2400">
                <a:latin typeface="Arial" charset="0"/>
              </a:rPr>
              <a:t>	</a:t>
            </a:r>
            <a:r>
              <a:rPr lang="en-US" sz="2000" i="1">
                <a:latin typeface="Arial" charset="0"/>
              </a:rPr>
              <a:t>SSA, Dallas Reg. Dallas, Tex.</a:t>
            </a:r>
            <a:r>
              <a:rPr lang="en-US" sz="2000">
                <a:latin typeface="Arial" charset="0"/>
              </a:rPr>
              <a:t>, 51 FLRA 1219 (1996).</a:t>
            </a:r>
            <a:endParaRPr lang="en-US" sz="2400">
              <a:latin typeface="Arial" charset="0"/>
            </a:endParaRPr>
          </a:p>
          <a:p>
            <a:pPr lvl="1">
              <a:buFont typeface="Wingdings" pitchFamily="2" charset="2"/>
              <a:buChar char="§"/>
            </a:pPr>
            <a:r>
              <a:rPr lang="en-US" sz="2400">
                <a:latin typeface="Arial" charset="0"/>
              </a:rPr>
              <a:t>Articulate any countervailing non-disclosure interests</a:t>
            </a:r>
          </a:p>
          <a:p>
            <a:pPr lvl="1">
              <a:buFont typeface="Wingdings" pitchFamily="2" charset="2"/>
              <a:buNone/>
            </a:pPr>
            <a:r>
              <a:rPr lang="en-US" sz="2400">
                <a:latin typeface="Arial" charset="0"/>
              </a:rPr>
              <a:t>	</a:t>
            </a:r>
            <a:r>
              <a:rPr lang="en-US" sz="2000" i="1">
                <a:latin typeface="Arial" charset="0"/>
              </a:rPr>
              <a:t>DOJ, Fed. Bureau of Prisons, FCI, Forrest City, Ark.</a:t>
            </a:r>
            <a:r>
              <a:rPr lang="en-US" sz="2000">
                <a:latin typeface="Arial" charset="0"/>
              </a:rPr>
              <a:t>, 57 FLRA 808 (2002). </a:t>
            </a:r>
          </a:p>
        </p:txBody>
      </p:sp>
      <p:sp>
        <p:nvSpPr>
          <p:cNvPr id="4" name="Slide Number Placeholder 3"/>
          <p:cNvSpPr>
            <a:spLocks noGrp="1"/>
          </p:cNvSpPr>
          <p:nvPr>
            <p:ph type="sldNum" sz="quarter" idx="12"/>
          </p:nvPr>
        </p:nvSpPr>
        <p:spPr/>
        <p:txBody>
          <a:bodyPr/>
          <a:lstStyle/>
          <a:p>
            <a:fld id="{8FC60E1C-A0DD-45DC-A58F-4BFD40159FD8}"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buFont typeface="Wingdings" pitchFamily="2" charset="2"/>
              <a:buNone/>
            </a:pPr>
            <a:r>
              <a:rPr lang="en-US" dirty="0" smtClean="0">
                <a:latin typeface="Arial" charset="0"/>
              </a:rPr>
              <a:t>Normally Maintained</a:t>
            </a:r>
            <a:endParaRPr lang="en-US" dirty="0">
              <a:latin typeface="Arial" charset="0"/>
            </a:endParaRPr>
          </a:p>
        </p:txBody>
      </p:sp>
      <p:sp>
        <p:nvSpPr>
          <p:cNvPr id="8195" name="Rectangle 3"/>
          <p:cNvSpPr>
            <a:spLocks noGrp="1" noChangeArrowheads="1"/>
          </p:cNvSpPr>
          <p:nvPr>
            <p:ph type="body" idx="1"/>
          </p:nvPr>
        </p:nvSpPr>
        <p:spPr/>
        <p:txBody>
          <a:bodyPr/>
          <a:lstStyle/>
          <a:p>
            <a:pPr>
              <a:buFont typeface="Wingdings" pitchFamily="2" charset="2"/>
              <a:buChar char="§"/>
            </a:pPr>
            <a:r>
              <a:rPr lang="en-US" sz="2800" dirty="0">
                <a:latin typeface="Arial" charset="0"/>
              </a:rPr>
              <a:t>Data is normally maintained if the agency </a:t>
            </a:r>
          </a:p>
          <a:p>
            <a:pPr>
              <a:buFont typeface="Wingdings" pitchFamily="2" charset="2"/>
              <a:buChar char="§"/>
            </a:pPr>
            <a:endParaRPr lang="en-US" sz="2800" dirty="0">
              <a:latin typeface="Arial" charset="0"/>
            </a:endParaRPr>
          </a:p>
          <a:p>
            <a:pPr lvl="1">
              <a:buFont typeface="Wingdings" pitchFamily="2" charset="2"/>
              <a:buChar char="§"/>
            </a:pPr>
            <a:r>
              <a:rPr lang="en-US" sz="2400" dirty="0">
                <a:latin typeface="Arial" charset="0"/>
              </a:rPr>
              <a:t>Possesses and maintains the data</a:t>
            </a:r>
          </a:p>
          <a:p>
            <a:pPr lvl="1">
              <a:buFont typeface="Wingdings" pitchFamily="2" charset="2"/>
              <a:buChar char="§"/>
            </a:pPr>
            <a:r>
              <a:rPr lang="en-US" sz="2400" dirty="0">
                <a:latin typeface="Arial" charset="0"/>
              </a:rPr>
              <a:t>In the regular course of business</a:t>
            </a:r>
          </a:p>
          <a:p>
            <a:pPr lvl="1">
              <a:buFont typeface="Wingdings" pitchFamily="2" charset="2"/>
              <a:buChar char="§"/>
            </a:pPr>
            <a:r>
              <a:rPr lang="en-US" sz="2400" dirty="0">
                <a:latin typeface="Arial" charset="0"/>
              </a:rPr>
              <a:t>Has the information within its control</a:t>
            </a:r>
          </a:p>
          <a:p>
            <a:pPr>
              <a:buFont typeface="Wingdings" pitchFamily="2" charset="2"/>
              <a:buChar char="§"/>
            </a:pPr>
            <a:endParaRPr lang="en-US" sz="2800" dirty="0">
              <a:latin typeface="Arial" charset="0"/>
            </a:endParaRPr>
          </a:p>
          <a:p>
            <a:pPr>
              <a:buFont typeface="Wingdings" pitchFamily="2" charset="2"/>
              <a:buNone/>
            </a:pPr>
            <a:r>
              <a:rPr lang="en-US" sz="1800" i="1" dirty="0">
                <a:latin typeface="Arial" charset="0"/>
              </a:rPr>
              <a:t>	FDA, Mid-Atlantic Region, </a:t>
            </a:r>
            <a:r>
              <a:rPr lang="en-US" sz="1800" i="1" dirty="0" err="1">
                <a:latin typeface="Arial" charset="0"/>
              </a:rPr>
              <a:t>Phila</a:t>
            </a:r>
            <a:r>
              <a:rPr lang="en-US" sz="1800" i="1" dirty="0">
                <a:latin typeface="Arial" charset="0"/>
              </a:rPr>
              <a:t>., Pa.</a:t>
            </a:r>
            <a:r>
              <a:rPr lang="en-US" sz="1800" dirty="0">
                <a:latin typeface="Arial" charset="0"/>
              </a:rPr>
              <a:t>, 48 FLRA 424 (1993); </a:t>
            </a:r>
            <a:r>
              <a:rPr lang="en-US" sz="1800" i="1" dirty="0">
                <a:latin typeface="Arial" charset="0"/>
              </a:rPr>
              <a:t>see also U.S. DOJ, Wash., D.C., et.al</a:t>
            </a:r>
            <a:r>
              <a:rPr lang="en-US" sz="1800" dirty="0">
                <a:latin typeface="Arial" charset="0"/>
              </a:rPr>
              <a:t>., 46 FLRA 1526 (1993); </a:t>
            </a:r>
            <a:r>
              <a:rPr lang="en-US" sz="1800" i="1" dirty="0">
                <a:latin typeface="Arial" charset="0"/>
              </a:rPr>
              <a:t>Dep’t of HHS, SSA, </a:t>
            </a:r>
            <a:r>
              <a:rPr lang="en-US" sz="1800" i="1" dirty="0" err="1">
                <a:latin typeface="Arial" charset="0"/>
              </a:rPr>
              <a:t>Balt</a:t>
            </a:r>
            <a:r>
              <a:rPr lang="en-US" sz="1800" i="1" dirty="0">
                <a:latin typeface="Arial" charset="0"/>
              </a:rPr>
              <a:t>., Md. &amp; SSA, New Bedford Dist. Office, New Bedford, Mass</a:t>
            </a:r>
            <a:r>
              <a:rPr lang="en-US" sz="1800" dirty="0">
                <a:latin typeface="Arial" charset="0"/>
              </a:rPr>
              <a:t>., 37 FLRA 1277 (1990).</a:t>
            </a:r>
          </a:p>
        </p:txBody>
      </p:sp>
      <p:sp>
        <p:nvSpPr>
          <p:cNvPr id="4" name="Slide Number Placeholder 3"/>
          <p:cNvSpPr>
            <a:spLocks noGrp="1"/>
          </p:cNvSpPr>
          <p:nvPr>
            <p:ph type="sldNum" sz="quarter" idx="12"/>
          </p:nvPr>
        </p:nvSpPr>
        <p:spPr/>
        <p:txBody>
          <a:bodyPr/>
          <a:lstStyle/>
          <a:p>
            <a:fld id="{8FC60E1C-A0DD-45DC-A58F-4BFD40159FD8}"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buFont typeface="Wingdings" pitchFamily="2" charset="2"/>
              <a:buNone/>
            </a:pPr>
            <a:r>
              <a:rPr lang="en-US">
                <a:latin typeface="Arial" charset="0"/>
              </a:rPr>
              <a:t>PRIVACY ACT</a:t>
            </a:r>
          </a:p>
        </p:txBody>
      </p:sp>
      <p:sp>
        <p:nvSpPr>
          <p:cNvPr id="24579" name="Rectangle 3"/>
          <p:cNvSpPr>
            <a:spLocks noGrp="1" noChangeArrowheads="1"/>
          </p:cNvSpPr>
          <p:nvPr>
            <p:ph type="body" idx="1"/>
          </p:nvPr>
        </p:nvSpPr>
        <p:spPr/>
        <p:txBody>
          <a:bodyPr/>
          <a:lstStyle/>
          <a:p>
            <a:pPr>
              <a:lnSpc>
                <a:spcPct val="90000"/>
              </a:lnSpc>
              <a:buFont typeface="Wingdings" pitchFamily="2" charset="2"/>
              <a:buChar char="§"/>
            </a:pPr>
            <a:r>
              <a:rPr lang="en-US" sz="2800">
                <a:latin typeface="Arial" charset="0"/>
              </a:rPr>
              <a:t>Information is not releasable if release would violate the Privacy Act </a:t>
            </a:r>
            <a:endParaRPr lang="en-US" sz="1800">
              <a:latin typeface="Arial" charset="0"/>
            </a:endParaRPr>
          </a:p>
          <a:p>
            <a:pPr>
              <a:lnSpc>
                <a:spcPct val="90000"/>
              </a:lnSpc>
              <a:buFont typeface="Wingdings" pitchFamily="2" charset="2"/>
              <a:buNone/>
            </a:pPr>
            <a:endParaRPr lang="en-US" sz="1800">
              <a:latin typeface="Arial" charset="0"/>
            </a:endParaRPr>
          </a:p>
          <a:p>
            <a:pPr algn="ctr">
              <a:lnSpc>
                <a:spcPct val="90000"/>
              </a:lnSpc>
              <a:buFont typeface="Wingdings" pitchFamily="2" charset="2"/>
              <a:buNone/>
            </a:pPr>
            <a:r>
              <a:rPr lang="en-US" sz="2800">
                <a:latin typeface="Arial" charset="0"/>
              </a:rPr>
              <a:t>BUT</a:t>
            </a:r>
            <a:endParaRPr lang="en-US" sz="1800">
              <a:latin typeface="Arial" charset="0"/>
            </a:endParaRPr>
          </a:p>
          <a:p>
            <a:pPr algn="ctr">
              <a:lnSpc>
                <a:spcPct val="90000"/>
              </a:lnSpc>
              <a:buFont typeface="Wingdings" pitchFamily="2" charset="2"/>
              <a:buNone/>
            </a:pPr>
            <a:endParaRPr lang="en-US" sz="1800">
              <a:latin typeface="Arial" charset="0"/>
            </a:endParaRPr>
          </a:p>
          <a:p>
            <a:pPr>
              <a:lnSpc>
                <a:spcPct val="90000"/>
              </a:lnSpc>
              <a:buFont typeface="Wingdings" pitchFamily="2" charset="2"/>
              <a:buChar char="§"/>
            </a:pPr>
            <a:r>
              <a:rPr lang="en-US" sz="2800">
                <a:latin typeface="Arial" charset="0"/>
              </a:rPr>
              <a:t>Documents may be sanitized to permit disclosure</a:t>
            </a:r>
          </a:p>
          <a:p>
            <a:pPr>
              <a:lnSpc>
                <a:spcPct val="90000"/>
              </a:lnSpc>
              <a:buFont typeface="Wingdings" pitchFamily="2" charset="2"/>
              <a:buChar char="§"/>
            </a:pPr>
            <a:endParaRPr lang="en-US" sz="2800">
              <a:latin typeface="Arial" charset="0"/>
            </a:endParaRPr>
          </a:p>
          <a:p>
            <a:pPr>
              <a:lnSpc>
                <a:spcPct val="90000"/>
              </a:lnSpc>
              <a:buFont typeface="Wingdings" pitchFamily="2" charset="2"/>
              <a:buNone/>
            </a:pPr>
            <a:r>
              <a:rPr lang="en-US" sz="2000" i="1">
                <a:latin typeface="Arial" charset="0"/>
              </a:rPr>
              <a:t>	U.S. DOJ, Fed. Bureau of Prisons, Fed. Detention Ctr., Houston, Tex.</a:t>
            </a:r>
            <a:r>
              <a:rPr lang="en-US" sz="2000">
                <a:latin typeface="Arial" charset="0"/>
              </a:rPr>
              <a:t>, 60 FLRA 91 (2004); </a:t>
            </a:r>
            <a:r>
              <a:rPr lang="en-US" sz="2000" i="1">
                <a:latin typeface="Arial" charset="0"/>
              </a:rPr>
              <a:t>U.S. Dep’t of VA, VA Med. Ctr., Dallas, Tex.</a:t>
            </a:r>
            <a:r>
              <a:rPr lang="en-US" sz="2000">
                <a:latin typeface="Arial" charset="0"/>
              </a:rPr>
              <a:t>, 51 FLRA 945 (1996).</a:t>
            </a:r>
          </a:p>
        </p:txBody>
      </p:sp>
      <p:sp>
        <p:nvSpPr>
          <p:cNvPr id="4" name="Slide Number Placeholder 3"/>
          <p:cNvSpPr>
            <a:spLocks noGrp="1"/>
          </p:cNvSpPr>
          <p:nvPr>
            <p:ph type="sldNum" sz="quarter" idx="12"/>
          </p:nvPr>
        </p:nvSpPr>
        <p:spPr/>
        <p:txBody>
          <a:bodyPr/>
          <a:lstStyle/>
          <a:p>
            <a:fld id="{8FC60E1C-A0DD-45DC-A58F-4BFD40159FD8}" type="slidenum">
              <a:rPr lang="en-US" smtClean="0"/>
              <a:pPr/>
              <a:t>30</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buFont typeface="Wingdings" pitchFamily="2" charset="2"/>
              <a:buNone/>
            </a:pPr>
            <a:r>
              <a:rPr lang="en-US" dirty="0" smtClean="0">
                <a:latin typeface="Arial" charset="0"/>
              </a:rPr>
              <a:t>Reasonably Available</a:t>
            </a:r>
            <a:endParaRPr lang="en-US" dirty="0">
              <a:latin typeface="Arial" charset="0"/>
            </a:endParaRPr>
          </a:p>
        </p:txBody>
      </p:sp>
      <p:sp>
        <p:nvSpPr>
          <p:cNvPr id="10243" name="Rectangle 3"/>
          <p:cNvSpPr>
            <a:spLocks noGrp="1" noChangeArrowheads="1"/>
          </p:cNvSpPr>
          <p:nvPr>
            <p:ph type="body" idx="1"/>
          </p:nvPr>
        </p:nvSpPr>
        <p:spPr/>
        <p:txBody>
          <a:bodyPr/>
          <a:lstStyle/>
          <a:p>
            <a:pPr>
              <a:lnSpc>
                <a:spcPct val="90000"/>
              </a:lnSpc>
              <a:buFont typeface="Wingdings" pitchFamily="2" charset="2"/>
              <a:buChar char="§"/>
            </a:pPr>
            <a:r>
              <a:rPr lang="en-US" sz="2800" dirty="0">
                <a:latin typeface="Arial" charset="0"/>
              </a:rPr>
              <a:t>Data is not “reasonably available” if it is only available through extreme or excessive means.</a:t>
            </a:r>
          </a:p>
          <a:p>
            <a:pPr lvl="1">
              <a:lnSpc>
                <a:spcPct val="90000"/>
              </a:lnSpc>
              <a:buFont typeface="Wingdings" pitchFamily="2" charset="2"/>
              <a:buChar char="§"/>
            </a:pPr>
            <a:r>
              <a:rPr lang="en-US" sz="2000" i="1" dirty="0">
                <a:latin typeface="Arial" charset="0"/>
              </a:rPr>
              <a:t>Fed. Bureau of Prisons, Wash., D.C.,</a:t>
            </a:r>
            <a:r>
              <a:rPr lang="en-US" sz="2000" dirty="0">
                <a:latin typeface="Arial" charset="0"/>
              </a:rPr>
              <a:t> 55 FLRA 1250 (2000); </a:t>
            </a:r>
            <a:r>
              <a:rPr lang="en-US" sz="2000" i="1" dirty="0">
                <a:latin typeface="Arial" charset="0"/>
              </a:rPr>
              <a:t>Dep’t of HHS, SSA</a:t>
            </a:r>
            <a:r>
              <a:rPr lang="en-US" sz="2000" dirty="0">
                <a:latin typeface="Arial" charset="0"/>
              </a:rPr>
              <a:t>, 36 FLRA 943 (1990).</a:t>
            </a:r>
          </a:p>
          <a:p>
            <a:pPr>
              <a:lnSpc>
                <a:spcPct val="90000"/>
              </a:lnSpc>
              <a:buFont typeface="Wingdings" pitchFamily="2" charset="2"/>
              <a:buChar char="§"/>
            </a:pPr>
            <a:r>
              <a:rPr lang="en-US" sz="2800" dirty="0">
                <a:latin typeface="Arial" charset="0"/>
              </a:rPr>
              <a:t>Data must exist</a:t>
            </a:r>
          </a:p>
          <a:p>
            <a:pPr lvl="1">
              <a:lnSpc>
                <a:spcPct val="90000"/>
              </a:lnSpc>
              <a:buFont typeface="Wingdings" pitchFamily="2" charset="2"/>
              <a:buChar char="§"/>
            </a:pPr>
            <a:r>
              <a:rPr lang="en-US" sz="2400" dirty="0">
                <a:latin typeface="Arial" charset="0"/>
              </a:rPr>
              <a:t>Agency is not required to create data;</a:t>
            </a:r>
          </a:p>
          <a:p>
            <a:pPr lvl="1">
              <a:lnSpc>
                <a:spcPct val="90000"/>
              </a:lnSpc>
              <a:buFont typeface="Wingdings" pitchFamily="2" charset="2"/>
              <a:buChar char="§"/>
            </a:pPr>
            <a:r>
              <a:rPr lang="en-US" sz="2400" dirty="0">
                <a:latin typeface="Arial" charset="0"/>
              </a:rPr>
              <a:t>However, agency may be required to create documents from existing data</a:t>
            </a:r>
          </a:p>
          <a:p>
            <a:pPr lvl="2">
              <a:lnSpc>
                <a:spcPct val="90000"/>
              </a:lnSpc>
              <a:buFont typeface="Wingdings" pitchFamily="2" charset="2"/>
              <a:buChar char="§"/>
            </a:pPr>
            <a:r>
              <a:rPr lang="en-US" sz="2000" dirty="0">
                <a:latin typeface="Arial" charset="0"/>
              </a:rPr>
              <a:t>(</a:t>
            </a:r>
            <a:r>
              <a:rPr lang="en-US" sz="1600" dirty="0">
                <a:latin typeface="Arial" charset="0"/>
              </a:rPr>
              <a:t>e.g., from computer database. </a:t>
            </a:r>
            <a:r>
              <a:rPr lang="en-US" sz="1600" i="1" dirty="0">
                <a:latin typeface="Arial" charset="0"/>
              </a:rPr>
              <a:t>See </a:t>
            </a:r>
            <a:r>
              <a:rPr lang="en-US" sz="1600" i="1" dirty="0">
                <a:latin typeface="Arial" charset="0"/>
                <a:cs typeface="Times New Roman" pitchFamily="18" charset="0"/>
              </a:rPr>
              <a:t>Dep’t of the Air Force, </a:t>
            </a:r>
            <a:r>
              <a:rPr lang="en-US" sz="1600" i="1" dirty="0" err="1">
                <a:latin typeface="Arial" charset="0"/>
                <a:cs typeface="Times New Roman" pitchFamily="18" charset="0"/>
              </a:rPr>
              <a:t>Hdqts</a:t>
            </a:r>
            <a:r>
              <a:rPr lang="en-US" sz="1600" i="1" dirty="0">
                <a:latin typeface="Arial" charset="0"/>
                <a:cs typeface="Times New Roman" pitchFamily="18" charset="0"/>
              </a:rPr>
              <a:t>., Air Force Logistics Command, Wright-Patterson Air Force Base, Ohio</a:t>
            </a:r>
            <a:r>
              <a:rPr lang="en-US" sz="1600" dirty="0">
                <a:latin typeface="Arial" charset="0"/>
                <a:cs typeface="Times New Roman" pitchFamily="18" charset="0"/>
              </a:rPr>
              <a:t>, 28 FLRA 306 (1987), </a:t>
            </a:r>
            <a:r>
              <a:rPr lang="en-US" sz="1600" i="1" dirty="0" err="1">
                <a:latin typeface="Arial" charset="0"/>
                <a:cs typeface="Times New Roman" pitchFamily="18" charset="0"/>
              </a:rPr>
              <a:t>rev’d</a:t>
            </a:r>
            <a:r>
              <a:rPr lang="en-US" sz="1600" i="1" dirty="0">
                <a:latin typeface="Arial" charset="0"/>
                <a:cs typeface="Times New Roman" pitchFamily="18" charset="0"/>
              </a:rPr>
              <a:t> on other grounds</a:t>
            </a:r>
            <a:r>
              <a:rPr lang="en-US" sz="1600" dirty="0">
                <a:latin typeface="Arial" charset="0"/>
                <a:cs typeface="Times New Roman" pitchFamily="18" charset="0"/>
              </a:rPr>
              <a:t>,</a:t>
            </a:r>
            <a:r>
              <a:rPr lang="en-US" sz="1600" i="1" dirty="0">
                <a:latin typeface="Arial" charset="0"/>
                <a:cs typeface="Times New Roman" pitchFamily="18" charset="0"/>
              </a:rPr>
              <a:t> FLRA v. Dep’t of the Air Force</a:t>
            </a:r>
            <a:r>
              <a:rPr lang="en-US" sz="1600" dirty="0">
                <a:latin typeface="Arial" charset="0"/>
                <a:cs typeface="Times New Roman" pitchFamily="18" charset="0"/>
              </a:rPr>
              <a:t>, No. 87-1387 (D.C. Cir. Aug. 9, 1990)</a:t>
            </a:r>
            <a:r>
              <a:rPr lang="en-US" sz="1600" dirty="0">
                <a:latin typeface="Arial" charset="0"/>
              </a:rPr>
              <a:t>).</a:t>
            </a:r>
            <a:endParaRPr lang="en-US" sz="2000" i="1" dirty="0">
              <a:latin typeface="Arial" charset="0"/>
            </a:endParaRPr>
          </a:p>
          <a:p>
            <a:pPr>
              <a:lnSpc>
                <a:spcPct val="90000"/>
              </a:lnSpc>
              <a:buFont typeface="Wingdings" pitchFamily="2" charset="2"/>
              <a:buNone/>
            </a:pPr>
            <a:r>
              <a:rPr lang="en-US" sz="2000" i="1" dirty="0">
                <a:latin typeface="Arial" charset="0"/>
              </a:rPr>
              <a:t>	</a:t>
            </a:r>
          </a:p>
        </p:txBody>
      </p:sp>
      <p:sp>
        <p:nvSpPr>
          <p:cNvPr id="4" name="Slide Number Placeholder 3"/>
          <p:cNvSpPr>
            <a:spLocks noGrp="1"/>
          </p:cNvSpPr>
          <p:nvPr>
            <p:ph type="sldNum" sz="quarter" idx="12"/>
          </p:nvPr>
        </p:nvSpPr>
        <p:spPr/>
        <p:txBody>
          <a:bodyPr/>
          <a:lstStyle/>
          <a:p>
            <a:fld id="{8FC60E1C-A0DD-45DC-A58F-4BFD40159FD8}"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Information Hypo 1</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A human resources officer receives an information request from the union.  It looks like the union has shown the information is necessary, but fulfilling the request would require the HRO to go through thousands of pages of documents, would take several weeks to put together, and would cost $3000. </a:t>
            </a:r>
          </a:p>
          <a:p>
            <a:pPr algn="ctr">
              <a:buNone/>
            </a:pPr>
            <a:r>
              <a:rPr lang="en-US" sz="2400" i="1" dirty="0" smtClean="0">
                <a:latin typeface="Arial" pitchFamily="34" charset="0"/>
                <a:cs typeface="Arial" pitchFamily="34" charset="0"/>
              </a:rPr>
              <a:t>What is the Agency’s best response to this request?</a:t>
            </a:r>
            <a:endParaRPr lang="en-US" sz="24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Information Hypo 1</a:t>
            </a:r>
            <a:endParaRPr lang="en-US" dirty="0"/>
          </a:p>
        </p:txBody>
      </p:sp>
      <p:sp>
        <p:nvSpPr>
          <p:cNvPr id="3" name="Content Placeholder 2"/>
          <p:cNvSpPr>
            <a:spLocks noGrp="1"/>
          </p:cNvSpPr>
          <p:nvPr>
            <p:ph idx="1"/>
          </p:nvPr>
        </p:nvSpPr>
        <p:spPr/>
        <p:txBody>
          <a:bodyPr/>
          <a:lstStyle/>
          <a:p>
            <a:r>
              <a:rPr lang="en-US" sz="2100" b="1" dirty="0" smtClean="0">
                <a:latin typeface="Arial" pitchFamily="34" charset="0"/>
                <a:cs typeface="Arial" pitchFamily="34" charset="0"/>
              </a:rPr>
              <a:t>A human resources officer receives an information request from the union.  It looks like the union has shown the information is necessary, but fulfilling the request would require the HRO to go through thousands of pages of documents, would take several weeks to put together, and would cost $3000.  </a:t>
            </a:r>
            <a:r>
              <a:rPr lang="en-US" sz="2100" dirty="0" smtClean="0">
                <a:latin typeface="Arial" pitchFamily="34" charset="0"/>
                <a:cs typeface="Arial" pitchFamily="34" charset="0"/>
              </a:rPr>
              <a:t>The Agency’s best response to this request is that the information is not “reasonably available.”  Perhaps the Agency could get the union to narrow the scope of the request.  Keep in mind that the Authority has found information was reasonably available even when fulfilling the request costs time and money.</a:t>
            </a:r>
            <a:endParaRPr lang="en-US" sz="2100" b="1"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8FC60E1C-A0DD-45DC-A58F-4BFD40159FD8}"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Information Hypo 2</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The union believes that a particular supervisor is discriminating against an employee on the basis of religion in regard to leave requests.  The Union submits an information request asking the agency to provide information about which religions employees in the supervisor’s group ascribe to.  </a:t>
            </a:r>
          </a:p>
          <a:p>
            <a:pPr algn="ctr">
              <a:buNone/>
            </a:pPr>
            <a:r>
              <a:rPr lang="en-US" sz="2400" i="1" dirty="0" smtClean="0">
                <a:latin typeface="Arial" pitchFamily="34" charset="0"/>
                <a:cs typeface="Arial" pitchFamily="34" charset="0"/>
              </a:rPr>
              <a:t>What would be the agency’s best response to this request?  </a:t>
            </a:r>
            <a:endParaRPr lang="en-US" sz="2400"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8FC60E1C-A0DD-45DC-A58F-4BFD40159FD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Answer to Information Hypo 2</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b="1" dirty="0" smtClean="0">
                <a:latin typeface="Arial" pitchFamily="34" charset="0"/>
                <a:cs typeface="Arial" pitchFamily="34" charset="0"/>
              </a:rPr>
              <a:t>The union believes that a particular supervisor is discriminating against an employee on the basis of religion in regard to leave requests.  The Union submits an information request asking the agency to provide information about which religions employees in the supervisor’s group ascribe to.  </a:t>
            </a:r>
            <a:r>
              <a:rPr lang="en-US" sz="2400" dirty="0" smtClean="0">
                <a:latin typeface="Arial" pitchFamily="34" charset="0"/>
                <a:cs typeface="Arial" pitchFamily="34" charset="0"/>
              </a:rPr>
              <a:t>The agency should tell the union that this information is not “normally </a:t>
            </a:r>
            <a:r>
              <a:rPr lang="en-US" sz="2400" dirty="0" smtClean="0">
                <a:latin typeface="Arial" pitchFamily="34" charset="0"/>
                <a:cs typeface="Arial" pitchFamily="34" charset="0"/>
              </a:rPr>
              <a:t>maintained” </a:t>
            </a:r>
            <a:r>
              <a:rPr lang="en-US" sz="2400" dirty="0" smtClean="0">
                <a:latin typeface="Arial" pitchFamily="34" charset="0"/>
                <a:cs typeface="Arial" pitchFamily="34" charset="0"/>
              </a:rPr>
              <a:t>within the meaning of the Statute.</a:t>
            </a:r>
          </a:p>
        </p:txBody>
      </p:sp>
      <p:sp>
        <p:nvSpPr>
          <p:cNvPr id="4" name="Slide Number Placeholder 3"/>
          <p:cNvSpPr>
            <a:spLocks noGrp="1"/>
          </p:cNvSpPr>
          <p:nvPr>
            <p:ph type="sldNum" sz="quarter" idx="12"/>
          </p:nvPr>
        </p:nvSpPr>
        <p:spPr/>
        <p:txBody>
          <a:bodyPr/>
          <a:lstStyle/>
          <a:p>
            <a:fld id="{8FC60E1C-A0DD-45DC-A58F-4BFD40159FD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buFont typeface="Wingdings" pitchFamily="2" charset="2"/>
              <a:buNone/>
            </a:pPr>
            <a:r>
              <a:rPr lang="en-US">
                <a:latin typeface="Arial" charset="0"/>
              </a:rPr>
              <a:t>NECESSARY</a:t>
            </a:r>
          </a:p>
        </p:txBody>
      </p:sp>
      <p:sp>
        <p:nvSpPr>
          <p:cNvPr id="12291" name="Rectangle 3"/>
          <p:cNvSpPr>
            <a:spLocks noGrp="1" noChangeArrowheads="1"/>
          </p:cNvSpPr>
          <p:nvPr>
            <p:ph type="body" idx="1"/>
          </p:nvPr>
        </p:nvSpPr>
        <p:spPr/>
        <p:txBody>
          <a:bodyPr/>
          <a:lstStyle/>
          <a:p>
            <a:pPr>
              <a:buFont typeface="Wingdings" pitchFamily="2" charset="2"/>
              <a:buChar char="§"/>
            </a:pPr>
            <a:r>
              <a:rPr lang="en-US">
                <a:latin typeface="Arial" charset="0"/>
              </a:rPr>
              <a:t>Necessary for full and proper discussion, understanding, and negotiation of collective bargaining subjects </a:t>
            </a:r>
          </a:p>
          <a:p>
            <a:pPr>
              <a:buFont typeface="Wingdings" pitchFamily="2" charset="2"/>
              <a:buChar char="§"/>
            </a:pPr>
            <a:endParaRPr lang="en-US" sz="2800" i="1">
              <a:latin typeface="Arial" charset="0"/>
              <a:cs typeface="Times New Roman" pitchFamily="18" charset="0"/>
            </a:endParaRPr>
          </a:p>
          <a:p>
            <a:pPr>
              <a:buFont typeface="Wingdings" pitchFamily="2" charset="2"/>
              <a:buNone/>
            </a:pPr>
            <a:r>
              <a:rPr lang="en-US" sz="2800" i="1">
                <a:latin typeface="Arial" charset="0"/>
                <a:cs typeface="Times New Roman" pitchFamily="18" charset="0"/>
              </a:rPr>
              <a:t>	IRS, Wash., D.C. &amp; IRS, Kan. City Serv. Ctr., Kan. City, Mo.</a:t>
            </a:r>
            <a:r>
              <a:rPr lang="en-US" sz="2800">
                <a:latin typeface="Arial" charset="0"/>
                <a:cs typeface="Times New Roman" pitchFamily="18" charset="0"/>
              </a:rPr>
              <a:t>, 50 FLRA 661 (1995)</a:t>
            </a:r>
            <a:r>
              <a:rPr lang="en-US" sz="2800">
                <a:latin typeface="Arial" charset="0"/>
              </a:rPr>
              <a:t>.</a:t>
            </a:r>
          </a:p>
          <a:p>
            <a:pPr>
              <a:buFont typeface="Wingdings" pitchFamily="2" charset="2"/>
              <a:buNone/>
            </a:pPr>
            <a:r>
              <a:rPr lang="en-US" sz="2400" i="1">
                <a:latin typeface="Arial" charset="0"/>
                <a:cs typeface="Times New Roman" pitchFamily="18" charset="0"/>
              </a:rPr>
              <a:t>	</a:t>
            </a:r>
          </a:p>
        </p:txBody>
      </p:sp>
      <p:sp>
        <p:nvSpPr>
          <p:cNvPr id="4" name="Slide Number Placeholder 3"/>
          <p:cNvSpPr>
            <a:spLocks noGrp="1"/>
          </p:cNvSpPr>
          <p:nvPr>
            <p:ph type="sldNum" sz="quarter" idx="12"/>
          </p:nvPr>
        </p:nvSpPr>
        <p:spPr/>
        <p:txBody>
          <a:bodyPr/>
          <a:lstStyle/>
          <a:p>
            <a:fld id="{8FC60E1C-A0DD-45DC-A58F-4BFD40159FD8}" type="slidenum">
              <a:rPr lang="en-US" smtClean="0"/>
              <a:pPr/>
              <a:t>9</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1656</Words>
  <Application>Microsoft Office PowerPoint</Application>
  <PresentationFormat>On-screen Show (4:3)</PresentationFormat>
  <Paragraphs>183</Paragraphs>
  <Slides>30</Slides>
  <Notes>12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 Design</vt:lpstr>
      <vt:lpstr>Requests for Information</vt:lpstr>
      <vt:lpstr>Information</vt:lpstr>
      <vt:lpstr>Normally Maintained</vt:lpstr>
      <vt:lpstr>Reasonably Available</vt:lpstr>
      <vt:lpstr>Information Hypo 1</vt:lpstr>
      <vt:lpstr>Answer to Information Hypo 1</vt:lpstr>
      <vt:lpstr>Information Hypo 2</vt:lpstr>
      <vt:lpstr>Answer to Information Hypo 2</vt:lpstr>
      <vt:lpstr>NECESSARY</vt:lpstr>
      <vt:lpstr>NECESSARY</vt:lpstr>
      <vt:lpstr>PARTICULARIZED NEED</vt:lpstr>
      <vt:lpstr>PARTICULARIZED NEED</vt:lpstr>
      <vt:lpstr>PARTICULARIZED NEED</vt:lpstr>
      <vt:lpstr>PARTICULARIZED NEED</vt:lpstr>
      <vt:lpstr>PARTULARIZED NEED</vt:lpstr>
      <vt:lpstr>Information Hypo 3</vt:lpstr>
      <vt:lpstr>Answer to Information Hypo 3</vt:lpstr>
      <vt:lpstr>Information Hypo 4</vt:lpstr>
      <vt:lpstr>Answer to Information Hypo 4</vt:lpstr>
      <vt:lpstr>Hypo 5: Drafting Exercise</vt:lpstr>
      <vt:lpstr>Hypo 5: Step 1 Identify our Goal </vt:lpstr>
      <vt:lpstr>Hypo 5: Step 1 Answer </vt:lpstr>
      <vt:lpstr>Hypo 5: Step 2 How the info help us reach our goal </vt:lpstr>
      <vt:lpstr>Hypo 5: Step 2 Answer </vt:lpstr>
      <vt:lpstr>Hypo 5: Step 3 Identify the Representational Function  </vt:lpstr>
      <vt:lpstr>Hypo 5: Step 3 Answer </vt:lpstr>
      <vt:lpstr>Hypo 5: Step 4 </vt:lpstr>
      <vt:lpstr>Hypo 5: Step 4 Answer </vt:lpstr>
      <vt:lpstr>AGENCY RESPONSE</vt:lpstr>
      <vt:lpstr>PRIVACY ACT</vt:lpstr>
    </vt:vector>
  </TitlesOfParts>
  <Company>IRMD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SSpoon</dc:creator>
  <cp:lastModifiedBy>Halverson, Mark</cp:lastModifiedBy>
  <cp:revision>25</cp:revision>
  <cp:lastPrinted>2014-07-06T17:40:01Z</cp:lastPrinted>
  <dcterms:created xsi:type="dcterms:W3CDTF">2007-02-06T16:39:18Z</dcterms:created>
  <dcterms:modified xsi:type="dcterms:W3CDTF">2014-07-06T18:45:38Z</dcterms:modified>
</cp:coreProperties>
</file>