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handoutMasterIdLst>
    <p:handoutMasterId r:id="rId37"/>
  </p:handoutMasterIdLst>
  <p:sldIdLst>
    <p:sldId id="282" r:id="rId2"/>
    <p:sldId id="258" r:id="rId3"/>
    <p:sldId id="259" r:id="rId4"/>
    <p:sldId id="260" r:id="rId5"/>
    <p:sldId id="286" r:id="rId6"/>
    <p:sldId id="296" r:id="rId7"/>
    <p:sldId id="280" r:id="rId8"/>
    <p:sldId id="283" r:id="rId9"/>
    <p:sldId id="292" r:id="rId10"/>
    <p:sldId id="261" r:id="rId11"/>
    <p:sldId id="284" r:id="rId12"/>
    <p:sldId id="287" r:id="rId13"/>
    <p:sldId id="288" r:id="rId14"/>
    <p:sldId id="265" r:id="rId15"/>
    <p:sldId id="289" r:id="rId16"/>
    <p:sldId id="266" r:id="rId17"/>
    <p:sldId id="281" r:id="rId18"/>
    <p:sldId id="285" r:id="rId19"/>
    <p:sldId id="297" r:id="rId20"/>
    <p:sldId id="298" r:id="rId21"/>
    <p:sldId id="299" r:id="rId22"/>
    <p:sldId id="300" r:id="rId23"/>
    <p:sldId id="301" r:id="rId24"/>
    <p:sldId id="302" r:id="rId25"/>
    <p:sldId id="303" r:id="rId26"/>
    <p:sldId id="304" r:id="rId27"/>
    <p:sldId id="305" r:id="rId28"/>
    <p:sldId id="306" r:id="rId29"/>
    <p:sldId id="307" r:id="rId30"/>
    <p:sldId id="267" r:id="rId31"/>
    <p:sldId id="270" r:id="rId32"/>
    <p:sldId id="271" r:id="rId33"/>
    <p:sldId id="294" r:id="rId34"/>
    <p:sldId id="295" r:id="rId3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90929"/>
  </p:normalViewPr>
  <p:slideViewPr>
    <p:cSldViewPr>
      <p:cViewPr varScale="1">
        <p:scale>
          <a:sx n="40" d="100"/>
          <a:sy n="40" d="100"/>
        </p:scale>
        <p:origin x="-33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5734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5734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5734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3B8BF3E-25BE-4C61-B344-36B5270CB983}"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2662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662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663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2663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66C2CA5C-42EF-4A0A-AFD7-1E79F204DDC1}"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D08886-B737-4C92-BCE5-3034D7DA6E2E}" type="slidenum">
              <a:rPr lang="en-US"/>
              <a:pPr/>
              <a:t>1</a:t>
            </a:fld>
            <a:endParaRPr lang="en-US"/>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xfrm>
            <a:off x="914400" y="4343400"/>
            <a:ext cx="5029200" cy="4114800"/>
          </a:xfrm>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6E41A6-2081-40A8-AA9D-C6D03D7585D0}" type="slidenum">
              <a:rPr lang="en-US"/>
              <a:pPr/>
              <a:t>30</a:t>
            </a:fld>
            <a:endParaRPr lang="en-US"/>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0A8272-2631-40CE-9F4E-A835F967458B}" type="slidenum">
              <a:rPr lang="en-US"/>
              <a:pPr/>
              <a:t>31</a:t>
            </a:fld>
            <a:endParaRPr lang="en-US"/>
          </a:p>
        </p:txBody>
      </p:sp>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2C9FCC-7802-4631-82EB-8AF73B9E28E2}" type="slidenum">
              <a:rPr lang="en-US"/>
              <a:pPr/>
              <a:t>32</a:t>
            </a:fld>
            <a:endParaRPr lang="en-US"/>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0EDD33-B284-47AB-AD45-A810A9421FCF}" type="slidenum">
              <a:rPr lang="en-US"/>
              <a:pPr/>
              <a:t>2</a:t>
            </a:fld>
            <a:endParaRPr lang="en-US"/>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8DE421F-C869-4B4F-A470-2720FF5A6E6D}" type="slidenum">
              <a:rPr lang="en-US"/>
              <a:pPr/>
              <a:t>3</a:t>
            </a:fld>
            <a:endParaRPr lang="en-US"/>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1D3546-1AEE-4E34-9E11-DA2F4C718D19}" type="slidenum">
              <a:rPr lang="en-US"/>
              <a:pPr/>
              <a:t>4</a:t>
            </a:fld>
            <a:endParaRPr lang="en-US"/>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0BA617-0B51-41E5-A79F-113A6A92A1BD}" type="slidenum">
              <a:rPr lang="en-US"/>
              <a:pPr/>
              <a:t>7</a:t>
            </a:fld>
            <a:endParaRPr lang="en-US"/>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871274E-1350-41AE-9CF8-966C67673DCA}" type="slidenum">
              <a:rPr lang="en-US"/>
              <a:pPr/>
              <a:t>10</a:t>
            </a:fld>
            <a:endParaRPr lang="en-US"/>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01D9B7-D374-4854-9DFB-A132555A1223}" type="slidenum">
              <a:rPr lang="en-US"/>
              <a:pPr/>
              <a:t>14</a:t>
            </a:fld>
            <a:endParaRPr lang="en-US"/>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A7F168-4191-4A4C-9DF3-D6C62DA29A17}" type="slidenum">
              <a:rPr lang="en-US"/>
              <a:pPr/>
              <a:t>16</a:t>
            </a:fld>
            <a:endParaRPr lang="en-US"/>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A3D69D8-43FA-4411-90E2-E94A50AE6F9B}" type="slidenum">
              <a:rPr lang="en-US"/>
              <a:pPr/>
              <a:t>17</a:t>
            </a:fld>
            <a:endParaRPr lang="en-US"/>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D24DAA6-87F6-40DC-8DC8-1E92C9ABD4A5}"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616F0FA-8556-4490-AFA5-B71D44C2071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6DA816F-7C7F-4816-934B-D5E933CBD4E8}"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8DE1583-84B6-48C1-B053-EA8BCC1C05D2}"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F791598-D28A-417C-8E98-A7F977156AC6}"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45CDB01-B174-477A-80DD-89DBE3A7084E}"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5C89342-7F07-43BD-851A-4C12114E87FD}"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BE000DC9-132C-436D-96D8-08CC30D7C379}"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070E598-6472-4392-958A-50139D66FE8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C6E7B93-A1AB-43D1-A4FF-691D8139ADAC}"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DD0D614-78F6-4D99-B3E4-A0DA19F1D092}"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CEB9E498-5E36-43D5-BCF1-FC27F5676780}"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p:nvPr>
        </p:nvSpPr>
        <p:spPr>
          <a:xfrm>
            <a:off x="533400" y="2362200"/>
            <a:ext cx="7924800" cy="1524000"/>
          </a:xfrm>
        </p:spPr>
        <p:txBody>
          <a:bodyPr/>
          <a:lstStyle/>
          <a:p>
            <a:r>
              <a:rPr lang="en-US" sz="5400">
                <a:latin typeface="Arial" charset="0"/>
              </a:rPr>
              <a:t>Meetings</a:t>
            </a:r>
          </a:p>
        </p:txBody>
      </p:sp>
      <p:sp>
        <p:nvSpPr>
          <p:cNvPr id="55299" name="Rectangle 3"/>
          <p:cNvSpPr>
            <a:spLocks noGrp="1" noChangeArrowheads="1"/>
          </p:cNvSpPr>
          <p:nvPr>
            <p:ph type="subTitle" idx="1"/>
          </p:nvPr>
        </p:nvSpPr>
        <p:spPr>
          <a:xfrm>
            <a:off x="1371600" y="4572000"/>
            <a:ext cx="6400800" cy="1143000"/>
          </a:xfrm>
        </p:spPr>
        <p:txBody>
          <a:bodyPr/>
          <a:lstStyle/>
          <a:p>
            <a:r>
              <a:rPr lang="en-US" i="1">
                <a:latin typeface="Arial Narrow" pitchFamily="34" charset="0"/>
              </a:rPr>
              <a:t>The Federal Service Labor-Management Relations Statute</a:t>
            </a:r>
          </a:p>
        </p:txBody>
      </p:sp>
      <p:pic>
        <p:nvPicPr>
          <p:cNvPr id="55300" name="Picture 4"/>
          <p:cNvPicPr>
            <a:picLocks noChangeAspect="1" noChangeArrowheads="1"/>
          </p:cNvPicPr>
          <p:nvPr/>
        </p:nvPicPr>
        <p:blipFill>
          <a:blip r:embed="rId3" cstate="print"/>
          <a:srcRect/>
          <a:stretch>
            <a:fillRect/>
          </a:stretch>
        </p:blipFill>
        <p:spPr bwMode="auto">
          <a:xfrm>
            <a:off x="533400" y="533400"/>
            <a:ext cx="3200400" cy="1023938"/>
          </a:xfrm>
          <a:prstGeom prst="rect">
            <a:avLst/>
          </a:prstGeom>
          <a:noFill/>
          <a:ln w="9525">
            <a:noFill/>
            <a:miter lim="800000"/>
            <a:headEnd/>
            <a:tailEnd/>
          </a:ln>
          <a:effectLst/>
        </p:spPr>
      </p:pic>
      <p:sp>
        <p:nvSpPr>
          <p:cNvPr id="5" name="Slide Number Placeholder 4"/>
          <p:cNvSpPr>
            <a:spLocks noGrp="1"/>
          </p:cNvSpPr>
          <p:nvPr>
            <p:ph type="sldNum" sz="quarter" idx="12"/>
          </p:nvPr>
        </p:nvSpPr>
        <p:spPr/>
        <p:txBody>
          <a:bodyPr/>
          <a:lstStyle/>
          <a:p>
            <a:fld id="{8D24DAA6-87F6-40DC-8DC8-1E92C9ABD4A5}"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atin typeface="Arial" charset="0"/>
              </a:rPr>
              <a:t>SUBJECT MATTER</a:t>
            </a:r>
          </a:p>
        </p:txBody>
      </p:sp>
      <p:sp>
        <p:nvSpPr>
          <p:cNvPr id="7171" name="Rectangle 3"/>
          <p:cNvSpPr>
            <a:spLocks noGrp="1" noChangeArrowheads="1"/>
          </p:cNvSpPr>
          <p:nvPr>
            <p:ph type="body" idx="1"/>
          </p:nvPr>
        </p:nvSpPr>
        <p:spPr/>
        <p:txBody>
          <a:bodyPr/>
          <a:lstStyle/>
          <a:p>
            <a:endParaRPr lang="en-US" dirty="0">
              <a:latin typeface="Arial" charset="0"/>
            </a:endParaRPr>
          </a:p>
          <a:p>
            <a:r>
              <a:rPr lang="en-US" dirty="0">
                <a:latin typeface="Arial" charset="0"/>
              </a:rPr>
              <a:t>Grievance;</a:t>
            </a:r>
          </a:p>
          <a:p>
            <a:endParaRPr lang="en-US" dirty="0">
              <a:latin typeface="Arial" charset="0"/>
            </a:endParaRPr>
          </a:p>
          <a:p>
            <a:r>
              <a:rPr lang="en-US" dirty="0">
                <a:latin typeface="Arial" charset="0"/>
              </a:rPr>
              <a:t>Personnel policy or practice; or</a:t>
            </a:r>
          </a:p>
          <a:p>
            <a:endParaRPr lang="en-US" dirty="0">
              <a:latin typeface="Arial" charset="0"/>
            </a:endParaRPr>
          </a:p>
          <a:p>
            <a:r>
              <a:rPr lang="en-US" dirty="0">
                <a:latin typeface="Arial" charset="0"/>
              </a:rPr>
              <a:t>General condition of employment</a:t>
            </a:r>
          </a:p>
          <a:p>
            <a:pPr lvl="1">
              <a:buFontTx/>
              <a:buNone/>
            </a:pPr>
            <a:endParaRPr lang="en-US" dirty="0">
              <a:latin typeface="Arial" charset="0"/>
            </a:endParaRPr>
          </a:p>
        </p:txBody>
      </p:sp>
      <p:sp>
        <p:nvSpPr>
          <p:cNvPr id="4" name="Slide Number Placeholder 3"/>
          <p:cNvSpPr>
            <a:spLocks noGrp="1"/>
          </p:cNvSpPr>
          <p:nvPr>
            <p:ph type="sldNum" sz="quarter" idx="12"/>
          </p:nvPr>
        </p:nvSpPr>
        <p:spPr/>
        <p:txBody>
          <a:bodyPr/>
          <a:lstStyle/>
          <a:p>
            <a:fld id="{D8DE1583-84B6-48C1-B053-EA8BCC1C05D2}"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Subject Matter Hypos</a:t>
            </a:r>
            <a:endParaRPr lang="en-US" dirty="0">
              <a:latin typeface="Arial" pitchFamily="34" charset="0"/>
              <a:cs typeface="Arial" pitchFamily="34" charset="0"/>
            </a:endParaRPr>
          </a:p>
        </p:txBody>
      </p:sp>
      <p:sp>
        <p:nvSpPr>
          <p:cNvPr id="3" name="Content Placeholder 2"/>
          <p:cNvSpPr>
            <a:spLocks noGrp="1"/>
          </p:cNvSpPr>
          <p:nvPr>
            <p:ph idx="1"/>
          </p:nvPr>
        </p:nvSpPr>
        <p:spPr/>
        <p:txBody>
          <a:bodyPr/>
          <a:lstStyle/>
          <a:p>
            <a:pPr algn="ctr">
              <a:buNone/>
            </a:pPr>
            <a:r>
              <a:rPr lang="en-US" sz="2100" i="1" dirty="0" smtClean="0">
                <a:latin typeface="Arial" pitchFamily="34" charset="0"/>
                <a:cs typeface="Arial" pitchFamily="34" charset="0"/>
              </a:rPr>
              <a:t>Is the subject matter requirement met in the following meetings?</a:t>
            </a:r>
            <a:endParaRPr lang="en-US" sz="2100" dirty="0" smtClean="0">
              <a:latin typeface="Arial" pitchFamily="34" charset="0"/>
              <a:cs typeface="Arial" pitchFamily="34" charset="0"/>
            </a:endParaRPr>
          </a:p>
          <a:p>
            <a:r>
              <a:rPr lang="en-US" sz="2100" dirty="0" smtClean="0">
                <a:latin typeface="Arial" pitchFamily="34" charset="0"/>
                <a:cs typeface="Arial" pitchFamily="34" charset="0"/>
              </a:rPr>
              <a:t>Step 2 grievance meeting</a:t>
            </a:r>
          </a:p>
          <a:p>
            <a:r>
              <a:rPr lang="en-US" sz="2100" dirty="0" smtClean="0">
                <a:latin typeface="Arial" pitchFamily="34" charset="0"/>
                <a:cs typeface="Arial" pitchFamily="34" charset="0"/>
              </a:rPr>
              <a:t>Counseling session between an employee and his supervisor</a:t>
            </a:r>
          </a:p>
          <a:p>
            <a:r>
              <a:rPr lang="en-US" sz="2100" dirty="0" smtClean="0">
                <a:latin typeface="Arial" pitchFamily="34" charset="0"/>
                <a:cs typeface="Arial" pitchFamily="34" charset="0"/>
              </a:rPr>
              <a:t>Meeting to inform two employees of a temporary reassignment in duties</a:t>
            </a:r>
          </a:p>
          <a:p>
            <a:r>
              <a:rPr lang="en-US" sz="2100" dirty="0" smtClean="0">
                <a:latin typeface="Arial" pitchFamily="34" charset="0"/>
                <a:cs typeface="Arial" pitchFamily="34" charset="0"/>
              </a:rPr>
              <a:t>Meeting to discuss policies and procedures concerning annual leave</a:t>
            </a:r>
          </a:p>
          <a:p>
            <a:r>
              <a:rPr lang="en-US" sz="2100" dirty="0" smtClean="0">
                <a:latin typeface="Arial" pitchFamily="34" charset="0"/>
                <a:cs typeface="Arial" pitchFamily="34" charset="0"/>
              </a:rPr>
              <a:t>Interview in preparation for an arbitration hearing or ULP hearing</a:t>
            </a:r>
          </a:p>
          <a:p>
            <a:r>
              <a:rPr lang="en-US" sz="2100" dirty="0" smtClean="0">
                <a:latin typeface="Arial" pitchFamily="34" charset="0"/>
                <a:cs typeface="Arial" pitchFamily="34" charset="0"/>
              </a:rPr>
              <a:t>Meeting held to try to resolve an employee’s EEO complaint, where EEO matters are specifically excluded from the bargaining agreement’s grievance procedure</a:t>
            </a:r>
            <a:endParaRPr lang="en-US" sz="21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D8DE1583-84B6-48C1-B053-EA8BCC1C05D2}"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Answers to Subject Matter Hypos</a:t>
            </a:r>
            <a:endParaRPr lang="en-US" dirty="0">
              <a:latin typeface="Arial" pitchFamily="34" charset="0"/>
              <a:cs typeface="Arial" pitchFamily="34" charset="0"/>
            </a:endParaRPr>
          </a:p>
        </p:txBody>
      </p:sp>
      <p:sp>
        <p:nvSpPr>
          <p:cNvPr id="3" name="Content Placeholder 2"/>
          <p:cNvSpPr>
            <a:spLocks noGrp="1"/>
          </p:cNvSpPr>
          <p:nvPr>
            <p:ph idx="1"/>
          </p:nvPr>
        </p:nvSpPr>
        <p:spPr/>
        <p:txBody>
          <a:bodyPr/>
          <a:lstStyle/>
          <a:p>
            <a:r>
              <a:rPr lang="en-US" sz="2000" b="1" dirty="0" smtClean="0">
                <a:latin typeface="Arial" pitchFamily="34" charset="0"/>
                <a:cs typeface="Arial" pitchFamily="34" charset="0"/>
              </a:rPr>
              <a:t>Step 2 grievance meeting</a:t>
            </a:r>
            <a:r>
              <a:rPr lang="en-US" sz="2000" dirty="0" smtClean="0">
                <a:latin typeface="Arial" pitchFamily="34" charset="0"/>
                <a:cs typeface="Arial" pitchFamily="34" charset="0"/>
              </a:rPr>
              <a:t>:  Meets subject matter requirement: </a:t>
            </a:r>
            <a:r>
              <a:rPr lang="en-US" sz="2000" i="1" dirty="0" smtClean="0">
                <a:latin typeface="Arial" charset="0"/>
              </a:rPr>
              <a:t>U.S. DOJ, INS, N.Y. Office of Asylum, Rosedale, N.Y.</a:t>
            </a:r>
            <a:r>
              <a:rPr lang="en-US" sz="2000" dirty="0" smtClean="0">
                <a:latin typeface="Arial" charset="0"/>
              </a:rPr>
              <a:t>, 55 FLRA 1032 (1999).</a:t>
            </a:r>
          </a:p>
          <a:p>
            <a:r>
              <a:rPr lang="en-US" sz="2000" b="1" dirty="0" smtClean="0">
                <a:latin typeface="Arial" charset="0"/>
              </a:rPr>
              <a:t>Counseling session between an employee and his supervisor</a:t>
            </a:r>
            <a:r>
              <a:rPr lang="en-US" sz="2000" dirty="0" smtClean="0">
                <a:latin typeface="Arial" charset="0"/>
              </a:rPr>
              <a:t>:  Does not meet subject matter requirement because it is individual situation,  not personnel policy or practice or other general condition of employment: </a:t>
            </a:r>
            <a:r>
              <a:rPr lang="en-US" sz="2000" i="1" dirty="0" smtClean="0">
                <a:latin typeface="Arial" charset="0"/>
                <a:cs typeface="Times New Roman" pitchFamily="18" charset="0"/>
              </a:rPr>
              <a:t>F. E. Warren Air Force Base, Cheyenne, Wyo.</a:t>
            </a:r>
            <a:r>
              <a:rPr lang="en-US" sz="2000" dirty="0" smtClean="0">
                <a:latin typeface="Arial" charset="0"/>
                <a:cs typeface="Times New Roman" pitchFamily="18" charset="0"/>
              </a:rPr>
              <a:t>, 52 FLRA 149 (1996).</a:t>
            </a:r>
          </a:p>
          <a:p>
            <a:r>
              <a:rPr lang="en-US" sz="2000" b="1" dirty="0" smtClean="0">
                <a:latin typeface="Arial" charset="0"/>
              </a:rPr>
              <a:t>Meeting to inform two employees of a temporary reassignment in duties</a:t>
            </a:r>
            <a:r>
              <a:rPr lang="en-US" sz="2000" dirty="0" smtClean="0">
                <a:latin typeface="Arial" charset="0"/>
              </a:rPr>
              <a:t>:  Does not meet subject matter requirement because it’s not a general condition of employment: </a:t>
            </a:r>
            <a:r>
              <a:rPr lang="en-US" sz="2000" i="1" dirty="0" smtClean="0">
                <a:latin typeface="Arial" charset="0"/>
              </a:rPr>
              <a:t>Bureau of Field Operations, SSA, S.F., Cal.</a:t>
            </a:r>
            <a:r>
              <a:rPr lang="en-US" sz="2000" dirty="0" smtClean="0">
                <a:latin typeface="Arial" charset="0"/>
              </a:rPr>
              <a:t>, 20 FLRA 80 (1985).</a:t>
            </a:r>
            <a:endParaRPr lang="en-US" sz="2000" u="sng" dirty="0" smtClean="0">
              <a:latin typeface="Arial" charset="0"/>
            </a:endParaRPr>
          </a:p>
        </p:txBody>
      </p:sp>
      <p:sp>
        <p:nvSpPr>
          <p:cNvPr id="4" name="Slide Number Placeholder 3"/>
          <p:cNvSpPr>
            <a:spLocks noGrp="1"/>
          </p:cNvSpPr>
          <p:nvPr>
            <p:ph type="sldNum" sz="quarter" idx="12"/>
          </p:nvPr>
        </p:nvSpPr>
        <p:spPr/>
        <p:txBody>
          <a:bodyPr/>
          <a:lstStyle/>
          <a:p>
            <a:fld id="{D8DE1583-84B6-48C1-B053-EA8BCC1C05D2}"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Answers to Subject Matter Hypos cont.</a:t>
            </a:r>
            <a:endParaRPr lang="en-US" dirty="0"/>
          </a:p>
        </p:txBody>
      </p:sp>
      <p:sp>
        <p:nvSpPr>
          <p:cNvPr id="3" name="Content Placeholder 2"/>
          <p:cNvSpPr>
            <a:spLocks noGrp="1"/>
          </p:cNvSpPr>
          <p:nvPr>
            <p:ph idx="1"/>
          </p:nvPr>
        </p:nvSpPr>
        <p:spPr/>
        <p:txBody>
          <a:bodyPr/>
          <a:lstStyle/>
          <a:p>
            <a:r>
              <a:rPr lang="en-US" sz="1800" b="1" dirty="0" smtClean="0">
                <a:latin typeface="Arial" pitchFamily="34" charset="0"/>
                <a:cs typeface="Arial" pitchFamily="34" charset="0"/>
              </a:rPr>
              <a:t>Meeting to discuss policies and procedures concerning annual leave</a:t>
            </a:r>
            <a:r>
              <a:rPr lang="en-US" sz="1800" dirty="0" smtClean="0">
                <a:latin typeface="Arial" pitchFamily="34" charset="0"/>
                <a:cs typeface="Arial" pitchFamily="34" charset="0"/>
              </a:rPr>
              <a:t>:  Meets subject matter requirement.  </a:t>
            </a:r>
            <a:r>
              <a:rPr lang="en-US" sz="1800" i="1" dirty="0" smtClean="0">
                <a:latin typeface="Arial" charset="0"/>
                <a:cs typeface="Times New Roman" pitchFamily="18" charset="0"/>
              </a:rPr>
              <a:t>U.S. DOD, Def, </a:t>
            </a:r>
            <a:r>
              <a:rPr lang="en-US" sz="1800" i="1" dirty="0" err="1" smtClean="0">
                <a:latin typeface="Arial" charset="0"/>
                <a:cs typeface="Times New Roman" pitchFamily="18" charset="0"/>
              </a:rPr>
              <a:t>Logist</a:t>
            </a:r>
            <a:r>
              <a:rPr lang="en-US" sz="1800" i="1" dirty="0" smtClean="0">
                <a:latin typeface="Arial" charset="0"/>
                <a:cs typeface="Times New Roman" pitchFamily="18" charset="0"/>
              </a:rPr>
              <a:t>. Ag., Def. Depot Tracy, Tracy, Cal.</a:t>
            </a:r>
            <a:r>
              <a:rPr lang="en-US" sz="1800" dirty="0" smtClean="0">
                <a:latin typeface="Arial" charset="0"/>
                <a:cs typeface="Times New Roman" pitchFamily="18" charset="0"/>
              </a:rPr>
              <a:t>, 37 FLRA 952 (1990).</a:t>
            </a:r>
          </a:p>
          <a:p>
            <a:r>
              <a:rPr lang="en-US" sz="1800" b="1" dirty="0" smtClean="0">
                <a:latin typeface="Arial" pitchFamily="34" charset="0"/>
                <a:cs typeface="Arial" pitchFamily="34" charset="0"/>
              </a:rPr>
              <a:t>Interview in preparation for an arbitration hearing or ULP hearing</a:t>
            </a:r>
            <a:r>
              <a:rPr lang="en-US" sz="1800" dirty="0" smtClean="0">
                <a:latin typeface="Arial" pitchFamily="34" charset="0"/>
                <a:cs typeface="Arial" pitchFamily="34" charset="0"/>
              </a:rPr>
              <a:t>:  Meets subject matter requirement because this is considered a grievance; see section 7103(9) which states that a “grievance” includes any complaint by any employee relating to their employment, and includes any complaint made by a labor organization relating to the employment of any employee.  </a:t>
            </a:r>
            <a:r>
              <a:rPr lang="en-US" sz="1800" i="1" dirty="0" smtClean="0">
                <a:latin typeface="Arial" charset="0"/>
                <a:cs typeface="Times New Roman" pitchFamily="18" charset="0"/>
              </a:rPr>
              <a:t>Dep’t of the Air Force, F. E. Warren Air Force Base, Cheyenne, Wyo.</a:t>
            </a:r>
            <a:r>
              <a:rPr lang="en-US" sz="1800" dirty="0" smtClean="0">
                <a:latin typeface="Arial" charset="0"/>
                <a:cs typeface="Times New Roman" pitchFamily="18" charset="0"/>
              </a:rPr>
              <a:t>, 31 FLRA 541 (1988). </a:t>
            </a:r>
          </a:p>
          <a:p>
            <a:r>
              <a:rPr lang="en-US" sz="1800" b="1" dirty="0" smtClean="0">
                <a:latin typeface="Arial" pitchFamily="34" charset="0"/>
                <a:cs typeface="Arial" pitchFamily="34" charset="0"/>
              </a:rPr>
              <a:t>Meeting held to try to resolve an employee’s EEO complaint, where EEO matters are specifically excluded from the bargaining agreement’s grievance procedure</a:t>
            </a:r>
            <a:r>
              <a:rPr lang="en-US" sz="1800" dirty="0" smtClean="0">
                <a:latin typeface="Arial" pitchFamily="34" charset="0"/>
                <a:cs typeface="Arial" pitchFamily="34" charset="0"/>
              </a:rPr>
              <a:t>:  Meets subject matter requirement; see broad definition of “grievance.”  </a:t>
            </a:r>
            <a:r>
              <a:rPr lang="en-US" sz="1800" i="1" dirty="0" smtClean="0">
                <a:latin typeface="Arial" pitchFamily="34" charset="0"/>
                <a:cs typeface="Arial" pitchFamily="34" charset="0"/>
              </a:rPr>
              <a:t>Luke AFB, Ariz.</a:t>
            </a:r>
            <a:r>
              <a:rPr lang="en-US" sz="1800" dirty="0" smtClean="0">
                <a:latin typeface="Arial" pitchFamily="34" charset="0"/>
                <a:cs typeface="Arial" pitchFamily="34" charset="0"/>
              </a:rPr>
              <a:t>, 54 FLRA 716, 730-31 (1998).</a:t>
            </a:r>
            <a:endParaRPr lang="en-US" sz="18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D8DE1583-84B6-48C1-B053-EA8BCC1C05D2}"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atin typeface="Arial" charset="0"/>
              </a:rPr>
              <a:t>Advance Notice</a:t>
            </a:r>
          </a:p>
        </p:txBody>
      </p:sp>
      <p:sp>
        <p:nvSpPr>
          <p:cNvPr id="11267" name="Rectangle 3"/>
          <p:cNvSpPr>
            <a:spLocks noGrp="1" noChangeArrowheads="1"/>
          </p:cNvSpPr>
          <p:nvPr>
            <p:ph type="body" idx="1"/>
          </p:nvPr>
        </p:nvSpPr>
        <p:spPr/>
        <p:txBody>
          <a:bodyPr/>
          <a:lstStyle/>
          <a:p>
            <a:pPr>
              <a:lnSpc>
                <a:spcPct val="90000"/>
              </a:lnSpc>
            </a:pPr>
            <a:r>
              <a:rPr lang="en-US" sz="2400" dirty="0">
                <a:latin typeface="Arial" charset="0"/>
              </a:rPr>
              <a:t>A union is entitled to advance notice of a formal discussion so it can decide whether to attend and, if so, to designate a representative of its own choice to attend the meeting. </a:t>
            </a:r>
            <a:endParaRPr lang="en-US" sz="2400" dirty="0" smtClean="0">
              <a:latin typeface="Arial" charset="0"/>
            </a:endParaRPr>
          </a:p>
          <a:p>
            <a:pPr>
              <a:lnSpc>
                <a:spcPct val="90000"/>
              </a:lnSpc>
            </a:pPr>
            <a:r>
              <a:rPr lang="en-US" sz="2400" dirty="0" smtClean="0">
                <a:latin typeface="Arial" charset="0"/>
              </a:rPr>
              <a:t>Hypo:  Manager Moe sends an e-mail to all of his employees about a meeting that will take place in 2 weeks.  The meeting meets the formal discussion elements, but Moe forgets to notify the Union.  The Union President is one of the employees Moe supervises, and he received the same e-mail that his co-workers received about the meeting.  </a:t>
            </a:r>
          </a:p>
          <a:p>
            <a:pPr algn="ctr">
              <a:lnSpc>
                <a:spcPct val="90000"/>
              </a:lnSpc>
              <a:buNone/>
            </a:pPr>
            <a:r>
              <a:rPr lang="en-US" sz="2400" i="1" dirty="0" smtClean="0">
                <a:latin typeface="Arial" charset="0"/>
              </a:rPr>
              <a:t>Has the Agency violated the Statute?</a:t>
            </a:r>
            <a:endParaRPr lang="en-US" sz="2400" dirty="0">
              <a:latin typeface="Arial" charset="0"/>
            </a:endParaRPr>
          </a:p>
        </p:txBody>
      </p:sp>
      <p:sp>
        <p:nvSpPr>
          <p:cNvPr id="4" name="Slide Number Placeholder 3"/>
          <p:cNvSpPr>
            <a:spLocks noGrp="1"/>
          </p:cNvSpPr>
          <p:nvPr>
            <p:ph type="sldNum" sz="quarter" idx="12"/>
          </p:nvPr>
        </p:nvSpPr>
        <p:spPr/>
        <p:txBody>
          <a:bodyPr/>
          <a:lstStyle/>
          <a:p>
            <a:fld id="{D8DE1583-84B6-48C1-B053-EA8BCC1C05D2}"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Answer to Advance Notice Hypo </a:t>
            </a:r>
            <a:endParaRPr lang="en-US" dirty="0">
              <a:latin typeface="Arial" pitchFamily="34" charset="0"/>
              <a:cs typeface="Arial" pitchFamily="34" charset="0"/>
            </a:endParaRPr>
          </a:p>
        </p:txBody>
      </p:sp>
      <p:sp>
        <p:nvSpPr>
          <p:cNvPr id="3" name="Content Placeholder 2"/>
          <p:cNvSpPr>
            <a:spLocks noGrp="1"/>
          </p:cNvSpPr>
          <p:nvPr>
            <p:ph idx="1"/>
          </p:nvPr>
        </p:nvSpPr>
        <p:spPr/>
        <p:txBody>
          <a:bodyPr/>
          <a:lstStyle/>
          <a:p>
            <a:r>
              <a:rPr lang="en-US" sz="2000" b="1" dirty="0" smtClean="0">
                <a:latin typeface="Arial" charset="0"/>
              </a:rPr>
              <a:t>Hypo:  Manager Moe sends an e-mail to all of his employees about a meeting that will take place in 2 weeks.  The meeting meets the formal discussion elements, but Moe forgets to notify the Union.  The Union President is one of the employees Moe supervises, and he received the same e-mail that his co-workers received.  </a:t>
            </a:r>
            <a:r>
              <a:rPr lang="en-US" sz="2000" dirty="0" smtClean="0">
                <a:latin typeface="Arial" charset="0"/>
              </a:rPr>
              <a:t>The Agency has not violated the Statute.  The Agency should have notified the Union about the meeting separately, but this hypo illustrates an exception to the advance notice requirement, where the Union has actual notice of the meeting and had the opportunity to send an appropriate representative. </a:t>
            </a:r>
            <a:r>
              <a:rPr lang="en-US" sz="2000" i="1" dirty="0" smtClean="0">
                <a:latin typeface="Arial" charset="0"/>
              </a:rPr>
              <a:t>Dep’t of the Air Force, Sacramento Air Logistics Ctr., McClellan Air Force Base, Cal.</a:t>
            </a:r>
            <a:r>
              <a:rPr lang="en-US" sz="2000" dirty="0" smtClean="0">
                <a:latin typeface="Arial" charset="0"/>
              </a:rPr>
              <a:t>, 29 FLRA 594 (1987); </a:t>
            </a:r>
            <a:r>
              <a:rPr lang="en-US" sz="2000" i="1" dirty="0" smtClean="0">
                <a:latin typeface="Arial" charset="0"/>
              </a:rPr>
              <a:t>see also GSA, Reg. 9, L.A., Cal</a:t>
            </a:r>
            <a:r>
              <a:rPr lang="en-US" sz="2000" dirty="0" smtClean="0">
                <a:latin typeface="Arial" charset="0"/>
              </a:rPr>
              <a:t>., 56 FLRA 683 (2000).</a:t>
            </a:r>
            <a:endParaRPr lang="en-US" sz="2000" dirty="0"/>
          </a:p>
        </p:txBody>
      </p:sp>
      <p:sp>
        <p:nvSpPr>
          <p:cNvPr id="4" name="Slide Number Placeholder 3"/>
          <p:cNvSpPr>
            <a:spLocks noGrp="1"/>
          </p:cNvSpPr>
          <p:nvPr>
            <p:ph type="sldNum" sz="quarter" idx="12"/>
          </p:nvPr>
        </p:nvSpPr>
        <p:spPr/>
        <p:txBody>
          <a:bodyPr/>
          <a:lstStyle/>
          <a:p>
            <a:fld id="{D8DE1583-84B6-48C1-B053-EA8BCC1C05D2}"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latin typeface="Arial" charset="0"/>
              </a:rPr>
              <a:t>Investigatory Examinations </a:t>
            </a:r>
            <a:r>
              <a:rPr lang="en-US" i="1">
                <a:latin typeface="Arial" charset="0"/>
              </a:rPr>
              <a:t>(Weingarten)</a:t>
            </a:r>
          </a:p>
        </p:txBody>
      </p:sp>
      <p:sp>
        <p:nvSpPr>
          <p:cNvPr id="12291" name="Rectangle 3"/>
          <p:cNvSpPr>
            <a:spLocks noGrp="1" noChangeArrowheads="1"/>
          </p:cNvSpPr>
          <p:nvPr>
            <p:ph type="body" idx="1"/>
          </p:nvPr>
        </p:nvSpPr>
        <p:spPr/>
        <p:txBody>
          <a:bodyPr/>
          <a:lstStyle/>
          <a:p>
            <a:pPr>
              <a:lnSpc>
                <a:spcPct val="90000"/>
              </a:lnSpc>
            </a:pPr>
            <a:r>
              <a:rPr lang="en-US" sz="2800">
                <a:latin typeface="Arial" charset="0"/>
              </a:rPr>
              <a:t>Section 7114(a)(2)(B) of the Statute entitles the union to be given the opportunity to be represented at:</a:t>
            </a:r>
          </a:p>
          <a:p>
            <a:pPr lvl="1">
              <a:lnSpc>
                <a:spcPct val="90000"/>
              </a:lnSpc>
            </a:pPr>
            <a:r>
              <a:rPr lang="en-US" sz="2400">
                <a:latin typeface="Arial" charset="0"/>
              </a:rPr>
              <a:t>an examination of an employee in connection with an investigation; </a:t>
            </a:r>
          </a:p>
          <a:p>
            <a:pPr lvl="1">
              <a:lnSpc>
                <a:spcPct val="90000"/>
              </a:lnSpc>
            </a:pPr>
            <a:r>
              <a:rPr lang="en-US" sz="2400">
                <a:latin typeface="Arial" charset="0"/>
              </a:rPr>
              <a:t>If the employee reasonably believes that disciplinary action may result against the employee; AND</a:t>
            </a:r>
          </a:p>
          <a:p>
            <a:pPr lvl="1">
              <a:lnSpc>
                <a:spcPct val="90000"/>
              </a:lnSpc>
            </a:pPr>
            <a:r>
              <a:rPr lang="en-US" sz="2400">
                <a:latin typeface="Arial" charset="0"/>
              </a:rPr>
              <a:t>If the employee requests representation.</a:t>
            </a:r>
          </a:p>
          <a:p>
            <a:pPr>
              <a:lnSpc>
                <a:spcPct val="90000"/>
              </a:lnSpc>
              <a:buFontTx/>
              <a:buNone/>
            </a:pPr>
            <a:r>
              <a:rPr lang="en-US" sz="2000" i="1">
                <a:latin typeface="Arial" charset="0"/>
              </a:rPr>
              <a:t>	Fed. Bureau of Prisons, OIA, Wash., D.C. &amp; Fed. Bureau of Prisons, OIA, Aurora, Colo. &amp; Fed. Bureau of Prisons, OIA, Littleton, Colo.</a:t>
            </a:r>
            <a:r>
              <a:rPr lang="en-US" sz="2000">
                <a:latin typeface="Arial" charset="0"/>
              </a:rPr>
              <a:t>, 54 FLRA 1502 (1998); </a:t>
            </a:r>
            <a:r>
              <a:rPr lang="en-US" sz="2000" i="1">
                <a:latin typeface="Arial" charset="0"/>
              </a:rPr>
              <a:t>NLRB v. Weingarten, Inc.</a:t>
            </a:r>
            <a:r>
              <a:rPr lang="en-US" sz="2000">
                <a:latin typeface="Arial" charset="0"/>
              </a:rPr>
              <a:t>, 420 U.S. 251 (1975).</a:t>
            </a:r>
          </a:p>
        </p:txBody>
      </p:sp>
      <p:sp>
        <p:nvSpPr>
          <p:cNvPr id="4" name="Slide Number Placeholder 3"/>
          <p:cNvSpPr>
            <a:spLocks noGrp="1"/>
          </p:cNvSpPr>
          <p:nvPr>
            <p:ph type="sldNum" sz="quarter" idx="12"/>
          </p:nvPr>
        </p:nvSpPr>
        <p:spPr/>
        <p:txBody>
          <a:bodyPr/>
          <a:lstStyle/>
          <a:p>
            <a:fld id="{D8DE1583-84B6-48C1-B053-EA8BCC1C05D2}"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a:latin typeface="Arial" charset="0"/>
              </a:rPr>
              <a:t>“Examination”</a:t>
            </a:r>
          </a:p>
        </p:txBody>
      </p:sp>
      <p:sp>
        <p:nvSpPr>
          <p:cNvPr id="53251" name="Rectangle 3"/>
          <p:cNvSpPr>
            <a:spLocks noGrp="1" noChangeArrowheads="1"/>
          </p:cNvSpPr>
          <p:nvPr>
            <p:ph type="body" idx="1"/>
          </p:nvPr>
        </p:nvSpPr>
        <p:spPr/>
        <p:txBody>
          <a:bodyPr/>
          <a:lstStyle/>
          <a:p>
            <a:r>
              <a:rPr lang="en-US" sz="2800">
                <a:latin typeface="Arial" charset="0"/>
              </a:rPr>
              <a:t>Where management’s meeting with the employee is designed to “ask questions, elicit additional information, have the employee admit his alleged wrongdoing, or explain his conduct.” </a:t>
            </a:r>
          </a:p>
          <a:p>
            <a:pPr>
              <a:buFontTx/>
              <a:buNone/>
            </a:pPr>
            <a:endParaRPr lang="en-US" sz="2400" i="1">
              <a:latin typeface="Arial" charset="0"/>
            </a:endParaRPr>
          </a:p>
          <a:p>
            <a:pPr>
              <a:buFontTx/>
              <a:buNone/>
            </a:pPr>
            <a:r>
              <a:rPr lang="en-US" sz="2400" i="1">
                <a:latin typeface="Arial" charset="0"/>
              </a:rPr>
              <a:t>	</a:t>
            </a:r>
            <a:r>
              <a:rPr lang="en-US" sz="2000" i="1">
                <a:latin typeface="Arial" charset="0"/>
              </a:rPr>
              <a:t>Dep’t of the Treasury, Internal Revenue Service,</a:t>
            </a:r>
            <a:r>
              <a:rPr lang="en-US" sz="2000">
                <a:latin typeface="Arial" charset="0"/>
              </a:rPr>
              <a:t> 15 FLRA 360, 361, 370 (1984).</a:t>
            </a:r>
          </a:p>
        </p:txBody>
      </p:sp>
      <p:sp>
        <p:nvSpPr>
          <p:cNvPr id="4" name="Slide Number Placeholder 3"/>
          <p:cNvSpPr>
            <a:spLocks noGrp="1"/>
          </p:cNvSpPr>
          <p:nvPr>
            <p:ph type="sldNum" sz="quarter" idx="12"/>
          </p:nvPr>
        </p:nvSpPr>
        <p:spPr/>
        <p:txBody>
          <a:bodyPr/>
          <a:lstStyle/>
          <a:p>
            <a:fld id="{D8DE1583-84B6-48C1-B053-EA8BCC1C05D2}"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Examination Hypo 1</a:t>
            </a:r>
            <a:endParaRPr lang="en-US" dirty="0">
              <a:latin typeface="Arial" pitchFamily="34" charset="0"/>
              <a:cs typeface="Arial" pitchFamily="34" charset="0"/>
            </a:endParaRPr>
          </a:p>
        </p:txBody>
      </p:sp>
      <p:sp>
        <p:nvSpPr>
          <p:cNvPr id="3" name="Content Placeholder 2"/>
          <p:cNvSpPr>
            <a:spLocks noGrp="1"/>
          </p:cNvSpPr>
          <p:nvPr>
            <p:ph idx="1"/>
          </p:nvPr>
        </p:nvSpPr>
        <p:spPr/>
        <p:txBody>
          <a:bodyPr/>
          <a:lstStyle/>
          <a:p>
            <a:r>
              <a:rPr lang="en-US" sz="2800" dirty="0" smtClean="0">
                <a:latin typeface="Arial" pitchFamily="34" charset="0"/>
                <a:cs typeface="Arial" pitchFamily="34" charset="0"/>
              </a:rPr>
              <a:t>Supervisor Steve calls an employee into his office to tell him he has not been following the correct procedures for requesting leave, and warns him that failing to follow the procedures in the future could result in disciplinary action.  Steve does not ask the employee any questions.  </a:t>
            </a:r>
          </a:p>
          <a:p>
            <a:pPr algn="ctr">
              <a:buNone/>
            </a:pPr>
            <a:r>
              <a:rPr lang="en-US" sz="2800" i="1" dirty="0" smtClean="0">
                <a:latin typeface="Arial" pitchFamily="34" charset="0"/>
                <a:cs typeface="Arial" pitchFamily="34" charset="0"/>
              </a:rPr>
              <a:t>Is this an examination?</a:t>
            </a:r>
            <a:endParaRPr lang="en-US" sz="2800" i="1"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D8DE1583-84B6-48C1-B053-EA8BCC1C05D2}"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Answer to Exam Hypo 1</a:t>
            </a:r>
            <a:endParaRPr lang="en-US" dirty="0"/>
          </a:p>
        </p:txBody>
      </p:sp>
      <p:sp>
        <p:nvSpPr>
          <p:cNvPr id="3" name="Content Placeholder 2"/>
          <p:cNvSpPr>
            <a:spLocks noGrp="1"/>
          </p:cNvSpPr>
          <p:nvPr>
            <p:ph idx="1"/>
          </p:nvPr>
        </p:nvSpPr>
        <p:spPr/>
        <p:txBody>
          <a:bodyPr/>
          <a:lstStyle/>
          <a:p>
            <a:r>
              <a:rPr lang="en-US" sz="2400" b="1" dirty="0" smtClean="0">
                <a:latin typeface="Arial" pitchFamily="34" charset="0"/>
                <a:cs typeface="Arial" pitchFamily="34" charset="0"/>
              </a:rPr>
              <a:t>Supervisor Steve calls an employee into his office to tell him he has not been following the correct procedures for requesting leave, and warns him that failing to follow the procedures in the future could result in disciplinary action.  Steve does not ask the employee any questions.   </a:t>
            </a:r>
            <a:r>
              <a:rPr lang="en-US" sz="2400" dirty="0" smtClean="0">
                <a:latin typeface="Arial" pitchFamily="34" charset="0"/>
                <a:cs typeface="Arial" pitchFamily="34" charset="0"/>
              </a:rPr>
              <a:t>This is not an examination because it is not designed to elicit information.  It appears to only be a counseling session.  </a:t>
            </a:r>
            <a:r>
              <a:rPr lang="en-US" sz="2400" i="1" dirty="0" smtClean="0">
                <a:latin typeface="Arial" charset="0"/>
              </a:rPr>
              <a:t>Dep’t of Treasury, IRS</a:t>
            </a:r>
            <a:r>
              <a:rPr lang="en-US" sz="2400" dirty="0" smtClean="0">
                <a:latin typeface="Arial" charset="0"/>
              </a:rPr>
              <a:t>, 15 FLRA 360 (1984).</a:t>
            </a:r>
            <a:endParaRPr lang="en-US" sz="2400"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fld id="{D8DE1583-84B6-48C1-B053-EA8BCC1C05D2}"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endParaRPr lang="en-US">
              <a:latin typeface="Arial" charset="0"/>
            </a:endParaRPr>
          </a:p>
        </p:txBody>
      </p:sp>
      <p:sp>
        <p:nvSpPr>
          <p:cNvPr id="4099" name="Rectangle 3"/>
          <p:cNvSpPr>
            <a:spLocks noGrp="1" noChangeArrowheads="1"/>
          </p:cNvSpPr>
          <p:nvPr>
            <p:ph type="body" idx="1"/>
          </p:nvPr>
        </p:nvSpPr>
        <p:spPr/>
        <p:txBody>
          <a:bodyPr/>
          <a:lstStyle/>
          <a:p>
            <a:r>
              <a:rPr lang="en-US">
                <a:latin typeface="Arial" charset="0"/>
              </a:rPr>
              <a:t>5 U.S.C. </a:t>
            </a:r>
            <a:r>
              <a:rPr lang="en-US">
                <a:latin typeface="Arial" charset="0"/>
                <a:cs typeface="Times New Roman" pitchFamily="18" charset="0"/>
              </a:rPr>
              <a:t>§ </a:t>
            </a:r>
            <a:r>
              <a:rPr lang="en-US">
                <a:latin typeface="Arial" charset="0"/>
              </a:rPr>
              <a:t>7114(a)(2)(A) &amp; (B) provide the union the opportunity to be represented at:</a:t>
            </a:r>
          </a:p>
          <a:p>
            <a:endParaRPr lang="en-US">
              <a:latin typeface="Arial" charset="0"/>
            </a:endParaRPr>
          </a:p>
          <a:p>
            <a:pPr lvl="1"/>
            <a:r>
              <a:rPr lang="en-US">
                <a:latin typeface="Arial" charset="0"/>
              </a:rPr>
              <a:t>Formal Discussions</a:t>
            </a:r>
          </a:p>
          <a:p>
            <a:pPr lvl="1">
              <a:buFontTx/>
              <a:buNone/>
            </a:pPr>
            <a:endParaRPr lang="en-US">
              <a:latin typeface="Arial" charset="0"/>
            </a:endParaRPr>
          </a:p>
          <a:p>
            <a:pPr lvl="1"/>
            <a:r>
              <a:rPr lang="en-US">
                <a:latin typeface="Arial" charset="0"/>
              </a:rPr>
              <a:t>Investigative Examinations (</a:t>
            </a:r>
            <a:r>
              <a:rPr lang="en-US" i="1">
                <a:latin typeface="Arial" charset="0"/>
              </a:rPr>
              <a:t>Weingarten</a:t>
            </a:r>
            <a:r>
              <a:rPr lang="en-US">
                <a:latin typeface="Arial" charset="0"/>
              </a:rPr>
              <a:t> interviews)</a:t>
            </a:r>
          </a:p>
        </p:txBody>
      </p:sp>
      <p:sp>
        <p:nvSpPr>
          <p:cNvPr id="4" name="Slide Number Placeholder 3"/>
          <p:cNvSpPr>
            <a:spLocks noGrp="1"/>
          </p:cNvSpPr>
          <p:nvPr>
            <p:ph type="sldNum" sz="quarter" idx="12"/>
          </p:nvPr>
        </p:nvSpPr>
        <p:spPr/>
        <p:txBody>
          <a:bodyPr/>
          <a:lstStyle/>
          <a:p>
            <a:fld id="{D8DE1583-84B6-48C1-B053-EA8BCC1C05D2}"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Examination Hypo 2</a:t>
            </a:r>
            <a:endParaRPr lang="en-US" dirty="0"/>
          </a:p>
        </p:txBody>
      </p:sp>
      <p:sp>
        <p:nvSpPr>
          <p:cNvPr id="3" name="Content Placeholder 2"/>
          <p:cNvSpPr>
            <a:spLocks noGrp="1"/>
          </p:cNvSpPr>
          <p:nvPr>
            <p:ph idx="1"/>
          </p:nvPr>
        </p:nvSpPr>
        <p:spPr/>
        <p:txBody>
          <a:bodyPr/>
          <a:lstStyle/>
          <a:p>
            <a:r>
              <a:rPr lang="en-US" dirty="0" smtClean="0">
                <a:latin typeface="Arial" pitchFamily="34" charset="0"/>
                <a:cs typeface="Arial" pitchFamily="34" charset="0"/>
              </a:rPr>
              <a:t>An FAA employee is called into a manager’s office for what the manager calls a “counseling session.”  The employee is questioned about her use of abusive language in the control tower.</a:t>
            </a:r>
          </a:p>
          <a:p>
            <a:pPr algn="ctr">
              <a:buNone/>
            </a:pPr>
            <a:r>
              <a:rPr lang="en-US" i="1" dirty="0" smtClean="0">
                <a:latin typeface="Arial" pitchFamily="34" charset="0"/>
                <a:cs typeface="Arial" pitchFamily="34" charset="0"/>
              </a:rPr>
              <a:t>Is this an examination?</a:t>
            </a:r>
          </a:p>
          <a:p>
            <a:endParaRPr lang="en-US" dirty="0"/>
          </a:p>
        </p:txBody>
      </p:sp>
      <p:sp>
        <p:nvSpPr>
          <p:cNvPr id="4" name="Slide Number Placeholder 3"/>
          <p:cNvSpPr>
            <a:spLocks noGrp="1"/>
          </p:cNvSpPr>
          <p:nvPr>
            <p:ph type="sldNum" sz="quarter" idx="12"/>
          </p:nvPr>
        </p:nvSpPr>
        <p:spPr/>
        <p:txBody>
          <a:bodyPr/>
          <a:lstStyle/>
          <a:p>
            <a:fld id="{D8DE1583-84B6-48C1-B053-EA8BCC1C05D2}"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Answer to Exam Hypo 2</a:t>
            </a:r>
            <a:endParaRPr lang="en-US" dirty="0"/>
          </a:p>
        </p:txBody>
      </p:sp>
      <p:sp>
        <p:nvSpPr>
          <p:cNvPr id="3" name="Content Placeholder 2"/>
          <p:cNvSpPr>
            <a:spLocks noGrp="1"/>
          </p:cNvSpPr>
          <p:nvPr>
            <p:ph idx="1"/>
          </p:nvPr>
        </p:nvSpPr>
        <p:spPr/>
        <p:txBody>
          <a:bodyPr/>
          <a:lstStyle/>
          <a:p>
            <a:r>
              <a:rPr lang="en-US" sz="2800" b="1" dirty="0" smtClean="0">
                <a:latin typeface="Arial" pitchFamily="34" charset="0"/>
                <a:cs typeface="Arial" pitchFamily="34" charset="0"/>
              </a:rPr>
              <a:t>An FAA employee is called into a manager’s office for what the manager calls a “counseling session.”  The employee is questioned about her use of abusive language in the control tower.  </a:t>
            </a:r>
            <a:r>
              <a:rPr lang="en-US" sz="2800" dirty="0" smtClean="0">
                <a:latin typeface="Arial" pitchFamily="34" charset="0"/>
                <a:cs typeface="Arial" pitchFamily="34" charset="0"/>
              </a:rPr>
              <a:t>This is an examination, illustrating that it does not matter what the meeting is called.  </a:t>
            </a:r>
            <a:r>
              <a:rPr lang="en-US" sz="2800" i="1" dirty="0" smtClean="0">
                <a:latin typeface="Arial" pitchFamily="34" charset="0"/>
                <a:cs typeface="Arial" pitchFamily="34" charset="0"/>
              </a:rPr>
              <a:t>Fed. Aviation Admin., St. Louis Tower, Bridgeton, Mo.</a:t>
            </a:r>
            <a:r>
              <a:rPr lang="en-US" sz="2800" dirty="0" smtClean="0">
                <a:latin typeface="Arial" pitchFamily="34" charset="0"/>
                <a:cs typeface="Arial" pitchFamily="34" charset="0"/>
              </a:rPr>
              <a:t>, 6 FLRA 678 (1981).</a:t>
            </a:r>
          </a:p>
          <a:p>
            <a:endParaRPr lang="en-US" dirty="0"/>
          </a:p>
        </p:txBody>
      </p:sp>
      <p:sp>
        <p:nvSpPr>
          <p:cNvPr id="4" name="Slide Number Placeholder 3"/>
          <p:cNvSpPr>
            <a:spLocks noGrp="1"/>
          </p:cNvSpPr>
          <p:nvPr>
            <p:ph type="sldNum" sz="quarter" idx="12"/>
          </p:nvPr>
        </p:nvSpPr>
        <p:spPr/>
        <p:txBody>
          <a:bodyPr/>
          <a:lstStyle/>
          <a:p>
            <a:fld id="{D8DE1583-84B6-48C1-B053-EA8BCC1C05D2}"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Examination Hypo 3</a:t>
            </a:r>
            <a:endParaRPr lang="en-US" dirty="0"/>
          </a:p>
        </p:txBody>
      </p:sp>
      <p:sp>
        <p:nvSpPr>
          <p:cNvPr id="3" name="Content Placeholder 2"/>
          <p:cNvSpPr>
            <a:spLocks noGrp="1"/>
          </p:cNvSpPr>
          <p:nvPr>
            <p:ph idx="1"/>
          </p:nvPr>
        </p:nvSpPr>
        <p:spPr/>
        <p:txBody>
          <a:bodyPr/>
          <a:lstStyle/>
          <a:p>
            <a:r>
              <a:rPr lang="en-US" sz="3600" dirty="0" smtClean="0">
                <a:latin typeface="Arial" pitchFamily="34" charset="0"/>
                <a:cs typeface="Arial" pitchFamily="34" charset="0"/>
              </a:rPr>
              <a:t>A nurse is called into her supervisor’s office and is asked to write out a statement explaining how the wrong medication was given to a patient.</a:t>
            </a:r>
          </a:p>
          <a:p>
            <a:pPr algn="ctr">
              <a:buNone/>
            </a:pPr>
            <a:r>
              <a:rPr lang="en-US" sz="3600" i="1" dirty="0" smtClean="0">
                <a:latin typeface="Arial" pitchFamily="34" charset="0"/>
                <a:cs typeface="Arial" pitchFamily="34" charset="0"/>
              </a:rPr>
              <a:t>Is this an examination?</a:t>
            </a:r>
            <a:endParaRPr lang="en-US" sz="3600" i="1"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D8DE1583-84B6-48C1-B053-EA8BCC1C05D2}"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Answer to Exam Hypo 3</a:t>
            </a:r>
            <a:endParaRPr lang="en-US" dirty="0"/>
          </a:p>
        </p:txBody>
      </p:sp>
      <p:sp>
        <p:nvSpPr>
          <p:cNvPr id="3" name="Content Placeholder 2"/>
          <p:cNvSpPr>
            <a:spLocks noGrp="1"/>
          </p:cNvSpPr>
          <p:nvPr>
            <p:ph idx="1"/>
          </p:nvPr>
        </p:nvSpPr>
        <p:spPr/>
        <p:txBody>
          <a:bodyPr/>
          <a:lstStyle/>
          <a:p>
            <a:r>
              <a:rPr lang="en-US" sz="2800" b="1" dirty="0" smtClean="0">
                <a:latin typeface="Arial" pitchFamily="34" charset="0"/>
                <a:cs typeface="Arial" pitchFamily="34" charset="0"/>
              </a:rPr>
              <a:t>A nurse is called into her supervisor’s office and is asked to write out a statement explaining how the wrong medication was given to a patient.  </a:t>
            </a:r>
            <a:r>
              <a:rPr lang="en-US" sz="2800" dirty="0" smtClean="0">
                <a:latin typeface="Arial" pitchFamily="34" charset="0"/>
                <a:cs typeface="Arial" pitchFamily="34" charset="0"/>
              </a:rPr>
              <a:t>This is an examination; an examination does not have to be verbal.  It can be written. </a:t>
            </a:r>
            <a:r>
              <a:rPr lang="en-US" sz="2800" i="1" dirty="0" smtClean="0">
                <a:latin typeface="Arial" charset="0"/>
              </a:rPr>
              <a:t>U.S. INS, U.S. Border Patrol, Del Rio, Tex.</a:t>
            </a:r>
            <a:r>
              <a:rPr lang="en-US" sz="2800" dirty="0" smtClean="0">
                <a:latin typeface="Arial" charset="0"/>
              </a:rPr>
              <a:t>, 46 FLRA 363 (1992).</a:t>
            </a:r>
            <a:endParaRPr lang="en-US" sz="2800"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fld id="{D8DE1583-84B6-48C1-B053-EA8BCC1C05D2}"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Examination Hypo 4</a:t>
            </a:r>
            <a:endParaRPr lang="en-US" dirty="0"/>
          </a:p>
        </p:txBody>
      </p:sp>
      <p:sp>
        <p:nvSpPr>
          <p:cNvPr id="3" name="Content Placeholder 2"/>
          <p:cNvSpPr>
            <a:spLocks noGrp="1"/>
          </p:cNvSpPr>
          <p:nvPr>
            <p:ph idx="1"/>
          </p:nvPr>
        </p:nvSpPr>
        <p:spPr/>
        <p:txBody>
          <a:bodyPr/>
          <a:lstStyle/>
          <a:p>
            <a:r>
              <a:rPr lang="en-US" sz="4000" dirty="0" smtClean="0">
                <a:latin typeface="Arial" pitchFamily="34" charset="0"/>
                <a:cs typeface="Arial" pitchFamily="34" charset="0"/>
              </a:rPr>
              <a:t>Manager Mary calls an employee into her office to go over the employee’s yearly performance evaluation.  </a:t>
            </a:r>
          </a:p>
          <a:p>
            <a:pPr algn="ctr">
              <a:buNone/>
            </a:pPr>
            <a:r>
              <a:rPr lang="en-US" sz="4000" i="1" dirty="0" smtClean="0">
                <a:latin typeface="Arial" pitchFamily="34" charset="0"/>
                <a:cs typeface="Arial" pitchFamily="34" charset="0"/>
              </a:rPr>
              <a:t>Is this an examination?</a:t>
            </a:r>
            <a:endParaRPr lang="en-US" sz="4000" i="1"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D8DE1583-84B6-48C1-B053-EA8BCC1C05D2}"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Answer to Exam Hypo 4</a:t>
            </a:r>
            <a:endParaRPr lang="en-US" dirty="0"/>
          </a:p>
        </p:txBody>
      </p:sp>
      <p:sp>
        <p:nvSpPr>
          <p:cNvPr id="3" name="Content Placeholder 2"/>
          <p:cNvSpPr>
            <a:spLocks noGrp="1"/>
          </p:cNvSpPr>
          <p:nvPr>
            <p:ph idx="1"/>
          </p:nvPr>
        </p:nvSpPr>
        <p:spPr/>
        <p:txBody>
          <a:bodyPr/>
          <a:lstStyle/>
          <a:p>
            <a:r>
              <a:rPr lang="en-US" b="1" dirty="0" smtClean="0">
                <a:latin typeface="Arial" pitchFamily="34" charset="0"/>
                <a:cs typeface="Arial" pitchFamily="34" charset="0"/>
              </a:rPr>
              <a:t>Manager Mary calls an employee into her office to go over the employee’s yearly performance evaluation. </a:t>
            </a:r>
            <a:r>
              <a:rPr lang="en-US" dirty="0" smtClean="0">
                <a:latin typeface="Arial" pitchFamily="34" charset="0"/>
                <a:cs typeface="Arial" pitchFamily="34" charset="0"/>
              </a:rPr>
              <a:t> This is not an examination because it is held for the purpose of giving the employee feedback, not investigating wrongdoing or misconduct. </a:t>
            </a:r>
            <a:r>
              <a:rPr lang="en-US" i="1" dirty="0" smtClean="0">
                <a:latin typeface="Arial" charset="0"/>
                <a:cs typeface="Times New Roman" pitchFamily="18" charset="0"/>
              </a:rPr>
              <a:t>IRS, Detroit, Mich.</a:t>
            </a:r>
            <a:r>
              <a:rPr lang="en-US" dirty="0" smtClean="0">
                <a:latin typeface="Arial" charset="0"/>
                <a:cs typeface="Times New Roman" pitchFamily="18" charset="0"/>
              </a:rPr>
              <a:t>, 5 FLRA 421(1981).</a:t>
            </a:r>
            <a:endParaRPr lang="en-US"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fld id="{D8DE1583-84B6-48C1-B053-EA8BCC1C05D2}"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Examination Hypo 5</a:t>
            </a:r>
            <a:endParaRPr lang="en-US" dirty="0"/>
          </a:p>
        </p:txBody>
      </p:sp>
      <p:sp>
        <p:nvSpPr>
          <p:cNvPr id="3" name="Content Placeholder 2"/>
          <p:cNvSpPr>
            <a:spLocks noGrp="1"/>
          </p:cNvSpPr>
          <p:nvPr>
            <p:ph idx="1"/>
          </p:nvPr>
        </p:nvSpPr>
        <p:spPr/>
        <p:txBody>
          <a:bodyPr/>
          <a:lstStyle/>
          <a:p>
            <a:r>
              <a:rPr lang="en-US" sz="3600" dirty="0" smtClean="0">
                <a:latin typeface="Arial" pitchFamily="34" charset="0"/>
                <a:cs typeface="Arial" pitchFamily="34" charset="0"/>
              </a:rPr>
              <a:t>Supervisor Sam calls an employee into his office for the sole purpose of giving the employee a letter of reprimand for failing to follow the correct case processing procedures.  </a:t>
            </a:r>
          </a:p>
          <a:p>
            <a:pPr algn="ctr">
              <a:buNone/>
            </a:pPr>
            <a:r>
              <a:rPr lang="en-US" sz="3600" i="1" dirty="0" smtClean="0">
                <a:latin typeface="Arial" pitchFamily="34" charset="0"/>
                <a:cs typeface="Arial" pitchFamily="34" charset="0"/>
              </a:rPr>
              <a:t>Is this an examination?</a:t>
            </a:r>
            <a:endParaRPr lang="en-US" sz="3600" i="1"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D8DE1583-84B6-48C1-B053-EA8BCC1C05D2}"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Answer to Exam Hypo 5</a:t>
            </a:r>
            <a:endParaRPr lang="en-US" dirty="0"/>
          </a:p>
        </p:txBody>
      </p:sp>
      <p:sp>
        <p:nvSpPr>
          <p:cNvPr id="3" name="Content Placeholder 2"/>
          <p:cNvSpPr>
            <a:spLocks noGrp="1"/>
          </p:cNvSpPr>
          <p:nvPr>
            <p:ph idx="1"/>
          </p:nvPr>
        </p:nvSpPr>
        <p:spPr/>
        <p:txBody>
          <a:bodyPr/>
          <a:lstStyle/>
          <a:p>
            <a:r>
              <a:rPr lang="en-US" sz="2400" b="1" dirty="0" smtClean="0">
                <a:latin typeface="Arial" pitchFamily="34" charset="0"/>
                <a:cs typeface="Arial" pitchFamily="34" charset="0"/>
              </a:rPr>
              <a:t>Supervisor Sam calls an employee into his office for the sole purpose of giving the employee a letter of reprimand for failing to follow the correct case processing procedures.  </a:t>
            </a:r>
            <a:r>
              <a:rPr lang="en-US" sz="2400" dirty="0" smtClean="0">
                <a:latin typeface="Arial" pitchFamily="34" charset="0"/>
                <a:cs typeface="Arial" pitchFamily="34" charset="0"/>
              </a:rPr>
              <a:t>This is not an examination because the employee is simply being informed of a decision the supervisor has already made. </a:t>
            </a:r>
            <a:r>
              <a:rPr lang="en-US" sz="2400" i="1" dirty="0" smtClean="0">
                <a:latin typeface="Arial" charset="0"/>
                <a:cs typeface="Times New Roman" pitchFamily="18" charset="0"/>
              </a:rPr>
              <a:t>U.S. Air Force, 2750 Air Base Wing </a:t>
            </a:r>
            <a:r>
              <a:rPr lang="en-US" sz="2400" i="1" dirty="0" err="1" smtClean="0">
                <a:latin typeface="Arial" charset="0"/>
                <a:cs typeface="Times New Roman" pitchFamily="18" charset="0"/>
              </a:rPr>
              <a:t>Hdqtrs</a:t>
            </a:r>
            <a:r>
              <a:rPr lang="en-US" sz="2400" i="1" dirty="0" smtClean="0">
                <a:latin typeface="Arial" charset="0"/>
                <a:cs typeface="Times New Roman" pitchFamily="18" charset="0"/>
              </a:rPr>
              <a:t>., Air Force Logistics Command, Wright-Patterson Air Force Base, Ohio</a:t>
            </a:r>
            <a:r>
              <a:rPr lang="en-US" sz="2400" dirty="0" smtClean="0">
                <a:latin typeface="Arial" charset="0"/>
                <a:cs typeface="Times New Roman" pitchFamily="18" charset="0"/>
              </a:rPr>
              <a:t>, 9 FLRA 871 (1982).</a:t>
            </a:r>
            <a:endParaRPr lang="en-US" sz="2400"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fld id="{D8DE1583-84B6-48C1-B053-EA8BCC1C05D2}"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Examination Hypo 6</a:t>
            </a:r>
            <a:endParaRPr lang="en-US" dirty="0"/>
          </a:p>
        </p:txBody>
      </p:sp>
      <p:sp>
        <p:nvSpPr>
          <p:cNvPr id="3" name="Content Placeholder 2"/>
          <p:cNvSpPr>
            <a:spLocks noGrp="1"/>
          </p:cNvSpPr>
          <p:nvPr>
            <p:ph idx="1"/>
          </p:nvPr>
        </p:nvSpPr>
        <p:spPr/>
        <p:txBody>
          <a:bodyPr/>
          <a:lstStyle/>
          <a:p>
            <a:r>
              <a:rPr lang="en-US" dirty="0" smtClean="0">
                <a:latin typeface="Arial" pitchFamily="34" charset="0"/>
                <a:cs typeface="Arial" pitchFamily="34" charset="0"/>
              </a:rPr>
              <a:t>Manager Milton calls an employee into his office to question him about a cash register shortage.  Milton believes a different employee is responsible, and is trying to get information from other employees to confirm his belief.</a:t>
            </a:r>
          </a:p>
          <a:p>
            <a:pPr algn="ctr">
              <a:buNone/>
            </a:pPr>
            <a:r>
              <a:rPr lang="en-US" i="1" dirty="0" smtClean="0">
                <a:latin typeface="Arial" pitchFamily="34" charset="0"/>
                <a:cs typeface="Arial" pitchFamily="34" charset="0"/>
              </a:rPr>
              <a:t>Does the employee have a right to request union representation?</a:t>
            </a:r>
          </a:p>
          <a:p>
            <a:endParaRPr lang="en-US" dirty="0"/>
          </a:p>
        </p:txBody>
      </p:sp>
      <p:sp>
        <p:nvSpPr>
          <p:cNvPr id="4" name="Slide Number Placeholder 3"/>
          <p:cNvSpPr>
            <a:spLocks noGrp="1"/>
          </p:cNvSpPr>
          <p:nvPr>
            <p:ph type="sldNum" sz="quarter" idx="12"/>
          </p:nvPr>
        </p:nvSpPr>
        <p:spPr/>
        <p:txBody>
          <a:bodyPr/>
          <a:lstStyle/>
          <a:p>
            <a:fld id="{D8DE1583-84B6-48C1-B053-EA8BCC1C05D2}" type="slidenum">
              <a:rPr lang="en-US" smtClean="0"/>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Answer to Exam Hypo 6</a:t>
            </a:r>
            <a:endParaRPr lang="en-US" dirty="0"/>
          </a:p>
        </p:txBody>
      </p:sp>
      <p:sp>
        <p:nvSpPr>
          <p:cNvPr id="3" name="Content Placeholder 2"/>
          <p:cNvSpPr>
            <a:spLocks noGrp="1"/>
          </p:cNvSpPr>
          <p:nvPr>
            <p:ph idx="1"/>
          </p:nvPr>
        </p:nvSpPr>
        <p:spPr/>
        <p:txBody>
          <a:bodyPr/>
          <a:lstStyle/>
          <a:p>
            <a:r>
              <a:rPr lang="en-US" sz="2400" b="1" dirty="0" smtClean="0">
                <a:latin typeface="Arial" pitchFamily="34" charset="0"/>
                <a:cs typeface="Arial" pitchFamily="34" charset="0"/>
              </a:rPr>
              <a:t>Manager Milton calls an employee into his office to question him about a cash register shortage.  Milton believes a different employee is responsible, and is trying to get information from other employees to confirm his belief.  </a:t>
            </a:r>
            <a:r>
              <a:rPr lang="en-US" sz="2400" dirty="0" smtClean="0">
                <a:latin typeface="Arial" pitchFamily="34" charset="0"/>
                <a:cs typeface="Arial" pitchFamily="34" charset="0"/>
              </a:rPr>
              <a:t>If Milton has a reasonable belief he might be disciplined, he has the right to ask for representation.  It doesn’t matter that he’s not the subject matter of the investigation. </a:t>
            </a:r>
            <a:r>
              <a:rPr lang="en-US" sz="2400" i="1" dirty="0" smtClean="0">
                <a:latin typeface="Arial" charset="0"/>
              </a:rPr>
              <a:t>IRS, Wash., D.C. &amp; IRS, Hartford, Dist. Office</a:t>
            </a:r>
            <a:r>
              <a:rPr lang="en-US" sz="2400" dirty="0" smtClean="0">
                <a:latin typeface="Arial" charset="0"/>
              </a:rPr>
              <a:t>, 4 FLRA 237 (1980), </a:t>
            </a:r>
            <a:r>
              <a:rPr lang="en-US" sz="2400" i="1" dirty="0" smtClean="0">
                <a:latin typeface="Arial" charset="0"/>
              </a:rPr>
              <a:t>enforced</a:t>
            </a:r>
            <a:r>
              <a:rPr lang="en-US" sz="2400" dirty="0" smtClean="0">
                <a:latin typeface="Arial" charset="0"/>
              </a:rPr>
              <a:t>, </a:t>
            </a:r>
            <a:r>
              <a:rPr lang="en-US" sz="2400" i="1" dirty="0" smtClean="0">
                <a:latin typeface="Arial" charset="0"/>
              </a:rPr>
              <a:t>IRS v. FLRA</a:t>
            </a:r>
            <a:r>
              <a:rPr lang="en-US" sz="2400" dirty="0" smtClean="0">
                <a:latin typeface="Arial" charset="0"/>
              </a:rPr>
              <a:t>, 671 F.2d 560 (D.C. Cir. 1982).</a:t>
            </a:r>
            <a:endParaRPr lang="en-US" sz="2400"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fld id="{D8DE1583-84B6-48C1-B053-EA8BCC1C05D2}" type="slidenum">
              <a:rPr lang="en-US" smtClean="0"/>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dirty="0" smtClean="0">
                <a:latin typeface="Arial" charset="0"/>
              </a:rPr>
              <a:t>Formal Discussions</a:t>
            </a:r>
            <a:r>
              <a:rPr lang="en-US" dirty="0">
                <a:latin typeface="Arial" charset="0"/>
              </a:rPr>
              <a:t>	</a:t>
            </a:r>
          </a:p>
        </p:txBody>
      </p:sp>
      <p:sp>
        <p:nvSpPr>
          <p:cNvPr id="5123" name="Rectangle 3"/>
          <p:cNvSpPr>
            <a:spLocks noGrp="1" noChangeArrowheads="1"/>
          </p:cNvSpPr>
          <p:nvPr>
            <p:ph type="body" idx="1"/>
          </p:nvPr>
        </p:nvSpPr>
        <p:spPr/>
        <p:txBody>
          <a:bodyPr/>
          <a:lstStyle/>
          <a:p>
            <a:pPr>
              <a:lnSpc>
                <a:spcPct val="90000"/>
              </a:lnSpc>
            </a:pPr>
            <a:r>
              <a:rPr lang="en-US" sz="2800" dirty="0">
                <a:latin typeface="Arial" charset="0"/>
              </a:rPr>
              <a:t>Section 7114(a)(2)(A) provides:  An exclusive representative of an appropriate unit in an agency shall be given the opportunity to be represented at:</a:t>
            </a:r>
          </a:p>
          <a:p>
            <a:pPr lvl="1">
              <a:lnSpc>
                <a:spcPct val="90000"/>
              </a:lnSpc>
            </a:pPr>
            <a:r>
              <a:rPr lang="en-US" sz="2400" dirty="0">
                <a:latin typeface="Arial" charset="0"/>
              </a:rPr>
              <a:t>any formal discussion </a:t>
            </a:r>
          </a:p>
          <a:p>
            <a:pPr lvl="1">
              <a:lnSpc>
                <a:spcPct val="90000"/>
              </a:lnSpc>
            </a:pPr>
            <a:r>
              <a:rPr lang="en-US" sz="2400" dirty="0">
                <a:latin typeface="Arial" charset="0"/>
              </a:rPr>
              <a:t>between one or more representatives of the agency and one or more employees in the unit or their representatives</a:t>
            </a:r>
          </a:p>
          <a:p>
            <a:pPr lvl="1">
              <a:lnSpc>
                <a:spcPct val="90000"/>
              </a:lnSpc>
            </a:pPr>
            <a:r>
              <a:rPr lang="en-US" sz="2400" dirty="0">
                <a:latin typeface="Arial" charset="0"/>
              </a:rPr>
              <a:t>concerning any grievance or any personnel policy or practices or other general condition of employment</a:t>
            </a:r>
          </a:p>
        </p:txBody>
      </p:sp>
      <p:sp>
        <p:nvSpPr>
          <p:cNvPr id="4" name="Slide Number Placeholder 3"/>
          <p:cNvSpPr>
            <a:spLocks noGrp="1"/>
          </p:cNvSpPr>
          <p:nvPr>
            <p:ph type="sldNum" sz="quarter" idx="12"/>
          </p:nvPr>
        </p:nvSpPr>
        <p:spPr/>
        <p:txBody>
          <a:bodyPr/>
          <a:lstStyle/>
          <a:p>
            <a:fld id="{D8DE1583-84B6-48C1-B053-EA8BCC1C05D2}" type="slidenum">
              <a:rPr lang="en-US" smtClean="0"/>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atin typeface="Arial" charset="0"/>
              </a:rPr>
              <a:t>Request for Representation</a:t>
            </a:r>
          </a:p>
        </p:txBody>
      </p:sp>
      <p:sp>
        <p:nvSpPr>
          <p:cNvPr id="13315" name="Rectangle 3"/>
          <p:cNvSpPr>
            <a:spLocks noGrp="1" noChangeArrowheads="1"/>
          </p:cNvSpPr>
          <p:nvPr>
            <p:ph type="body" idx="1"/>
          </p:nvPr>
        </p:nvSpPr>
        <p:spPr/>
        <p:txBody>
          <a:bodyPr/>
          <a:lstStyle/>
          <a:p>
            <a:r>
              <a:rPr lang="en-US">
                <a:latin typeface="Arial" charset="0"/>
              </a:rPr>
              <a:t>The totality of the circumstances must be sufficient to put the agency on notice of the employee’s desire for representation. </a:t>
            </a:r>
          </a:p>
          <a:p>
            <a:endParaRPr lang="en-US">
              <a:latin typeface="Arial" charset="0"/>
            </a:endParaRPr>
          </a:p>
          <a:p>
            <a:pPr>
              <a:buFontTx/>
              <a:buNone/>
            </a:pPr>
            <a:r>
              <a:rPr lang="en-US" sz="2800" i="1">
                <a:latin typeface="Arial" charset="0"/>
              </a:rPr>
              <a:t>	</a:t>
            </a:r>
            <a:r>
              <a:rPr lang="en-US" sz="2000" i="1">
                <a:latin typeface="Arial" charset="0"/>
              </a:rPr>
              <a:t>U.S. DOJ, Fed. Bureau of Prisons, OIA, Wash., D.C.</a:t>
            </a:r>
            <a:r>
              <a:rPr lang="en-US" sz="2000">
                <a:latin typeface="Arial" charset="0"/>
              </a:rPr>
              <a:t>, 55 FLRA 388 (1999).</a:t>
            </a:r>
            <a:endParaRPr lang="en-US" sz="2000" i="1">
              <a:latin typeface="Arial" charset="0"/>
            </a:endParaRPr>
          </a:p>
        </p:txBody>
      </p:sp>
      <p:sp>
        <p:nvSpPr>
          <p:cNvPr id="4" name="Slide Number Placeholder 3"/>
          <p:cNvSpPr>
            <a:spLocks noGrp="1"/>
          </p:cNvSpPr>
          <p:nvPr>
            <p:ph type="sldNum" sz="quarter" idx="12"/>
          </p:nvPr>
        </p:nvSpPr>
        <p:spPr/>
        <p:txBody>
          <a:bodyPr/>
          <a:lstStyle/>
          <a:p>
            <a:fld id="{D8DE1583-84B6-48C1-B053-EA8BCC1C05D2}" type="slidenum">
              <a:rPr lang="en-US" smtClean="0"/>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sz="4000">
                <a:latin typeface="Arial" charset="0"/>
              </a:rPr>
              <a:t>Once the elements of a </a:t>
            </a:r>
            <a:r>
              <a:rPr lang="en-US" sz="4000" i="1">
                <a:latin typeface="Arial" charset="0"/>
              </a:rPr>
              <a:t>Weingarten </a:t>
            </a:r>
            <a:r>
              <a:rPr lang="en-US" sz="4000">
                <a:latin typeface="Arial" charset="0"/>
              </a:rPr>
              <a:t>meeting are met, an agency must:</a:t>
            </a:r>
          </a:p>
        </p:txBody>
      </p:sp>
      <p:sp>
        <p:nvSpPr>
          <p:cNvPr id="16387" name="Rectangle 3"/>
          <p:cNvSpPr>
            <a:spLocks noGrp="1" noChangeArrowheads="1"/>
          </p:cNvSpPr>
          <p:nvPr>
            <p:ph type="body" idx="1"/>
          </p:nvPr>
        </p:nvSpPr>
        <p:spPr/>
        <p:txBody>
          <a:bodyPr/>
          <a:lstStyle/>
          <a:p>
            <a:endParaRPr lang="en-US" sz="2800">
              <a:latin typeface="Arial" charset="0"/>
            </a:endParaRPr>
          </a:p>
          <a:p>
            <a:r>
              <a:rPr lang="en-US" sz="2800">
                <a:latin typeface="Arial" charset="0"/>
              </a:rPr>
              <a:t>Grant the request for representation</a:t>
            </a:r>
          </a:p>
          <a:p>
            <a:r>
              <a:rPr lang="en-US" sz="2800">
                <a:latin typeface="Arial" charset="0"/>
              </a:rPr>
              <a:t>Discontinue the interview; or</a:t>
            </a:r>
          </a:p>
          <a:p>
            <a:r>
              <a:rPr lang="en-US" sz="2800">
                <a:latin typeface="Arial" charset="0"/>
              </a:rPr>
              <a:t>Offer the employee the choice between continuing the interview unaccompanied by a union representative or having no interview at all.</a:t>
            </a:r>
          </a:p>
          <a:p>
            <a:pPr>
              <a:buFontTx/>
              <a:buNone/>
            </a:pPr>
            <a:r>
              <a:rPr lang="en-US" sz="2400" i="1">
                <a:latin typeface="Arial" charset="0"/>
              </a:rPr>
              <a:t>	</a:t>
            </a:r>
            <a:r>
              <a:rPr lang="en-US" sz="2000" i="1">
                <a:latin typeface="Arial" charset="0"/>
              </a:rPr>
              <a:t>Norfolk Naval Shipyard, Portsmouth, Va.</a:t>
            </a:r>
            <a:r>
              <a:rPr lang="en-US" sz="2000">
                <a:latin typeface="Arial" charset="0"/>
              </a:rPr>
              <a:t>, 35 FLRA 1069 (1990).</a:t>
            </a:r>
            <a:r>
              <a:rPr lang="en-US" sz="2400">
                <a:latin typeface="Arial" charset="0"/>
              </a:rPr>
              <a:t> </a:t>
            </a:r>
            <a:endParaRPr lang="en-US" sz="2400" i="1">
              <a:latin typeface="Arial" charset="0"/>
            </a:endParaRPr>
          </a:p>
        </p:txBody>
      </p:sp>
      <p:sp>
        <p:nvSpPr>
          <p:cNvPr id="4" name="Slide Number Placeholder 3"/>
          <p:cNvSpPr>
            <a:spLocks noGrp="1"/>
          </p:cNvSpPr>
          <p:nvPr>
            <p:ph type="sldNum" sz="quarter" idx="12"/>
          </p:nvPr>
        </p:nvSpPr>
        <p:spPr/>
        <p:txBody>
          <a:bodyPr/>
          <a:lstStyle/>
          <a:p>
            <a:fld id="{D8DE1583-84B6-48C1-B053-EA8BCC1C05D2}" type="slidenum">
              <a:rPr lang="en-US" smtClean="0"/>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sz="4000">
                <a:latin typeface="Arial" charset="0"/>
              </a:rPr>
              <a:t>Limitations on the Union’s Right to Designate a Representative:</a:t>
            </a:r>
          </a:p>
        </p:txBody>
      </p:sp>
      <p:sp>
        <p:nvSpPr>
          <p:cNvPr id="17411" name="Rectangle 3"/>
          <p:cNvSpPr>
            <a:spLocks noGrp="1" noChangeArrowheads="1"/>
          </p:cNvSpPr>
          <p:nvPr>
            <p:ph type="body" idx="1"/>
          </p:nvPr>
        </p:nvSpPr>
        <p:spPr/>
        <p:txBody>
          <a:bodyPr/>
          <a:lstStyle/>
          <a:p>
            <a:pPr>
              <a:lnSpc>
                <a:spcPct val="90000"/>
              </a:lnSpc>
            </a:pPr>
            <a:r>
              <a:rPr lang="en-US" sz="2800" dirty="0">
                <a:latin typeface="Arial" charset="0"/>
              </a:rPr>
              <a:t>Agency may reject a particular representative where it can demonstrate “special circumstances,” such as to preserve the integrity of the investigation.  </a:t>
            </a:r>
            <a:r>
              <a:rPr lang="en-US" sz="2400" i="1" dirty="0">
                <a:latin typeface="Arial" charset="0"/>
              </a:rPr>
              <a:t>Fed. Bureau of Prisons, OIA, Wash., D.C. &amp; Fed. Bureau of Prisons, OIA, Aurora, Colo. &amp; Fed. Bureau of Prisons, OIA, Littleton, Colo.</a:t>
            </a:r>
            <a:r>
              <a:rPr lang="en-US" sz="2400" dirty="0">
                <a:latin typeface="Arial" charset="0"/>
              </a:rPr>
              <a:t>, 54 FLRA 1502 (1998).</a:t>
            </a:r>
          </a:p>
          <a:p>
            <a:pPr>
              <a:lnSpc>
                <a:spcPct val="90000"/>
              </a:lnSpc>
            </a:pPr>
            <a:r>
              <a:rPr lang="en-US" sz="2800" dirty="0">
                <a:latin typeface="Arial" charset="0"/>
              </a:rPr>
              <a:t>Agency need not postpone examination to allow an employee to be represented by a particular union official if another is available.  </a:t>
            </a:r>
            <a:r>
              <a:rPr lang="en-US" sz="2400" i="1" dirty="0">
                <a:latin typeface="Arial" charset="0"/>
              </a:rPr>
              <a:t>INS, N.Y. Dist. Office</a:t>
            </a:r>
            <a:r>
              <a:rPr lang="en-US" sz="2400" dirty="0">
                <a:latin typeface="Arial" charset="0"/>
                <a:cs typeface="Times New Roman" pitchFamily="18" charset="0"/>
              </a:rPr>
              <a:t>, 46 FLRA 1210 (1993). </a:t>
            </a:r>
          </a:p>
        </p:txBody>
      </p:sp>
      <p:sp>
        <p:nvSpPr>
          <p:cNvPr id="4" name="Slide Number Placeholder 3"/>
          <p:cNvSpPr>
            <a:spLocks noGrp="1"/>
          </p:cNvSpPr>
          <p:nvPr>
            <p:ph type="sldNum" sz="quarter" idx="12"/>
          </p:nvPr>
        </p:nvSpPr>
        <p:spPr/>
        <p:txBody>
          <a:bodyPr/>
          <a:lstStyle/>
          <a:p>
            <a:fld id="{D8DE1583-84B6-48C1-B053-EA8BCC1C05D2}" type="slidenum">
              <a:rPr lang="en-US" smtClean="0"/>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Union’s Role During an Examination</a:t>
            </a:r>
            <a:endParaRPr lang="en-US" dirty="0">
              <a:latin typeface="Arial" pitchFamily="34" charset="0"/>
              <a:cs typeface="Arial" pitchFamily="34" charset="0"/>
            </a:endParaRPr>
          </a:p>
        </p:txBody>
      </p:sp>
      <p:sp>
        <p:nvSpPr>
          <p:cNvPr id="3" name="Content Placeholder 2"/>
          <p:cNvSpPr>
            <a:spLocks noGrp="1"/>
          </p:cNvSpPr>
          <p:nvPr>
            <p:ph idx="1"/>
          </p:nvPr>
        </p:nvSpPr>
        <p:spPr/>
        <p:txBody>
          <a:bodyPr/>
          <a:lstStyle/>
          <a:p>
            <a:r>
              <a:rPr lang="en-US" sz="2400" dirty="0" smtClean="0">
                <a:latin typeface="Arial" pitchFamily="34" charset="0"/>
                <a:cs typeface="Arial" pitchFamily="34" charset="0"/>
              </a:rPr>
              <a:t>Hypo: Manager Margaret is conducting an investigatory examination with an employee. The employee requested union representation, and Margaret granted the request.  During the examination, the union representative attempts to ask a clarifying question, but Margaret cuts him off, stating:  “This is my meeting.  I will ask the questions, and you will be quiet.”  </a:t>
            </a:r>
          </a:p>
          <a:p>
            <a:pPr algn="ctr">
              <a:buNone/>
            </a:pPr>
            <a:r>
              <a:rPr lang="en-US" sz="2400" i="1" dirty="0" smtClean="0">
                <a:latin typeface="Arial" pitchFamily="34" charset="0"/>
                <a:cs typeface="Arial" pitchFamily="34" charset="0"/>
              </a:rPr>
              <a:t>Has the Agency violated the Statute?</a:t>
            </a:r>
            <a:r>
              <a:rPr lang="en-US" sz="2400" dirty="0" smtClean="0">
                <a:latin typeface="Arial" pitchFamily="34" charset="0"/>
                <a:cs typeface="Arial" pitchFamily="34" charset="0"/>
              </a:rPr>
              <a:t>  </a:t>
            </a:r>
            <a:endParaRPr lang="en-US" sz="24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D8DE1583-84B6-48C1-B053-EA8BCC1C05D2}" type="slidenum">
              <a:rPr lang="en-US" smtClean="0"/>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Answer to Union’s Role Hypo </a:t>
            </a:r>
            <a:endParaRPr lang="en-US" dirty="0">
              <a:latin typeface="Arial" pitchFamily="34" charset="0"/>
              <a:cs typeface="Arial" pitchFamily="34" charset="0"/>
            </a:endParaRPr>
          </a:p>
        </p:txBody>
      </p:sp>
      <p:sp>
        <p:nvSpPr>
          <p:cNvPr id="3" name="Content Placeholder 2"/>
          <p:cNvSpPr>
            <a:spLocks noGrp="1"/>
          </p:cNvSpPr>
          <p:nvPr>
            <p:ph idx="1"/>
          </p:nvPr>
        </p:nvSpPr>
        <p:spPr/>
        <p:txBody>
          <a:bodyPr/>
          <a:lstStyle/>
          <a:p>
            <a:r>
              <a:rPr lang="en-US" sz="2000" b="1" dirty="0" smtClean="0">
                <a:latin typeface="Arial" pitchFamily="34" charset="0"/>
                <a:cs typeface="Arial" pitchFamily="34" charset="0"/>
              </a:rPr>
              <a:t>Hypo: Manager Margaret is conducting an investigatory examination with an employee. The employee requested union representation, and Margaret granted the request.  During the examination, the union representative attempts to ask a clarifying question, but Margaret cuts him off, stating:  “This is my meeting.  I will ask the questions, and you will be quiet.”  </a:t>
            </a:r>
            <a:r>
              <a:rPr lang="en-US" sz="2000" dirty="0" smtClean="0">
                <a:latin typeface="Arial" pitchFamily="34" charset="0"/>
                <a:cs typeface="Arial" pitchFamily="34" charset="0"/>
              </a:rPr>
              <a:t>This is a violation of the Statute.  The Union is allowed to play an active role in the meeting.  However, the Union is not allowed to direct the employee not to answer questions, or to disrupt the meeting to the point where the manager cannot conduct the investigation.  </a:t>
            </a:r>
            <a:endParaRPr lang="en-US" sz="2000" b="1"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fld id="{D8DE1583-84B6-48C1-B053-EA8BCC1C05D2}" type="slidenum">
              <a:rPr lang="en-US" smtClean="0"/>
              <a:pPr/>
              <a:t>34</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atin typeface="Arial" charset="0"/>
              </a:rPr>
              <a:t>Two Key Elements</a:t>
            </a:r>
          </a:p>
        </p:txBody>
      </p:sp>
      <p:sp>
        <p:nvSpPr>
          <p:cNvPr id="6147" name="Rectangle 3"/>
          <p:cNvSpPr>
            <a:spLocks noGrp="1" noChangeArrowheads="1"/>
          </p:cNvSpPr>
          <p:nvPr>
            <p:ph type="body" idx="1"/>
          </p:nvPr>
        </p:nvSpPr>
        <p:spPr/>
        <p:txBody>
          <a:bodyPr/>
          <a:lstStyle/>
          <a:p>
            <a:pPr>
              <a:buFontTx/>
              <a:buNone/>
            </a:pPr>
            <a:endParaRPr lang="en-US">
              <a:latin typeface="Arial" charset="0"/>
            </a:endParaRPr>
          </a:p>
          <a:p>
            <a:pPr algn="ctr">
              <a:buFontTx/>
              <a:buNone/>
            </a:pPr>
            <a:r>
              <a:rPr lang="en-US">
                <a:latin typeface="Arial" charset="0"/>
              </a:rPr>
              <a:t>SUBJECT MATTER</a:t>
            </a:r>
          </a:p>
          <a:p>
            <a:pPr algn="ctr">
              <a:buFontTx/>
              <a:buNone/>
            </a:pPr>
            <a:endParaRPr lang="en-US">
              <a:latin typeface="Arial" charset="0"/>
            </a:endParaRPr>
          </a:p>
          <a:p>
            <a:pPr algn="ctr">
              <a:buFontTx/>
              <a:buNone/>
            </a:pPr>
            <a:r>
              <a:rPr lang="en-US">
                <a:latin typeface="Arial" charset="0"/>
              </a:rPr>
              <a:t>+</a:t>
            </a:r>
          </a:p>
          <a:p>
            <a:pPr algn="ctr">
              <a:buFontTx/>
              <a:buNone/>
            </a:pPr>
            <a:endParaRPr lang="en-US">
              <a:latin typeface="Arial" charset="0"/>
            </a:endParaRPr>
          </a:p>
          <a:p>
            <a:pPr algn="ctr">
              <a:buFontTx/>
              <a:buNone/>
            </a:pPr>
            <a:r>
              <a:rPr lang="en-US">
                <a:latin typeface="Arial" charset="0"/>
              </a:rPr>
              <a:t>FORMALITY</a:t>
            </a:r>
          </a:p>
        </p:txBody>
      </p:sp>
      <p:sp>
        <p:nvSpPr>
          <p:cNvPr id="4" name="Slide Number Placeholder 3"/>
          <p:cNvSpPr>
            <a:spLocks noGrp="1"/>
          </p:cNvSpPr>
          <p:nvPr>
            <p:ph type="sldNum" sz="quarter" idx="12"/>
          </p:nvPr>
        </p:nvSpPr>
        <p:spPr/>
        <p:txBody>
          <a:bodyPr/>
          <a:lstStyle/>
          <a:p>
            <a:fld id="{D8DE1583-84B6-48C1-B053-EA8BCC1C05D2}"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Formality: Informal or Formal?</a:t>
            </a:r>
            <a:endParaRPr lang="en-US" dirty="0">
              <a:latin typeface="Arial" pitchFamily="34" charset="0"/>
              <a:cs typeface="Arial" pitchFamily="34" charset="0"/>
            </a:endParaRPr>
          </a:p>
        </p:txBody>
      </p:sp>
      <p:sp>
        <p:nvSpPr>
          <p:cNvPr id="3" name="Content Placeholder 2"/>
          <p:cNvSpPr>
            <a:spLocks noGrp="1"/>
          </p:cNvSpPr>
          <p:nvPr>
            <p:ph idx="1"/>
          </p:nvPr>
        </p:nvSpPr>
        <p:spPr/>
        <p:txBody>
          <a:bodyPr/>
          <a:lstStyle/>
          <a:p>
            <a:pPr algn="ctr">
              <a:buNone/>
            </a:pPr>
            <a:r>
              <a:rPr lang="en-US" sz="2100" i="1" dirty="0" smtClean="0">
                <a:latin typeface="Arial" pitchFamily="34" charset="0"/>
                <a:cs typeface="Arial" pitchFamily="34" charset="0"/>
              </a:rPr>
              <a:t>Do the following factors tend to show a meeting is formal or informal?</a:t>
            </a:r>
          </a:p>
          <a:p>
            <a:r>
              <a:rPr lang="en-US" sz="2100" dirty="0" smtClean="0">
                <a:latin typeface="Arial" pitchFamily="34" charset="0"/>
                <a:cs typeface="Arial" pitchFamily="34" charset="0"/>
              </a:rPr>
              <a:t>The Agency Director holds a meeting</a:t>
            </a:r>
          </a:p>
          <a:p>
            <a:r>
              <a:rPr lang="en-US" sz="2100" dirty="0" smtClean="0">
                <a:latin typeface="Arial" pitchFamily="34" charset="0"/>
                <a:cs typeface="Arial" pitchFamily="34" charset="0"/>
              </a:rPr>
              <a:t>5 out of 7 management officials attend a meeting</a:t>
            </a:r>
          </a:p>
          <a:p>
            <a:r>
              <a:rPr lang="en-US" sz="2100" dirty="0" smtClean="0">
                <a:latin typeface="Arial" pitchFamily="34" charset="0"/>
                <a:cs typeface="Arial" pitchFamily="34" charset="0"/>
              </a:rPr>
              <a:t>Meeting lasts 5 minutes</a:t>
            </a:r>
          </a:p>
          <a:p>
            <a:r>
              <a:rPr lang="en-US" sz="2100" dirty="0" smtClean="0">
                <a:latin typeface="Arial" pitchFamily="34" charset="0"/>
                <a:cs typeface="Arial" pitchFamily="34" charset="0"/>
              </a:rPr>
              <a:t>Employees were notified about a meeting 2 weeks in advance, via a written memo</a:t>
            </a:r>
          </a:p>
          <a:p>
            <a:r>
              <a:rPr lang="en-US" sz="2100" dirty="0" smtClean="0">
                <a:latin typeface="Arial" pitchFamily="34" charset="0"/>
                <a:cs typeface="Arial" pitchFamily="34" charset="0"/>
              </a:rPr>
              <a:t>Meeting took place in the hallway by employees’ cubicles</a:t>
            </a:r>
          </a:p>
          <a:p>
            <a:r>
              <a:rPr lang="en-US" sz="2100" dirty="0" smtClean="0">
                <a:latin typeface="Arial" pitchFamily="34" charset="0"/>
                <a:cs typeface="Arial" pitchFamily="34" charset="0"/>
              </a:rPr>
              <a:t>Agenda was passed out </a:t>
            </a:r>
          </a:p>
          <a:p>
            <a:r>
              <a:rPr lang="en-US" sz="2100" dirty="0" smtClean="0">
                <a:latin typeface="Arial" pitchFamily="34" charset="0"/>
                <a:cs typeface="Arial" pitchFamily="34" charset="0"/>
              </a:rPr>
              <a:t>Agency secretary prepared minutes of the meeting</a:t>
            </a:r>
          </a:p>
          <a:p>
            <a:r>
              <a:rPr lang="en-US" sz="2100" dirty="0" smtClean="0">
                <a:latin typeface="Arial" pitchFamily="34" charset="0"/>
                <a:cs typeface="Arial" pitchFamily="34" charset="0"/>
              </a:rPr>
              <a:t>Meeting was an open-ended dialogue between employees and management officials </a:t>
            </a:r>
          </a:p>
          <a:p>
            <a:endParaRPr lang="en-US" sz="21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D8DE1583-84B6-48C1-B053-EA8BCC1C05D2}"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Answers to Informal or Formal?</a:t>
            </a:r>
            <a:endParaRPr lang="en-US" dirty="0"/>
          </a:p>
        </p:txBody>
      </p:sp>
      <p:sp>
        <p:nvSpPr>
          <p:cNvPr id="3" name="Content Placeholder 2"/>
          <p:cNvSpPr>
            <a:spLocks noGrp="1"/>
          </p:cNvSpPr>
          <p:nvPr>
            <p:ph idx="1"/>
          </p:nvPr>
        </p:nvSpPr>
        <p:spPr/>
        <p:txBody>
          <a:bodyPr/>
          <a:lstStyle/>
          <a:p>
            <a:r>
              <a:rPr lang="en-US" sz="2000" b="1" dirty="0" smtClean="0">
                <a:latin typeface="Arial" pitchFamily="34" charset="0"/>
                <a:cs typeface="Arial" pitchFamily="34" charset="0"/>
              </a:rPr>
              <a:t>The Agency Director holds a meeting</a:t>
            </a:r>
            <a:r>
              <a:rPr lang="en-US" sz="2000" dirty="0" smtClean="0">
                <a:latin typeface="Arial" pitchFamily="34" charset="0"/>
                <a:cs typeface="Arial" pitchFamily="34" charset="0"/>
              </a:rPr>
              <a:t>:  Formal</a:t>
            </a:r>
          </a:p>
          <a:p>
            <a:r>
              <a:rPr lang="en-US" sz="2000" b="1" dirty="0" smtClean="0">
                <a:latin typeface="Arial" pitchFamily="34" charset="0"/>
                <a:cs typeface="Arial" pitchFamily="34" charset="0"/>
              </a:rPr>
              <a:t>5 out of 7 management officials attend a meeting</a:t>
            </a:r>
            <a:r>
              <a:rPr lang="en-US" sz="2000" dirty="0" smtClean="0">
                <a:latin typeface="Arial" pitchFamily="34" charset="0"/>
                <a:cs typeface="Arial" pitchFamily="34" charset="0"/>
              </a:rPr>
              <a:t>:  Formal</a:t>
            </a:r>
          </a:p>
          <a:p>
            <a:r>
              <a:rPr lang="en-US" sz="2000" b="1" dirty="0" smtClean="0">
                <a:latin typeface="Arial" pitchFamily="34" charset="0"/>
                <a:cs typeface="Arial" pitchFamily="34" charset="0"/>
              </a:rPr>
              <a:t>Meeting lasts 5 minutes</a:t>
            </a:r>
            <a:r>
              <a:rPr lang="en-US" sz="2000" dirty="0" smtClean="0">
                <a:latin typeface="Arial" pitchFamily="34" charset="0"/>
                <a:cs typeface="Arial" pitchFamily="34" charset="0"/>
              </a:rPr>
              <a:t>:  Informal</a:t>
            </a:r>
          </a:p>
          <a:p>
            <a:r>
              <a:rPr lang="en-US" sz="2000" b="1" dirty="0" smtClean="0">
                <a:latin typeface="Arial" pitchFamily="34" charset="0"/>
                <a:cs typeface="Arial" pitchFamily="34" charset="0"/>
              </a:rPr>
              <a:t>Employees were notified about a meeting 2 weeks in advance, via a written memo</a:t>
            </a:r>
            <a:r>
              <a:rPr lang="en-US" sz="2000" dirty="0" smtClean="0">
                <a:latin typeface="Arial" pitchFamily="34" charset="0"/>
                <a:cs typeface="Arial" pitchFamily="34" charset="0"/>
              </a:rPr>
              <a:t>:  Formal</a:t>
            </a:r>
          </a:p>
          <a:p>
            <a:r>
              <a:rPr lang="en-US" sz="2000" b="1" dirty="0" smtClean="0">
                <a:latin typeface="Arial" pitchFamily="34" charset="0"/>
                <a:cs typeface="Arial" pitchFamily="34" charset="0"/>
              </a:rPr>
              <a:t>Meeting took place in the hallway by employees’ cubicles</a:t>
            </a:r>
            <a:r>
              <a:rPr lang="en-US" sz="2000" dirty="0" smtClean="0">
                <a:latin typeface="Arial" pitchFamily="34" charset="0"/>
                <a:cs typeface="Arial" pitchFamily="34" charset="0"/>
              </a:rPr>
              <a:t>:  Informal</a:t>
            </a:r>
          </a:p>
          <a:p>
            <a:r>
              <a:rPr lang="en-US" sz="2000" b="1" dirty="0" smtClean="0">
                <a:latin typeface="Arial" pitchFamily="34" charset="0"/>
                <a:cs typeface="Arial" pitchFamily="34" charset="0"/>
              </a:rPr>
              <a:t>Agenda was passed out</a:t>
            </a:r>
            <a:r>
              <a:rPr lang="en-US" sz="2000" dirty="0" smtClean="0">
                <a:latin typeface="Arial" pitchFamily="34" charset="0"/>
                <a:cs typeface="Arial" pitchFamily="34" charset="0"/>
              </a:rPr>
              <a:t>:  Formal</a:t>
            </a:r>
          </a:p>
          <a:p>
            <a:r>
              <a:rPr lang="en-US" sz="2000" b="1" dirty="0" smtClean="0">
                <a:latin typeface="Arial" pitchFamily="34" charset="0"/>
                <a:cs typeface="Arial" pitchFamily="34" charset="0"/>
              </a:rPr>
              <a:t>Agency secretary prepared minutes of the meeting</a:t>
            </a:r>
            <a:r>
              <a:rPr lang="en-US" sz="2000" dirty="0" smtClean="0">
                <a:latin typeface="Arial" pitchFamily="34" charset="0"/>
                <a:cs typeface="Arial" pitchFamily="34" charset="0"/>
              </a:rPr>
              <a:t>:  Formal</a:t>
            </a:r>
          </a:p>
          <a:p>
            <a:r>
              <a:rPr lang="en-US" sz="2000" b="1" dirty="0" smtClean="0">
                <a:latin typeface="Arial" pitchFamily="34" charset="0"/>
                <a:cs typeface="Arial" pitchFamily="34" charset="0"/>
              </a:rPr>
              <a:t>Meeting was an open-ended dialogue between employees and management officials</a:t>
            </a:r>
            <a:r>
              <a:rPr lang="en-US" sz="2000" dirty="0" smtClean="0">
                <a:latin typeface="Arial" pitchFamily="34" charset="0"/>
                <a:cs typeface="Arial" pitchFamily="34" charset="0"/>
              </a:rPr>
              <a:t>:  Informal</a:t>
            </a:r>
          </a:p>
          <a:p>
            <a:endParaRPr lang="en-US" dirty="0"/>
          </a:p>
        </p:txBody>
      </p:sp>
      <p:sp>
        <p:nvSpPr>
          <p:cNvPr id="4" name="Slide Number Placeholder 3"/>
          <p:cNvSpPr>
            <a:spLocks noGrp="1"/>
          </p:cNvSpPr>
          <p:nvPr>
            <p:ph type="sldNum" sz="quarter" idx="12"/>
          </p:nvPr>
        </p:nvSpPr>
        <p:spPr/>
        <p:txBody>
          <a:bodyPr/>
          <a:lstStyle/>
          <a:p>
            <a:fld id="{D8DE1583-84B6-48C1-B053-EA8BCC1C05D2}"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dirty="0" smtClean="0">
                <a:latin typeface="Arial" charset="0"/>
              </a:rPr>
              <a:t>Formality Factors– </a:t>
            </a:r>
            <a:r>
              <a:rPr lang="en-US" dirty="0">
                <a:latin typeface="Arial" charset="0"/>
              </a:rPr>
              <a:t>Totality of the Circumstances</a:t>
            </a:r>
          </a:p>
        </p:txBody>
      </p:sp>
      <p:sp>
        <p:nvSpPr>
          <p:cNvPr id="51203" name="Rectangle 3"/>
          <p:cNvSpPr>
            <a:spLocks noGrp="1" noChangeArrowheads="1"/>
          </p:cNvSpPr>
          <p:nvPr>
            <p:ph type="body" idx="1"/>
          </p:nvPr>
        </p:nvSpPr>
        <p:spPr>
          <a:xfrm>
            <a:off x="685800" y="1981200"/>
            <a:ext cx="7772400" cy="4648200"/>
          </a:xfrm>
        </p:spPr>
        <p:txBody>
          <a:bodyPr/>
          <a:lstStyle/>
          <a:p>
            <a:pPr>
              <a:lnSpc>
                <a:spcPct val="80000"/>
              </a:lnSpc>
            </a:pPr>
            <a:r>
              <a:rPr lang="en-US" sz="2100" dirty="0">
                <a:latin typeface="Arial" charset="0"/>
              </a:rPr>
              <a:t>The level of supervisory or management officials conducting the meeting;</a:t>
            </a:r>
          </a:p>
          <a:p>
            <a:pPr>
              <a:lnSpc>
                <a:spcPct val="80000"/>
              </a:lnSpc>
            </a:pPr>
            <a:r>
              <a:rPr lang="en-US" sz="2100" dirty="0">
                <a:latin typeface="Arial" charset="0"/>
              </a:rPr>
              <a:t>Whether other supervisors or management officials attended;</a:t>
            </a:r>
          </a:p>
          <a:p>
            <a:pPr>
              <a:lnSpc>
                <a:spcPct val="80000"/>
              </a:lnSpc>
            </a:pPr>
            <a:r>
              <a:rPr lang="en-US" sz="2100" dirty="0">
                <a:latin typeface="Arial" charset="0"/>
              </a:rPr>
              <a:t>How long the meeting lasted;</a:t>
            </a:r>
          </a:p>
          <a:p>
            <a:pPr>
              <a:lnSpc>
                <a:spcPct val="80000"/>
              </a:lnSpc>
            </a:pPr>
            <a:r>
              <a:rPr lang="en-US" sz="2100" dirty="0">
                <a:latin typeface="Arial" charset="0"/>
              </a:rPr>
              <a:t>How the meeting was called;</a:t>
            </a:r>
          </a:p>
          <a:p>
            <a:pPr>
              <a:lnSpc>
                <a:spcPct val="80000"/>
              </a:lnSpc>
            </a:pPr>
            <a:r>
              <a:rPr lang="en-US" sz="2100" dirty="0">
                <a:latin typeface="Arial" charset="0"/>
              </a:rPr>
              <a:t>Where the meeting was held;</a:t>
            </a:r>
          </a:p>
          <a:p>
            <a:pPr>
              <a:lnSpc>
                <a:spcPct val="80000"/>
              </a:lnSpc>
            </a:pPr>
            <a:r>
              <a:rPr lang="en-US" sz="2100" dirty="0">
                <a:latin typeface="Arial" charset="0"/>
              </a:rPr>
              <a:t>Whether a formal agenda was established for the meeting;</a:t>
            </a:r>
          </a:p>
          <a:p>
            <a:pPr>
              <a:lnSpc>
                <a:spcPct val="80000"/>
              </a:lnSpc>
            </a:pPr>
            <a:r>
              <a:rPr lang="en-US" sz="2100" dirty="0">
                <a:latin typeface="Arial" charset="0"/>
              </a:rPr>
              <a:t>Whether attendance was mandatory; </a:t>
            </a:r>
          </a:p>
          <a:p>
            <a:pPr>
              <a:lnSpc>
                <a:spcPct val="80000"/>
              </a:lnSpc>
            </a:pPr>
            <a:r>
              <a:rPr lang="en-US" sz="2100" dirty="0">
                <a:latin typeface="Arial" charset="0"/>
              </a:rPr>
              <a:t>Were notes taken or a record made of the meeting; </a:t>
            </a:r>
          </a:p>
          <a:p>
            <a:pPr>
              <a:lnSpc>
                <a:spcPct val="80000"/>
              </a:lnSpc>
            </a:pPr>
            <a:r>
              <a:rPr lang="en-US" sz="2100" dirty="0">
                <a:latin typeface="Arial" charset="0"/>
              </a:rPr>
              <a:t>The subject matter addressed during the meeting; and </a:t>
            </a:r>
          </a:p>
          <a:p>
            <a:pPr>
              <a:lnSpc>
                <a:spcPct val="80000"/>
              </a:lnSpc>
            </a:pPr>
            <a:r>
              <a:rPr lang="en-US" sz="2100" dirty="0">
                <a:latin typeface="Arial" charset="0"/>
              </a:rPr>
              <a:t>The manner in which the meeting was conducted.</a:t>
            </a:r>
          </a:p>
          <a:p>
            <a:pPr>
              <a:lnSpc>
                <a:spcPct val="80000"/>
              </a:lnSpc>
              <a:buFontTx/>
              <a:buNone/>
            </a:pPr>
            <a:endParaRPr lang="en-US" sz="2100" dirty="0">
              <a:latin typeface="Arial" charset="0"/>
            </a:endParaRPr>
          </a:p>
          <a:p>
            <a:pPr>
              <a:lnSpc>
                <a:spcPct val="90000"/>
              </a:lnSpc>
              <a:buFontTx/>
              <a:buNone/>
            </a:pPr>
            <a:r>
              <a:rPr lang="en-US" sz="1800" b="1" i="1" dirty="0">
                <a:latin typeface="Arial" charset="0"/>
                <a:cs typeface="Times New Roman" pitchFamily="18" charset="0"/>
              </a:rPr>
              <a:t>	</a:t>
            </a:r>
            <a:r>
              <a:rPr lang="en-US" sz="1800" i="1" dirty="0">
                <a:latin typeface="Arial" charset="0"/>
                <a:cs typeface="Times New Roman" pitchFamily="18" charset="0"/>
              </a:rPr>
              <a:t>F.E. Warren Air Force Base, Cheyenne, Wyo.</a:t>
            </a:r>
            <a:r>
              <a:rPr lang="en-US" sz="1800" dirty="0">
                <a:latin typeface="Arial" charset="0"/>
                <a:cs typeface="Times New Roman" pitchFamily="18" charset="0"/>
              </a:rPr>
              <a:t>, 52 FLRA 149 (1996) ; </a:t>
            </a:r>
            <a:r>
              <a:rPr lang="en-US" sz="1800" i="1" dirty="0">
                <a:latin typeface="Arial" charset="0"/>
                <a:cs typeface="Times New Roman" pitchFamily="18" charset="0"/>
              </a:rPr>
              <a:t>Dep’t of HHS, SSA, Bureau of Field Operations, S.F., Cal</a:t>
            </a:r>
            <a:r>
              <a:rPr lang="en-US" sz="1800" dirty="0">
                <a:latin typeface="Arial" charset="0"/>
                <a:cs typeface="Times New Roman" pitchFamily="18" charset="0"/>
              </a:rPr>
              <a:t>., 10 FLRA 115</a:t>
            </a:r>
            <a:r>
              <a:rPr lang="en-US" sz="1800" dirty="0">
                <a:latin typeface="Arial" charset="0"/>
              </a:rPr>
              <a:t> (1982).</a:t>
            </a:r>
          </a:p>
        </p:txBody>
      </p:sp>
      <p:sp>
        <p:nvSpPr>
          <p:cNvPr id="4" name="Slide Number Placeholder 3"/>
          <p:cNvSpPr>
            <a:spLocks noGrp="1"/>
          </p:cNvSpPr>
          <p:nvPr>
            <p:ph type="sldNum" sz="quarter" idx="12"/>
          </p:nvPr>
        </p:nvSpPr>
        <p:spPr/>
        <p:txBody>
          <a:bodyPr/>
          <a:lstStyle/>
          <a:p>
            <a:fld id="{D8DE1583-84B6-48C1-B053-EA8BCC1C05D2}"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Formality Hypo</a:t>
            </a:r>
            <a:endParaRPr lang="en-US" dirty="0">
              <a:latin typeface="Arial" pitchFamily="34" charset="0"/>
              <a:cs typeface="Arial" pitchFamily="34" charset="0"/>
            </a:endParaRPr>
          </a:p>
        </p:txBody>
      </p:sp>
      <p:sp>
        <p:nvSpPr>
          <p:cNvPr id="3" name="Content Placeholder 2"/>
          <p:cNvSpPr>
            <a:spLocks noGrp="1"/>
          </p:cNvSpPr>
          <p:nvPr>
            <p:ph idx="1"/>
          </p:nvPr>
        </p:nvSpPr>
        <p:spPr/>
        <p:txBody>
          <a:bodyPr/>
          <a:lstStyle/>
          <a:p>
            <a:r>
              <a:rPr lang="en-US" sz="2100" dirty="0" smtClean="0">
                <a:latin typeface="Arial" pitchFamily="34" charset="0"/>
                <a:cs typeface="Arial" pitchFamily="34" charset="0"/>
              </a:rPr>
              <a:t>At 9:00 a.m. on November 1, all claims processing employees receive an e-mail from their immediate supervisor.  The e-mail states that a meeting will be held that afternoon at 2:00 p.m.  A meeting agenda is attached to the e-mail.  The meeting is held in one of the Agency’s conference rooms.  The employees’ immediate supervisor is the only management official present at the meeting.  The supervisor does not take notes at the meeting, but she does send out an e-mail after the meeting briefly summarizing what was discussed.  The meeting lasts 25 minutes.  </a:t>
            </a:r>
          </a:p>
          <a:p>
            <a:pPr algn="ctr">
              <a:buNone/>
            </a:pPr>
            <a:r>
              <a:rPr lang="en-US" sz="2100" dirty="0" smtClean="0">
                <a:latin typeface="Arial" pitchFamily="34" charset="0"/>
                <a:cs typeface="Arial" pitchFamily="34" charset="0"/>
              </a:rPr>
              <a:t>	</a:t>
            </a:r>
            <a:r>
              <a:rPr lang="en-US" sz="2100" i="1" dirty="0" smtClean="0">
                <a:latin typeface="Arial" pitchFamily="34" charset="0"/>
                <a:cs typeface="Arial" pitchFamily="34" charset="0"/>
              </a:rPr>
              <a:t>Is this meeting formal in nature?</a:t>
            </a:r>
            <a:endParaRPr lang="en-US" i="1"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D8DE1583-84B6-48C1-B053-EA8BCC1C05D2}"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Answer to Formality Hypo</a:t>
            </a:r>
            <a:endParaRPr lang="en-US" dirty="0">
              <a:latin typeface="Arial" pitchFamily="34" charset="0"/>
              <a:cs typeface="Arial" pitchFamily="34" charset="0"/>
            </a:endParaRPr>
          </a:p>
        </p:txBody>
      </p:sp>
      <p:sp>
        <p:nvSpPr>
          <p:cNvPr id="3" name="Content Placeholder 2"/>
          <p:cNvSpPr>
            <a:spLocks noGrp="1"/>
          </p:cNvSpPr>
          <p:nvPr>
            <p:ph idx="1"/>
          </p:nvPr>
        </p:nvSpPr>
        <p:spPr/>
        <p:txBody>
          <a:bodyPr/>
          <a:lstStyle/>
          <a:p>
            <a:r>
              <a:rPr lang="en-US" sz="2100" dirty="0" smtClean="0">
                <a:latin typeface="Arial" pitchFamily="34" charset="0"/>
                <a:cs typeface="Arial" pitchFamily="34" charset="0"/>
              </a:rPr>
              <a:t>This meeting probably meets the formality elements.</a:t>
            </a:r>
          </a:p>
          <a:p>
            <a:r>
              <a:rPr lang="en-US" sz="2100" dirty="0" smtClean="0">
                <a:latin typeface="Arial" pitchFamily="34" charset="0"/>
                <a:cs typeface="Arial" pitchFamily="34" charset="0"/>
              </a:rPr>
              <a:t>Factors that weigh AGAINST finding this was a formal meeting:</a:t>
            </a:r>
          </a:p>
          <a:p>
            <a:pPr lvl="1">
              <a:buFont typeface="Wingdings" pitchFamily="2" charset="2"/>
              <a:buChar char="§"/>
            </a:pPr>
            <a:r>
              <a:rPr lang="en-US" sz="2100" dirty="0" smtClean="0">
                <a:latin typeface="Arial" pitchFamily="34" charset="0"/>
                <a:cs typeface="Arial" pitchFamily="34" charset="0"/>
              </a:rPr>
              <a:t>Short notice (employees informed only few hours before)</a:t>
            </a:r>
          </a:p>
          <a:p>
            <a:pPr lvl="1">
              <a:buFont typeface="Wingdings" pitchFamily="2" charset="2"/>
              <a:buChar char="§"/>
            </a:pPr>
            <a:r>
              <a:rPr lang="en-US" sz="2100" dirty="0" smtClean="0">
                <a:latin typeface="Arial" pitchFamily="34" charset="0"/>
                <a:cs typeface="Arial" pitchFamily="34" charset="0"/>
              </a:rPr>
              <a:t>Immediate supervisor conducted the meeting</a:t>
            </a:r>
          </a:p>
          <a:p>
            <a:pPr lvl="1">
              <a:buFont typeface="Wingdings" pitchFamily="2" charset="2"/>
              <a:buChar char="§"/>
            </a:pPr>
            <a:r>
              <a:rPr lang="en-US" sz="2100" dirty="0" smtClean="0">
                <a:latin typeface="Arial" pitchFamily="34" charset="0"/>
                <a:cs typeface="Arial" pitchFamily="34" charset="0"/>
              </a:rPr>
              <a:t>Meeting lasted 25 minutes (30 or over tends to be formal)</a:t>
            </a:r>
          </a:p>
          <a:p>
            <a:pPr>
              <a:buFont typeface="Arial" pitchFamily="34" charset="0"/>
              <a:buChar char="•"/>
            </a:pPr>
            <a:r>
              <a:rPr lang="en-US" sz="2100" dirty="0" smtClean="0">
                <a:latin typeface="Arial" pitchFamily="34" charset="0"/>
                <a:cs typeface="Arial" pitchFamily="34" charset="0"/>
              </a:rPr>
              <a:t>Factors that weigh FOR finding this was a formal meeting:</a:t>
            </a:r>
          </a:p>
          <a:p>
            <a:pPr lvl="1">
              <a:buFont typeface="Wingdings" pitchFamily="2" charset="2"/>
              <a:buChar char="§"/>
            </a:pPr>
            <a:r>
              <a:rPr lang="en-US" sz="2100" dirty="0" smtClean="0">
                <a:latin typeface="Arial" pitchFamily="34" charset="0"/>
                <a:cs typeface="Arial" pitchFamily="34" charset="0"/>
              </a:rPr>
              <a:t>Employees were notified by e-mail</a:t>
            </a:r>
          </a:p>
          <a:p>
            <a:pPr lvl="1">
              <a:buFont typeface="Wingdings" pitchFamily="2" charset="2"/>
              <a:buChar char="§"/>
            </a:pPr>
            <a:r>
              <a:rPr lang="en-US" sz="2100" dirty="0" smtClean="0">
                <a:latin typeface="Arial" pitchFamily="34" charset="0"/>
                <a:cs typeface="Arial" pitchFamily="34" charset="0"/>
              </a:rPr>
              <a:t>Agenda was attached to the e-mail</a:t>
            </a:r>
          </a:p>
          <a:p>
            <a:pPr lvl="1">
              <a:buFont typeface="Wingdings" pitchFamily="2" charset="2"/>
              <a:buChar char="§"/>
            </a:pPr>
            <a:r>
              <a:rPr lang="en-US" sz="2100" dirty="0" smtClean="0">
                <a:latin typeface="Arial" pitchFamily="34" charset="0"/>
                <a:cs typeface="Arial" pitchFamily="34" charset="0"/>
              </a:rPr>
              <a:t>Meeting was held in a conference room</a:t>
            </a:r>
          </a:p>
          <a:p>
            <a:pPr lvl="1">
              <a:buFont typeface="Wingdings" pitchFamily="2" charset="2"/>
              <a:buChar char="§"/>
            </a:pPr>
            <a:r>
              <a:rPr lang="en-US" sz="2100" dirty="0" smtClean="0">
                <a:latin typeface="Arial" pitchFamily="34" charset="0"/>
                <a:cs typeface="Arial" pitchFamily="34" charset="0"/>
              </a:rPr>
              <a:t>Supervisor e-mailed employees a meeting summary</a:t>
            </a:r>
          </a:p>
          <a:p>
            <a:pPr lvl="2">
              <a:buFont typeface="Wingdings" pitchFamily="2" charset="2"/>
              <a:buChar char="§"/>
            </a:pPr>
            <a:endParaRPr lang="en-US" sz="1600" dirty="0" smtClean="0">
              <a:latin typeface="Arial" pitchFamily="34" charset="0"/>
              <a:cs typeface="Arial" pitchFamily="34" charset="0"/>
            </a:endParaRPr>
          </a:p>
          <a:p>
            <a:pPr lvl="2">
              <a:buFont typeface="Wingdings" pitchFamily="2" charset="2"/>
              <a:buChar char="§"/>
            </a:pPr>
            <a:endParaRPr lang="en-US" sz="12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D8DE1583-84B6-48C1-B053-EA8BCC1C05D2}" type="slidenum">
              <a:rPr lang="en-US" smtClean="0"/>
              <a:pPr/>
              <a:t>9</a:t>
            </a:fld>
            <a:endParaRPr lang="en-US"/>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375</TotalTime>
  <Words>2507</Words>
  <Application>Microsoft Office PowerPoint</Application>
  <PresentationFormat>On-screen Show (4:3)</PresentationFormat>
  <Paragraphs>198</Paragraphs>
  <Slides>34</Slides>
  <Notes>12</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Default Design</vt:lpstr>
      <vt:lpstr>Meetings</vt:lpstr>
      <vt:lpstr>Slide 2</vt:lpstr>
      <vt:lpstr>Formal Discussions </vt:lpstr>
      <vt:lpstr>Two Key Elements</vt:lpstr>
      <vt:lpstr>Formality: Informal or Formal?</vt:lpstr>
      <vt:lpstr>Answers to Informal or Formal?</vt:lpstr>
      <vt:lpstr>Formality Factors– Totality of the Circumstances</vt:lpstr>
      <vt:lpstr>Formality Hypo</vt:lpstr>
      <vt:lpstr>Answer to Formality Hypo</vt:lpstr>
      <vt:lpstr>SUBJECT MATTER</vt:lpstr>
      <vt:lpstr>Subject Matter Hypos</vt:lpstr>
      <vt:lpstr>Answers to Subject Matter Hypos</vt:lpstr>
      <vt:lpstr>Answers to Subject Matter Hypos cont.</vt:lpstr>
      <vt:lpstr>Advance Notice</vt:lpstr>
      <vt:lpstr>Answer to Advance Notice Hypo </vt:lpstr>
      <vt:lpstr>Investigatory Examinations (Weingarten)</vt:lpstr>
      <vt:lpstr>“Examination”</vt:lpstr>
      <vt:lpstr>Examination Hypo 1</vt:lpstr>
      <vt:lpstr>Answer to Exam Hypo 1</vt:lpstr>
      <vt:lpstr>Examination Hypo 2</vt:lpstr>
      <vt:lpstr>Answer to Exam Hypo 2</vt:lpstr>
      <vt:lpstr>Examination Hypo 3</vt:lpstr>
      <vt:lpstr>Answer to Exam Hypo 3</vt:lpstr>
      <vt:lpstr>Examination Hypo 4</vt:lpstr>
      <vt:lpstr>Answer to Exam Hypo 4</vt:lpstr>
      <vt:lpstr>Examination Hypo 5</vt:lpstr>
      <vt:lpstr>Answer to Exam Hypo 5</vt:lpstr>
      <vt:lpstr>Examination Hypo 6</vt:lpstr>
      <vt:lpstr>Answer to Exam Hypo 6</vt:lpstr>
      <vt:lpstr>Request for Representation</vt:lpstr>
      <vt:lpstr>Once the elements of a Weingarten meeting are met, an agency must:</vt:lpstr>
      <vt:lpstr>Limitations on the Union’s Right to Designate a Representative:</vt:lpstr>
      <vt:lpstr>Union’s Role During an Examination</vt:lpstr>
      <vt:lpstr>Answer to Union’s Role Hypo </vt:lpstr>
    </vt:vector>
  </TitlesOfParts>
  <Company>IRMD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MEETINGS</dc:title>
  <dc:creator>SSpoon</dc:creator>
  <cp:lastModifiedBy>mhardy</cp:lastModifiedBy>
  <cp:revision>48</cp:revision>
  <dcterms:created xsi:type="dcterms:W3CDTF">2007-02-06T14:51:17Z</dcterms:created>
  <dcterms:modified xsi:type="dcterms:W3CDTF">2011-12-02T15:58:34Z</dcterms:modified>
</cp:coreProperties>
</file>