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257" r:id="rId3"/>
    <p:sldId id="258"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401" autoAdjust="0"/>
  </p:normalViewPr>
  <p:slideViewPr>
    <p:cSldViewPr>
      <p:cViewPr varScale="1">
        <p:scale>
          <a:sx n="75" d="100"/>
          <a:sy n="75" d="100"/>
        </p:scale>
        <p:origin x="-3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53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53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53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27818EA-3584-46DD-9EBF-8D03A78D6239}"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E90E351-6540-4825-9040-AF21DF3DD83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B7AD39-DA24-453E-818D-D3FAEBCE87D1}" type="slidenum">
              <a:rPr lang="en-US"/>
              <a:pPr/>
              <a:t>1</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7FCE0A-B48B-4074-851D-CFAD84C9B001}" type="slidenum">
              <a:rPr lang="en-US"/>
              <a:pPr/>
              <a:t>2</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02EF3C-3348-432D-B536-3C6B205DC0C4}" type="slidenum">
              <a:rPr lang="en-US"/>
              <a:pPr/>
              <a:t>3</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624936-0990-48A8-91BB-F71D7CE0D86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D3630C-94CC-4EB0-9B06-759EE94EBB8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649754-4E17-4D25-BFAC-31D403E9AE2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BDBEA9-8FF3-4B23-A3AC-879595173B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CBE469-AC25-497F-9375-D170BA6C2BB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9B1E744-63C9-4D05-8386-F470D1C6BE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AEDF8EF-F74F-4997-8467-EDC57081E2A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8EB5FC3-5D37-4A36-9825-13FD7C15AB4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97E78A3-EDE9-4F33-8AB8-AA2C5F44C50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E8D04D2-5A41-4BCB-B6CC-1489D82F399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B0C3EE2-6B4C-44D4-B0B9-9D91FBD4C80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447C2FC-8EF8-4659-A8A5-CCFF008C69A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533400" y="2362200"/>
            <a:ext cx="7924800" cy="1524000"/>
          </a:xfrm>
        </p:spPr>
        <p:txBody>
          <a:bodyPr/>
          <a:lstStyle/>
          <a:p>
            <a:r>
              <a:rPr lang="en-US" sz="5400"/>
              <a:t>Bypassing the Union</a:t>
            </a:r>
          </a:p>
        </p:txBody>
      </p:sp>
      <p:sp>
        <p:nvSpPr>
          <p:cNvPr id="13315" name="Rectangle 3"/>
          <p:cNvSpPr>
            <a:spLocks noGrp="1" noChangeArrowheads="1"/>
          </p:cNvSpPr>
          <p:nvPr>
            <p:ph type="subTitle" idx="1"/>
          </p:nvPr>
        </p:nvSpPr>
        <p:spPr>
          <a:xfrm>
            <a:off x="1371600" y="4572000"/>
            <a:ext cx="6400800" cy="1143000"/>
          </a:xfrm>
        </p:spPr>
        <p:txBody>
          <a:bodyPr/>
          <a:lstStyle/>
          <a:p>
            <a:r>
              <a:rPr lang="en-US" i="1">
                <a:latin typeface="Arial Narrow" pitchFamily="34" charset="0"/>
              </a:rPr>
              <a:t>The Federal Service Labor-Management Relations Statute</a:t>
            </a:r>
          </a:p>
        </p:txBody>
      </p:sp>
      <p:pic>
        <p:nvPicPr>
          <p:cNvPr id="13316" name="Picture 4"/>
          <p:cNvPicPr>
            <a:picLocks noChangeAspect="1" noChangeArrowheads="1"/>
          </p:cNvPicPr>
          <p:nvPr/>
        </p:nvPicPr>
        <p:blipFill>
          <a:blip r:embed="rId3" cstate="print"/>
          <a:srcRect/>
          <a:stretch>
            <a:fillRect/>
          </a:stretch>
        </p:blipFill>
        <p:spPr bwMode="auto">
          <a:xfrm>
            <a:off x="533400" y="533400"/>
            <a:ext cx="3200400" cy="1023938"/>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Bypass Hypo 4</a:t>
            </a:r>
            <a:endParaRPr lang="en-US" dirty="0"/>
          </a:p>
        </p:txBody>
      </p:sp>
      <p:sp>
        <p:nvSpPr>
          <p:cNvPr id="3" name="Content Placeholder 2"/>
          <p:cNvSpPr>
            <a:spLocks noGrp="1"/>
          </p:cNvSpPr>
          <p:nvPr>
            <p:ph idx="1"/>
          </p:nvPr>
        </p:nvSpPr>
        <p:spPr/>
        <p:txBody>
          <a:bodyPr/>
          <a:lstStyle/>
          <a:p>
            <a:r>
              <a:rPr lang="en-US" sz="2400" dirty="0" smtClean="0"/>
              <a:t>An employee is having issues with her supervisor related to job performance and work assignments.  The employee goes to a union steward for help.  As required by the grievance procedure, the union steward arranges a meeting with the employee in an attempt to informally resolve the issues.  The parties are not able to do this.  A couple of days later, the supervisor calls the employee into his office to try to discuss the matter further.  The supervisor does not invite the union steward to the meeting.</a:t>
            </a:r>
          </a:p>
          <a:p>
            <a:pPr algn="ctr">
              <a:buNone/>
            </a:pPr>
            <a:r>
              <a:rPr lang="en-US" sz="2400" i="1" dirty="0" smtClean="0"/>
              <a:t>Is this a bypass?</a:t>
            </a:r>
            <a:endParaRPr lang="en-US" sz="24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to Bypass Hypo 4</a:t>
            </a:r>
            <a:endParaRPr lang="en-US" dirty="0"/>
          </a:p>
        </p:txBody>
      </p:sp>
      <p:sp>
        <p:nvSpPr>
          <p:cNvPr id="3" name="Content Placeholder 2"/>
          <p:cNvSpPr>
            <a:spLocks noGrp="1"/>
          </p:cNvSpPr>
          <p:nvPr>
            <p:ph idx="1"/>
          </p:nvPr>
        </p:nvSpPr>
        <p:spPr/>
        <p:txBody>
          <a:bodyPr/>
          <a:lstStyle/>
          <a:p>
            <a:r>
              <a:rPr lang="en-US" sz="2100" b="1" dirty="0" smtClean="0"/>
              <a:t>An employee is having issues with her supervisor related to job performance and work assignments.  The employee goes to a union steward for help.  As required by the grievance procedure, the union steward arranges a meeting with the employee in an attempt to informally resolve the issues.  The parties are not able to do this.  A couple of days later, the supervisor calls the employee into his office to try to discuss the matter further.  The supervisor does not invite the union steward to the meeting.  </a:t>
            </a:r>
            <a:r>
              <a:rPr lang="en-US" sz="2100" dirty="0" smtClean="0"/>
              <a:t>This is a bypass, because the supervisor communicated directly with an employee about a grievance.  It does not matter that a formal grievance had not been filed.  </a:t>
            </a:r>
            <a:r>
              <a:rPr lang="en-US" sz="2100" i="1" dirty="0" smtClean="0">
                <a:cs typeface="Times New Roman" pitchFamily="18" charset="0"/>
              </a:rPr>
              <a:t>U.S. DOJ, INS, N.Y. Office of Asylum, Rosedale, N.Y.</a:t>
            </a:r>
            <a:r>
              <a:rPr lang="en-US" sz="2100" dirty="0" smtClean="0">
                <a:cs typeface="Times New Roman" pitchFamily="18" charset="0"/>
              </a:rPr>
              <a:t>, 55 FLRA 1032 (1999).</a:t>
            </a:r>
            <a:endParaRPr lang="en-US" sz="21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a:t>Bypass Defined</a:t>
            </a:r>
          </a:p>
        </p:txBody>
      </p:sp>
      <p:sp>
        <p:nvSpPr>
          <p:cNvPr id="5123" name="Rectangle 3"/>
          <p:cNvSpPr>
            <a:spLocks noGrp="1" noChangeArrowheads="1"/>
          </p:cNvSpPr>
          <p:nvPr>
            <p:ph type="body" idx="1"/>
          </p:nvPr>
        </p:nvSpPr>
        <p:spPr/>
        <p:txBody>
          <a:bodyPr/>
          <a:lstStyle/>
          <a:p>
            <a:pPr>
              <a:lnSpc>
                <a:spcPct val="90000"/>
              </a:lnSpc>
            </a:pPr>
            <a:r>
              <a:rPr lang="en-US" sz="2800" dirty="0">
                <a:cs typeface="Times New Roman" pitchFamily="18" charset="0"/>
              </a:rPr>
              <a:t>“Dealing directly” with unit employees concerning any matter affecting the employees’ conditions of employment.  </a:t>
            </a:r>
            <a:r>
              <a:rPr lang="en-US" sz="2400" i="1" dirty="0">
                <a:cs typeface="Times New Roman" pitchFamily="18" charset="0"/>
              </a:rPr>
              <a:t>AFGE, Nat’l Council of HUD Locals </a:t>
            </a:r>
            <a:r>
              <a:rPr lang="en-US" sz="2400" dirty="0">
                <a:cs typeface="Times New Roman" pitchFamily="18" charset="0"/>
              </a:rPr>
              <a:t>222, 54 FLRA 1267 (1998).</a:t>
            </a:r>
          </a:p>
          <a:p>
            <a:pPr>
              <a:lnSpc>
                <a:spcPct val="90000"/>
              </a:lnSpc>
            </a:pPr>
            <a:endParaRPr lang="en-US" sz="2400" dirty="0"/>
          </a:p>
          <a:p>
            <a:pPr>
              <a:lnSpc>
                <a:spcPct val="90000"/>
              </a:lnSpc>
            </a:pPr>
            <a:r>
              <a:rPr lang="en-US" sz="2800" dirty="0">
                <a:cs typeface="Times New Roman" pitchFamily="18" charset="0"/>
              </a:rPr>
              <a:t>“Dealing directly” with employees interferes with the union’s rights under § 7114(a)(1) of the Statute “to act for . . . all employees in the unit,” and violates </a:t>
            </a:r>
            <a:r>
              <a:rPr lang="en-US" sz="2800" dirty="0" smtClean="0">
                <a:cs typeface="Times New Roman" pitchFamily="18" charset="0"/>
              </a:rPr>
              <a:t>§ </a:t>
            </a:r>
            <a:r>
              <a:rPr lang="en-US" sz="2800" dirty="0">
                <a:cs typeface="Times New Roman" pitchFamily="18" charset="0"/>
              </a:rPr>
              <a:t>7116(a)(1) and (5) of the Statute. </a:t>
            </a:r>
          </a:p>
          <a:p>
            <a:pPr>
              <a:lnSpc>
                <a:spcPct val="90000"/>
              </a:lnSpc>
              <a:buFontTx/>
              <a:buNone/>
            </a:pPr>
            <a:r>
              <a:rPr lang="en-US" sz="2400" i="1" dirty="0">
                <a:cs typeface="Times New Roman" pitchFamily="18" charset="0"/>
              </a:rPr>
              <a:t>	U.S. DOJ, Bureau of Prisons, FCI, Bastrop, Tex</a:t>
            </a:r>
            <a:r>
              <a:rPr lang="en-US" sz="2400" dirty="0">
                <a:cs typeface="Times New Roman" pitchFamily="18" charset="0"/>
              </a:rPr>
              <a:t>., 51 FLRA 1339 (1996).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Bypass Occurs When:</a:t>
            </a:r>
          </a:p>
        </p:txBody>
      </p:sp>
      <p:sp>
        <p:nvSpPr>
          <p:cNvPr id="7171" name="Rectangle 3"/>
          <p:cNvSpPr>
            <a:spLocks noGrp="1" noChangeArrowheads="1"/>
          </p:cNvSpPr>
          <p:nvPr>
            <p:ph type="body" idx="1"/>
          </p:nvPr>
        </p:nvSpPr>
        <p:spPr/>
        <p:txBody>
          <a:bodyPr/>
          <a:lstStyle/>
          <a:p>
            <a:pPr>
              <a:lnSpc>
                <a:spcPct val="90000"/>
              </a:lnSpc>
            </a:pPr>
            <a:r>
              <a:rPr lang="en-US" sz="2400" dirty="0">
                <a:cs typeface="Times New Roman" pitchFamily="18" charset="0"/>
              </a:rPr>
              <a:t>An agency communicates directly with bargaining unit employees concerning grievances, disciplinary actions where the agency knows the employee is represented by the union, and other matters relating to the collective bargaining </a:t>
            </a:r>
            <a:r>
              <a:rPr lang="en-US" sz="2400" dirty="0" smtClean="0">
                <a:cs typeface="Times New Roman" pitchFamily="18" charset="0"/>
              </a:rPr>
              <a:t>relationship.  </a:t>
            </a:r>
            <a:r>
              <a:rPr lang="en-US" sz="2400" i="1" dirty="0" smtClean="0">
                <a:cs typeface="Times New Roman" pitchFamily="18" charset="0"/>
              </a:rPr>
              <a:t>U.S</a:t>
            </a:r>
            <a:r>
              <a:rPr lang="en-US" sz="2400" i="1" dirty="0">
                <a:cs typeface="Times New Roman" pitchFamily="18" charset="0"/>
              </a:rPr>
              <a:t>. Dep’t of Justice, Bureau of Prisons, Fed. Corr. Inst., Bastrop, Tex</a:t>
            </a:r>
            <a:r>
              <a:rPr lang="en-US" sz="2400" dirty="0">
                <a:cs typeface="Times New Roman" pitchFamily="18" charset="0"/>
              </a:rPr>
              <a:t>., 51 FLRA 1339 (1996); </a:t>
            </a:r>
            <a:r>
              <a:rPr lang="en-US" sz="2400" i="1" dirty="0">
                <a:cs typeface="Times New Roman" pitchFamily="18" charset="0"/>
              </a:rPr>
              <a:t>Dep’t of HHS, SSA, </a:t>
            </a:r>
            <a:r>
              <a:rPr lang="en-US" sz="2400" i="1" dirty="0" err="1">
                <a:cs typeface="Times New Roman" pitchFamily="18" charset="0"/>
              </a:rPr>
              <a:t>Balt</a:t>
            </a:r>
            <a:r>
              <a:rPr lang="en-US" sz="2400" i="1" dirty="0">
                <a:cs typeface="Times New Roman" pitchFamily="18" charset="0"/>
              </a:rPr>
              <a:t>., Md. &amp; SSA, Reg. X, Seattle, Wash.</a:t>
            </a:r>
            <a:r>
              <a:rPr lang="en-US" sz="2400" dirty="0">
                <a:cs typeface="Times New Roman" pitchFamily="18" charset="0"/>
              </a:rPr>
              <a:t>, 39 FLRA 298 (1991). </a:t>
            </a:r>
            <a:endParaRPr lang="en-US" sz="2400" dirty="0" smtClean="0">
              <a:cs typeface="Times New Roman" pitchFamily="18" charset="0"/>
            </a:endParaRPr>
          </a:p>
          <a:p>
            <a:pPr>
              <a:lnSpc>
                <a:spcPct val="90000"/>
              </a:lnSpc>
            </a:pPr>
            <a:r>
              <a:rPr lang="en-US" sz="2400" dirty="0" smtClean="0">
                <a:cs typeface="Times New Roman" pitchFamily="18" charset="0"/>
              </a:rPr>
              <a:t>Agency dealings with employees where a union has no statutory rights do not constitute direct dealing in violation of the Statute.  </a:t>
            </a:r>
            <a:r>
              <a:rPr lang="en-US" sz="2400" i="1" dirty="0" smtClean="0">
                <a:cs typeface="Times New Roman" pitchFamily="18" charset="0"/>
              </a:rPr>
              <a:t>U.S. GPO</a:t>
            </a:r>
            <a:r>
              <a:rPr lang="en-US" sz="2400" dirty="0" smtClean="0">
                <a:cs typeface="Times New Roman" pitchFamily="18" charset="0"/>
              </a:rPr>
              <a:t>, 23 FLRA 35 (1986) (EEO complaint with personal representative who was not also a union representative).</a:t>
            </a:r>
            <a:endParaRPr lang="en-US" sz="2800" dirty="0" smtClean="0"/>
          </a:p>
          <a:p>
            <a:pPr>
              <a:lnSpc>
                <a:spcPct val="90000"/>
              </a:lnSpc>
            </a:pPr>
            <a:endParaRPr lang="en-US" sz="2400" dirty="0" smtClean="0">
              <a:cs typeface="Times New Roman" pitchFamily="18" charset="0"/>
            </a:endParaRPr>
          </a:p>
          <a:p>
            <a:pPr>
              <a:lnSpc>
                <a:spcPct val="90000"/>
              </a:lnSpc>
            </a:pPr>
            <a:endParaRPr lang="en-US" sz="2400" dirty="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Bypass Hypo 1</a:t>
            </a:r>
            <a:endParaRPr lang="en-US" dirty="0"/>
          </a:p>
        </p:txBody>
      </p:sp>
      <p:sp>
        <p:nvSpPr>
          <p:cNvPr id="3" name="Content Placeholder 2"/>
          <p:cNvSpPr>
            <a:spLocks noGrp="1"/>
          </p:cNvSpPr>
          <p:nvPr>
            <p:ph idx="1"/>
          </p:nvPr>
        </p:nvSpPr>
        <p:spPr/>
        <p:txBody>
          <a:bodyPr/>
          <a:lstStyle/>
          <a:p>
            <a:r>
              <a:rPr lang="en-US" dirty="0" smtClean="0"/>
              <a:t>The substance abuse clinic at a VA hospital decides to hold extended hours one day a week.  A management official meets with the affected employees, and together they make arrangements for how employees will be scheduled for the additional hours. The Union was not told about this meeting.  </a:t>
            </a:r>
          </a:p>
          <a:p>
            <a:pPr algn="ctr">
              <a:buNone/>
            </a:pPr>
            <a:r>
              <a:rPr lang="en-US" i="1" dirty="0" smtClean="0"/>
              <a:t>Is this a bypass?</a:t>
            </a:r>
            <a:endParaRPr lang="en-US"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to Bypass Hypo 1</a:t>
            </a:r>
            <a:endParaRPr lang="en-US" dirty="0"/>
          </a:p>
        </p:txBody>
      </p:sp>
      <p:sp>
        <p:nvSpPr>
          <p:cNvPr id="3" name="Content Placeholder 2"/>
          <p:cNvSpPr>
            <a:spLocks noGrp="1"/>
          </p:cNvSpPr>
          <p:nvPr>
            <p:ph idx="1"/>
          </p:nvPr>
        </p:nvSpPr>
        <p:spPr/>
        <p:txBody>
          <a:bodyPr/>
          <a:lstStyle/>
          <a:p>
            <a:r>
              <a:rPr lang="en-US" sz="2400" b="1" dirty="0" smtClean="0"/>
              <a:t>The substance abuse clinic at a VA hospital decides to hold extended hours one day a week.  A management official meets with the affected employees, and together they make arrangements for how employees will be scheduled for the additional hours. The Union was not told about this meeting.   </a:t>
            </a:r>
            <a:r>
              <a:rPr lang="en-US" sz="2400" dirty="0" smtClean="0"/>
              <a:t>This is a bypass, because the manager negotiated changes in conditions of employment directly with employees without involving the Union. </a:t>
            </a:r>
            <a:r>
              <a:rPr lang="en-US" sz="2400" i="1" dirty="0" smtClean="0">
                <a:cs typeface="Times New Roman" pitchFamily="18" charset="0"/>
              </a:rPr>
              <a:t>SSA</a:t>
            </a:r>
            <a:r>
              <a:rPr lang="en-US" sz="2400" dirty="0" smtClean="0">
                <a:cs typeface="Times New Roman" pitchFamily="18" charset="0"/>
              </a:rPr>
              <a:t>, 55 FLRA at 978 (1999); </a:t>
            </a:r>
            <a:r>
              <a:rPr lang="en-US" sz="2400" i="1" dirty="0" smtClean="0">
                <a:cs typeface="Times New Roman" pitchFamily="18" charset="0"/>
              </a:rPr>
              <a:t>Air Force Accounting and Fin. Ctr., Lowry Air Force Base, Denver, Colo.</a:t>
            </a:r>
            <a:r>
              <a:rPr lang="en-US" sz="2400" dirty="0" smtClean="0">
                <a:cs typeface="Times New Roman" pitchFamily="18" charset="0"/>
              </a:rPr>
              <a:t>, 42 FLRA 1226 (1991).</a:t>
            </a:r>
            <a:r>
              <a:rPr lang="en-US" sz="2400"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Bypass Hypo 2</a:t>
            </a:r>
            <a:endParaRPr lang="en-US" dirty="0"/>
          </a:p>
        </p:txBody>
      </p:sp>
      <p:sp>
        <p:nvSpPr>
          <p:cNvPr id="3" name="Content Placeholder 2"/>
          <p:cNvSpPr>
            <a:spLocks noGrp="1"/>
          </p:cNvSpPr>
          <p:nvPr>
            <p:ph idx="1"/>
          </p:nvPr>
        </p:nvSpPr>
        <p:spPr/>
        <p:txBody>
          <a:bodyPr/>
          <a:lstStyle/>
          <a:p>
            <a:r>
              <a:rPr lang="en-US" sz="2400" dirty="0" smtClean="0"/>
              <a:t>Supervisor Sally calls an employee into her office to question her about discrepancies between the time reported on her time sheet and the actual hours she worked.  The employee is represented by the Union in the meeting.  A few days later, Sally calls the employee into a meeting and issues Sally a letter of reprimand based on the time sheet incident.  Sally does not invite the Union to the meeting, and the employee does not request representation.</a:t>
            </a:r>
          </a:p>
          <a:p>
            <a:pPr algn="ctr">
              <a:buNone/>
            </a:pPr>
            <a:r>
              <a:rPr lang="en-US" sz="2400" i="1" dirty="0" smtClean="0"/>
              <a:t>Has the Agency violated the Statute?</a:t>
            </a:r>
            <a:endParaRPr lang="en-US" sz="240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to Bypass Hypo 2</a:t>
            </a:r>
            <a:endParaRPr lang="en-US" dirty="0"/>
          </a:p>
        </p:txBody>
      </p:sp>
      <p:sp>
        <p:nvSpPr>
          <p:cNvPr id="3" name="Content Placeholder 2"/>
          <p:cNvSpPr>
            <a:spLocks noGrp="1"/>
          </p:cNvSpPr>
          <p:nvPr>
            <p:ph idx="1"/>
          </p:nvPr>
        </p:nvSpPr>
        <p:spPr/>
        <p:txBody>
          <a:bodyPr/>
          <a:lstStyle/>
          <a:p>
            <a:r>
              <a:rPr lang="en-US" sz="2000" b="1" dirty="0" smtClean="0"/>
              <a:t>Supervisor Sally calls an employee into her office to question her about discrepancies between the time reported on her time sheet and the actual hours she worked.  The employee is represented by the Union in the meeting.  A few days later, Sally calls the employee into a meeting and issues Sally a letter of reprimand based on the time sheet incident.  Sally does not invite the Union to the meeting, and the employee does not request representation.  </a:t>
            </a:r>
            <a:r>
              <a:rPr lang="en-US" sz="2000" dirty="0" smtClean="0"/>
              <a:t>The supervisor has violated the Statute by issuing a disciplinary decision directly to an employee when the supervisor knew the employee was represented by the Union in that matter.  </a:t>
            </a:r>
            <a:r>
              <a:rPr lang="en-US" sz="2000" i="1" dirty="0" smtClean="0">
                <a:cs typeface="Times New Roman" pitchFamily="18" charset="0"/>
              </a:rPr>
              <a:t>Dep’t of the Air Force, Sacramento Air </a:t>
            </a:r>
            <a:r>
              <a:rPr lang="en-US" sz="2000" i="1" dirty="0" err="1" smtClean="0">
                <a:cs typeface="Times New Roman" pitchFamily="18" charset="0"/>
              </a:rPr>
              <a:t>Logist</a:t>
            </a:r>
            <a:r>
              <a:rPr lang="en-US" sz="2000" i="1" dirty="0" smtClean="0">
                <a:cs typeface="Times New Roman" pitchFamily="18" charset="0"/>
              </a:rPr>
              <a:t>. Ctr., McClellan AFB, Cal.</a:t>
            </a:r>
            <a:r>
              <a:rPr lang="en-US" sz="2000" dirty="0" smtClean="0">
                <a:cs typeface="Times New Roman" pitchFamily="18" charset="0"/>
              </a:rPr>
              <a:t>, 35 FLRA 345 (1990); </a:t>
            </a:r>
            <a:r>
              <a:rPr lang="en-US" sz="2000" i="1" dirty="0" smtClean="0">
                <a:cs typeface="Times New Roman" pitchFamily="18" charset="0"/>
              </a:rPr>
              <a:t>438</a:t>
            </a:r>
            <a:r>
              <a:rPr lang="en-US" sz="2000" i="1" baseline="30000" dirty="0" smtClean="0">
                <a:cs typeface="Times New Roman" pitchFamily="18" charset="0"/>
              </a:rPr>
              <a:t>th</a:t>
            </a:r>
            <a:r>
              <a:rPr lang="en-US" sz="2000" i="1" dirty="0" smtClean="0">
                <a:cs typeface="Times New Roman" pitchFamily="18" charset="0"/>
              </a:rPr>
              <a:t> Air Base Group (MAC), McGuire AFB, N.J.</a:t>
            </a:r>
            <a:r>
              <a:rPr lang="en-US" sz="2000" dirty="0" smtClean="0">
                <a:cs typeface="Times New Roman" pitchFamily="18" charset="0"/>
              </a:rPr>
              <a:t>, 28 FLRA 1112 (1987).</a:t>
            </a:r>
            <a:r>
              <a:rPr lang="en-US" sz="2000"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Bypass Hypo 3</a:t>
            </a:r>
            <a:endParaRPr lang="en-US" dirty="0"/>
          </a:p>
        </p:txBody>
      </p:sp>
      <p:sp>
        <p:nvSpPr>
          <p:cNvPr id="3" name="Content Placeholder 2"/>
          <p:cNvSpPr>
            <a:spLocks noGrp="1"/>
          </p:cNvSpPr>
          <p:nvPr>
            <p:ph idx="1"/>
          </p:nvPr>
        </p:nvSpPr>
        <p:spPr/>
        <p:txBody>
          <a:bodyPr/>
          <a:lstStyle/>
          <a:p>
            <a:r>
              <a:rPr lang="en-US" sz="3600" dirty="0" smtClean="0"/>
              <a:t>Agency X conducts a survey of bargaining unit employees, asking for their viewpoints on various workplace issues.  The Agency does not involve the Union in conducting this survey.  </a:t>
            </a:r>
          </a:p>
          <a:p>
            <a:pPr algn="ctr">
              <a:buNone/>
            </a:pPr>
            <a:r>
              <a:rPr lang="en-US" sz="3600" i="1" dirty="0" smtClean="0"/>
              <a:t>Is this a bypass?</a:t>
            </a:r>
            <a:endParaRPr lang="en-US" sz="3600"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to Bypass Hypo 3</a:t>
            </a:r>
            <a:endParaRPr lang="en-US" dirty="0"/>
          </a:p>
        </p:txBody>
      </p:sp>
      <p:sp>
        <p:nvSpPr>
          <p:cNvPr id="3" name="Content Placeholder 2"/>
          <p:cNvSpPr>
            <a:spLocks noGrp="1"/>
          </p:cNvSpPr>
          <p:nvPr>
            <p:ph idx="1"/>
          </p:nvPr>
        </p:nvSpPr>
        <p:spPr/>
        <p:txBody>
          <a:bodyPr/>
          <a:lstStyle/>
          <a:p>
            <a:r>
              <a:rPr lang="en-US" sz="2400" b="1" dirty="0" smtClean="0"/>
              <a:t>Agency X conducts a survey of bargaining unit employees, asking for their viewpoints on various workplace issues.  The Agency does not involve the Union in conducting this survey.</a:t>
            </a:r>
            <a:r>
              <a:rPr lang="en-US" sz="2400" dirty="0" smtClean="0"/>
              <a:t>  This is not a bypass.  Management can solicit information from employees about its operations, so long as it does not attempt to use a poll or survey to bargain directly with them about matters subject to bargaining with the union. </a:t>
            </a:r>
            <a:r>
              <a:rPr lang="en-US" sz="2400" i="1" dirty="0" smtClean="0"/>
              <a:t>Dep’t of Treasury, IRS, Wash., D.C.</a:t>
            </a:r>
            <a:r>
              <a:rPr lang="en-US" sz="2400" dirty="0" smtClean="0"/>
              <a:t>, 31 FLRA 832 (1988).</a:t>
            </a:r>
          </a:p>
          <a:p>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1043</Words>
  <Application>Microsoft Office PowerPoint</Application>
  <PresentationFormat>On-screen Show (4:3)</PresentationFormat>
  <Paragraphs>33</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Bypassing the Union</vt:lpstr>
      <vt:lpstr>Bypass Defined</vt:lpstr>
      <vt:lpstr>Bypass Occurs When:</vt:lpstr>
      <vt:lpstr>Bypass Hypo 1</vt:lpstr>
      <vt:lpstr>Answer to Bypass Hypo 1</vt:lpstr>
      <vt:lpstr>Bypass Hypo 2</vt:lpstr>
      <vt:lpstr>Answer to Bypass Hypo 2</vt:lpstr>
      <vt:lpstr>Bypass Hypo 3</vt:lpstr>
      <vt:lpstr>Answer to Bypass Hypo 3</vt:lpstr>
      <vt:lpstr>Bypass Hypo 4</vt:lpstr>
      <vt:lpstr>Answer to Bypass Hypo 4</vt:lpstr>
    </vt:vector>
  </TitlesOfParts>
  <Company>FLRA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Bypass</dc:title>
  <dc:creator>Phil Roberts</dc:creator>
  <cp:lastModifiedBy>flradell</cp:lastModifiedBy>
  <cp:revision>12</cp:revision>
  <dcterms:created xsi:type="dcterms:W3CDTF">2009-09-21T19:43:51Z</dcterms:created>
  <dcterms:modified xsi:type="dcterms:W3CDTF">2011-11-29T14:35:48Z</dcterms:modified>
</cp:coreProperties>
</file>