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3"/>
  </p:notesMasterIdLst>
  <p:handoutMasterIdLst>
    <p:handoutMasterId r:id="rId44"/>
  </p:handoutMasterIdLst>
  <p:sldIdLst>
    <p:sldId id="329" r:id="rId2"/>
    <p:sldId id="268" r:id="rId3"/>
    <p:sldId id="302" r:id="rId4"/>
    <p:sldId id="500" r:id="rId5"/>
    <p:sldId id="501" r:id="rId6"/>
    <p:sldId id="394" r:id="rId7"/>
    <p:sldId id="269" r:id="rId8"/>
    <p:sldId id="272" r:id="rId9"/>
    <p:sldId id="480" r:id="rId10"/>
    <p:sldId id="481" r:id="rId11"/>
    <p:sldId id="483" r:id="rId12"/>
    <p:sldId id="275" r:id="rId13"/>
    <p:sldId id="276" r:id="rId14"/>
    <p:sldId id="484" r:id="rId15"/>
    <p:sldId id="322" r:id="rId16"/>
    <p:sldId id="340" r:id="rId17"/>
    <p:sldId id="323" r:id="rId18"/>
    <p:sldId id="278" r:id="rId19"/>
    <p:sldId id="485" r:id="rId20"/>
    <p:sldId id="488" r:id="rId21"/>
    <p:sldId id="450" r:id="rId22"/>
    <p:sldId id="489" r:id="rId23"/>
    <p:sldId id="487" r:id="rId24"/>
    <p:sldId id="451" r:id="rId25"/>
    <p:sldId id="490" r:id="rId26"/>
    <p:sldId id="452" r:id="rId27"/>
    <p:sldId id="491" r:id="rId28"/>
    <p:sldId id="492" r:id="rId29"/>
    <p:sldId id="493" r:id="rId30"/>
    <p:sldId id="494" r:id="rId31"/>
    <p:sldId id="486" r:id="rId32"/>
    <p:sldId id="454" r:id="rId33"/>
    <p:sldId id="455" r:id="rId34"/>
    <p:sldId id="456" r:id="rId35"/>
    <p:sldId id="457" r:id="rId36"/>
    <p:sldId id="495" r:id="rId37"/>
    <p:sldId id="496" r:id="rId38"/>
    <p:sldId id="497" r:id="rId39"/>
    <p:sldId id="498" r:id="rId40"/>
    <p:sldId id="499" r:id="rId41"/>
    <p:sldId id="478" r:id="rId42"/>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mn-cs"/>
      </a:defRPr>
    </a:lvl1pPr>
    <a:lvl2pPr marL="457200" algn="l" rtl="0" fontAlgn="base">
      <a:spcBef>
        <a:spcPct val="0"/>
      </a:spcBef>
      <a:spcAft>
        <a:spcPct val="0"/>
      </a:spcAft>
      <a:defRPr sz="3200" kern="1200">
        <a:solidFill>
          <a:schemeClr val="tx1"/>
        </a:solidFill>
        <a:latin typeface="Times New Roman" pitchFamily="18" charset="0"/>
        <a:ea typeface="+mn-ea"/>
        <a:cs typeface="+mn-cs"/>
      </a:defRPr>
    </a:lvl2pPr>
    <a:lvl3pPr marL="914400" algn="l" rtl="0" fontAlgn="base">
      <a:spcBef>
        <a:spcPct val="0"/>
      </a:spcBef>
      <a:spcAft>
        <a:spcPct val="0"/>
      </a:spcAft>
      <a:defRPr sz="3200" kern="1200">
        <a:solidFill>
          <a:schemeClr val="tx1"/>
        </a:solidFill>
        <a:latin typeface="Times New Roman" pitchFamily="18" charset="0"/>
        <a:ea typeface="+mn-ea"/>
        <a:cs typeface="+mn-cs"/>
      </a:defRPr>
    </a:lvl3pPr>
    <a:lvl4pPr marL="1371600" algn="l" rtl="0" fontAlgn="base">
      <a:spcBef>
        <a:spcPct val="0"/>
      </a:spcBef>
      <a:spcAft>
        <a:spcPct val="0"/>
      </a:spcAft>
      <a:defRPr sz="3200" kern="1200">
        <a:solidFill>
          <a:schemeClr val="tx1"/>
        </a:solidFill>
        <a:latin typeface="Times New Roman" pitchFamily="18" charset="0"/>
        <a:ea typeface="+mn-ea"/>
        <a:cs typeface="+mn-cs"/>
      </a:defRPr>
    </a:lvl4pPr>
    <a:lvl5pPr marL="1828800" algn="l"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8" autoAdjust="0"/>
    <p:restoredTop sz="88284" autoAdjust="0"/>
  </p:normalViewPr>
  <p:slideViewPr>
    <p:cSldViewPr>
      <p:cViewPr varScale="1">
        <p:scale>
          <a:sx n="81" d="100"/>
          <a:sy n="81" d="100"/>
        </p:scale>
        <p:origin x="-1032" y="-90"/>
      </p:cViewPr>
      <p:guideLst>
        <p:guide orient="horz" pos="2160"/>
        <p:guide pos="2880"/>
      </p:guideLst>
    </p:cSldViewPr>
  </p:slideViewPr>
  <p:outlineViewPr>
    <p:cViewPr>
      <p:scale>
        <a:sx n="33" d="100"/>
        <a:sy n="33" d="100"/>
      </p:scale>
      <p:origin x="0" y="6357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13667"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113668"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13669"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BEC628AC-0A38-44E4-B62B-5F401D374017}" type="slidenum">
              <a:rPr lang="en-US"/>
              <a:pPr/>
              <a:t>‹#›</a:t>
            </a:fld>
            <a:endParaRPr lang="en-US"/>
          </a:p>
        </p:txBody>
      </p:sp>
    </p:spTree>
    <p:extLst>
      <p:ext uri="{BB962C8B-B14F-4D97-AF65-F5344CB8AC3E}">
        <p14:creationId xmlns:p14="http://schemas.microsoft.com/office/powerpoint/2010/main" val="1132276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30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30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2753BBE0-C34B-44B8-BABE-BF4671DBA53A}" type="slidenum">
              <a:rPr lang="en-US"/>
              <a:pPr/>
              <a:t>‹#›</a:t>
            </a:fld>
            <a:endParaRPr lang="en-US"/>
          </a:p>
        </p:txBody>
      </p:sp>
    </p:spTree>
    <p:extLst>
      <p:ext uri="{BB962C8B-B14F-4D97-AF65-F5344CB8AC3E}">
        <p14:creationId xmlns:p14="http://schemas.microsoft.com/office/powerpoint/2010/main" val="141486000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51781F-DA49-46C6-B309-C1606228C476}" type="slidenum">
              <a:rPr lang="en-US"/>
              <a:pPr/>
              <a:t>1</a:t>
            </a:fld>
            <a:endParaRPr lang="en-US"/>
          </a:p>
        </p:txBody>
      </p:sp>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a:xfrm>
            <a:off x="934720" y="4415790"/>
            <a:ext cx="5140960" cy="4183380"/>
          </a:xfrm>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CC16F3-B851-492E-AE3F-AFA17979C36D}" type="slidenum">
              <a:rPr lang="en-US"/>
              <a:pPr/>
              <a:t>11</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xfrm>
            <a:off x="934720" y="4415790"/>
            <a:ext cx="5140960" cy="4183380"/>
          </a:xfrm>
        </p:spPr>
        <p:txBody>
          <a:bodyPr lIns="89730" tIns="44865" rIns="89730" bIns="44865"/>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ED5516-D63C-48F3-9C2D-8E134D6F7272}" type="slidenum">
              <a:rPr lang="en-US"/>
              <a:pPr/>
              <a:t>12</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xfrm>
            <a:off x="934720" y="4415790"/>
            <a:ext cx="5140960" cy="4183380"/>
          </a:xfrm>
        </p:spPr>
        <p:txBody>
          <a:bodyPr lIns="89730" tIns="44865" rIns="89730" bIns="44865"/>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9E5315-7092-496E-B490-3B5967F18644}" type="slidenum">
              <a:rPr lang="en-US"/>
              <a:pPr/>
              <a:t>13</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xfrm>
            <a:off x="934720" y="4415790"/>
            <a:ext cx="5140960" cy="4183380"/>
          </a:xfrm>
        </p:spPr>
        <p:txBody>
          <a:bodyPr/>
          <a:lstStyle/>
          <a:p>
            <a:pPr marL="0" marR="0" lvl="1" indent="0" algn="l" defTabSz="914400" rtl="0" eaLnBrk="1" fontAlgn="base" latinLnBrk="0" hangingPunct="1">
              <a:lnSpc>
                <a:spcPct val="100000"/>
              </a:lnSpc>
              <a:spcBef>
                <a:spcPct val="30000"/>
              </a:spcBef>
              <a:spcAft>
                <a:spcPct val="0"/>
              </a:spcAft>
              <a:buClrTx/>
              <a:buSzTx/>
              <a:buFontTx/>
              <a:buNone/>
              <a:tabLst/>
              <a:defRPr/>
            </a:pPr>
            <a:r>
              <a:rPr lang="en-US" sz="2400" dirty="0" smtClean="0"/>
              <a:t>if the proposal would either modify or conflict with the express terms of the contract.  </a:t>
            </a:r>
            <a:r>
              <a:rPr lang="en-US" sz="2400" i="1" dirty="0" smtClean="0"/>
              <a:t>See NATCA</a:t>
            </a:r>
            <a:r>
              <a:rPr lang="en-US" sz="2400" dirty="0" smtClean="0"/>
              <a:t>, 61 FLRA 437, 441 (2006).</a:t>
            </a:r>
          </a:p>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D6FF9A-CD3F-49D4-A35F-57E5F83CA303}" type="slidenum">
              <a:rPr lang="en-US"/>
              <a:pPr/>
              <a:t>15</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a:xfrm>
            <a:off x="934720" y="4415790"/>
            <a:ext cx="5140960" cy="4183380"/>
          </a:xfrm>
        </p:spPr>
        <p:txBody>
          <a:bodyPr lIns="89730" tIns="44865" rIns="89730" bIns="44865"/>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D6FF9A-CD3F-49D4-A35F-57E5F83CA303}" type="slidenum">
              <a:rPr lang="en-US"/>
              <a:pPr/>
              <a:t>16</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a:xfrm>
            <a:off x="934720" y="4415790"/>
            <a:ext cx="5140960" cy="4183380"/>
          </a:xfrm>
        </p:spPr>
        <p:txBody>
          <a:bodyPr lIns="89730" tIns="44865" rIns="89730" bIns="44865"/>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5F8682-B1CB-4D8B-96BE-E244160BF2AD}" type="slidenum">
              <a:rPr lang="en-US"/>
              <a:pPr/>
              <a:t>17</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a:xfrm>
            <a:off x="934720" y="4415790"/>
            <a:ext cx="5140960" cy="4183380"/>
          </a:xfrm>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90CC1C-5C0B-4491-9988-2AAD7644DD5A}" type="slidenum">
              <a:rPr lang="en-US"/>
              <a:pPr/>
              <a:t>18</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xfrm>
            <a:off x="934720" y="4415790"/>
            <a:ext cx="5140960" cy="4183380"/>
          </a:xfrm>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itchFamily="18" charset="0"/>
              </a:defRPr>
            </a:lvl1pPr>
            <a:lvl2pPr marL="742909" indent="-285734" eaLnBrk="0" hangingPunct="0">
              <a:defRPr sz="3200">
                <a:solidFill>
                  <a:schemeClr val="tx1"/>
                </a:solidFill>
                <a:latin typeface="Times New Roman" pitchFamily="18" charset="0"/>
              </a:defRPr>
            </a:lvl2pPr>
            <a:lvl3pPr marL="1142937" indent="-228587" eaLnBrk="0" hangingPunct="0">
              <a:defRPr sz="3200">
                <a:solidFill>
                  <a:schemeClr val="tx1"/>
                </a:solidFill>
                <a:latin typeface="Times New Roman" pitchFamily="18" charset="0"/>
              </a:defRPr>
            </a:lvl3pPr>
            <a:lvl4pPr marL="1600111" indent="-228587" eaLnBrk="0" hangingPunct="0">
              <a:defRPr sz="3200">
                <a:solidFill>
                  <a:schemeClr val="tx1"/>
                </a:solidFill>
                <a:latin typeface="Times New Roman" pitchFamily="18" charset="0"/>
              </a:defRPr>
            </a:lvl4pPr>
            <a:lvl5pPr marL="2057287" indent="-228587" eaLnBrk="0" hangingPunct="0">
              <a:defRPr sz="3200">
                <a:solidFill>
                  <a:schemeClr val="tx1"/>
                </a:solidFill>
                <a:latin typeface="Times New Roman" pitchFamily="18" charset="0"/>
              </a:defRPr>
            </a:lvl5pPr>
            <a:lvl6pPr marL="2514461" indent="-228587" eaLnBrk="0" fontAlgn="base" hangingPunct="0">
              <a:spcBef>
                <a:spcPct val="0"/>
              </a:spcBef>
              <a:spcAft>
                <a:spcPct val="0"/>
              </a:spcAft>
              <a:defRPr sz="3200">
                <a:solidFill>
                  <a:schemeClr val="tx1"/>
                </a:solidFill>
                <a:latin typeface="Times New Roman" pitchFamily="18" charset="0"/>
              </a:defRPr>
            </a:lvl6pPr>
            <a:lvl7pPr marL="2971635" indent="-228587" eaLnBrk="0" fontAlgn="base" hangingPunct="0">
              <a:spcBef>
                <a:spcPct val="0"/>
              </a:spcBef>
              <a:spcAft>
                <a:spcPct val="0"/>
              </a:spcAft>
              <a:defRPr sz="3200">
                <a:solidFill>
                  <a:schemeClr val="tx1"/>
                </a:solidFill>
                <a:latin typeface="Times New Roman" pitchFamily="18" charset="0"/>
              </a:defRPr>
            </a:lvl7pPr>
            <a:lvl8pPr marL="3428811" indent="-228587" eaLnBrk="0" fontAlgn="base" hangingPunct="0">
              <a:spcBef>
                <a:spcPct val="0"/>
              </a:spcBef>
              <a:spcAft>
                <a:spcPct val="0"/>
              </a:spcAft>
              <a:defRPr sz="3200">
                <a:solidFill>
                  <a:schemeClr val="tx1"/>
                </a:solidFill>
                <a:latin typeface="Times New Roman" pitchFamily="18" charset="0"/>
              </a:defRPr>
            </a:lvl8pPr>
            <a:lvl9pPr marL="3885985" indent="-228587" eaLnBrk="0" fontAlgn="base" hangingPunct="0">
              <a:spcBef>
                <a:spcPct val="0"/>
              </a:spcBef>
              <a:spcAft>
                <a:spcPct val="0"/>
              </a:spcAft>
              <a:defRPr sz="3200">
                <a:solidFill>
                  <a:schemeClr val="tx1"/>
                </a:solidFill>
                <a:latin typeface="Times New Roman" pitchFamily="18" charset="0"/>
              </a:defRPr>
            </a:lvl9pPr>
          </a:lstStyle>
          <a:p>
            <a:pPr eaLnBrk="1" hangingPunct="1"/>
            <a:fld id="{3BC2AACB-9BEC-4A59-91DC-0A74F4E0686B}" type="slidenum">
              <a:rPr lang="en-US" sz="1200">
                <a:latin typeface="Arial" charset="0"/>
              </a:rPr>
              <a:pPr eaLnBrk="1" hangingPunct="1"/>
              <a:t>21</a:t>
            </a:fld>
            <a:endParaRPr lang="en-US" sz="120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itchFamily="18" charset="0"/>
              </a:defRPr>
            </a:lvl1pPr>
            <a:lvl2pPr marL="742909" indent="-285734" eaLnBrk="0" hangingPunct="0">
              <a:defRPr sz="3200">
                <a:solidFill>
                  <a:schemeClr val="tx1"/>
                </a:solidFill>
                <a:latin typeface="Times New Roman" pitchFamily="18" charset="0"/>
              </a:defRPr>
            </a:lvl2pPr>
            <a:lvl3pPr marL="1142937" indent="-228587" eaLnBrk="0" hangingPunct="0">
              <a:defRPr sz="3200">
                <a:solidFill>
                  <a:schemeClr val="tx1"/>
                </a:solidFill>
                <a:latin typeface="Times New Roman" pitchFamily="18" charset="0"/>
              </a:defRPr>
            </a:lvl3pPr>
            <a:lvl4pPr marL="1600111" indent="-228587" eaLnBrk="0" hangingPunct="0">
              <a:defRPr sz="3200">
                <a:solidFill>
                  <a:schemeClr val="tx1"/>
                </a:solidFill>
                <a:latin typeface="Times New Roman" pitchFamily="18" charset="0"/>
              </a:defRPr>
            </a:lvl4pPr>
            <a:lvl5pPr marL="2057287" indent="-228587" eaLnBrk="0" hangingPunct="0">
              <a:defRPr sz="3200">
                <a:solidFill>
                  <a:schemeClr val="tx1"/>
                </a:solidFill>
                <a:latin typeface="Times New Roman" pitchFamily="18" charset="0"/>
              </a:defRPr>
            </a:lvl5pPr>
            <a:lvl6pPr marL="2514461" indent="-228587" eaLnBrk="0" fontAlgn="base" hangingPunct="0">
              <a:spcBef>
                <a:spcPct val="0"/>
              </a:spcBef>
              <a:spcAft>
                <a:spcPct val="0"/>
              </a:spcAft>
              <a:defRPr sz="3200">
                <a:solidFill>
                  <a:schemeClr val="tx1"/>
                </a:solidFill>
                <a:latin typeface="Times New Roman" pitchFamily="18" charset="0"/>
              </a:defRPr>
            </a:lvl6pPr>
            <a:lvl7pPr marL="2971635" indent="-228587" eaLnBrk="0" fontAlgn="base" hangingPunct="0">
              <a:spcBef>
                <a:spcPct val="0"/>
              </a:spcBef>
              <a:spcAft>
                <a:spcPct val="0"/>
              </a:spcAft>
              <a:defRPr sz="3200">
                <a:solidFill>
                  <a:schemeClr val="tx1"/>
                </a:solidFill>
                <a:latin typeface="Times New Roman" pitchFamily="18" charset="0"/>
              </a:defRPr>
            </a:lvl7pPr>
            <a:lvl8pPr marL="3428811" indent="-228587" eaLnBrk="0" fontAlgn="base" hangingPunct="0">
              <a:spcBef>
                <a:spcPct val="0"/>
              </a:spcBef>
              <a:spcAft>
                <a:spcPct val="0"/>
              </a:spcAft>
              <a:defRPr sz="3200">
                <a:solidFill>
                  <a:schemeClr val="tx1"/>
                </a:solidFill>
                <a:latin typeface="Times New Roman" pitchFamily="18" charset="0"/>
              </a:defRPr>
            </a:lvl8pPr>
            <a:lvl9pPr marL="3885985" indent="-228587" eaLnBrk="0" fontAlgn="base" hangingPunct="0">
              <a:spcBef>
                <a:spcPct val="0"/>
              </a:spcBef>
              <a:spcAft>
                <a:spcPct val="0"/>
              </a:spcAft>
              <a:defRPr sz="3200">
                <a:solidFill>
                  <a:schemeClr val="tx1"/>
                </a:solidFill>
                <a:latin typeface="Times New Roman" pitchFamily="18" charset="0"/>
              </a:defRPr>
            </a:lvl9pPr>
          </a:lstStyle>
          <a:p>
            <a:pPr eaLnBrk="1" hangingPunct="1"/>
            <a:fld id="{267CBCA5-971B-4D41-9B0D-CFB74D3C6161}" type="slidenum">
              <a:rPr lang="en-US" sz="1200">
                <a:latin typeface="Arial" charset="0"/>
              </a:rPr>
              <a:pPr eaLnBrk="1" hangingPunct="1"/>
              <a:t>24</a:t>
            </a:fld>
            <a:endParaRPr lang="en-US" sz="1200">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935039"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itchFamily="18" charset="0"/>
              </a:defRPr>
            </a:lvl1pPr>
            <a:lvl2pPr marL="742909" indent="-285734" eaLnBrk="0" hangingPunct="0">
              <a:defRPr sz="3200">
                <a:solidFill>
                  <a:schemeClr val="tx1"/>
                </a:solidFill>
                <a:latin typeface="Times New Roman" pitchFamily="18" charset="0"/>
              </a:defRPr>
            </a:lvl2pPr>
            <a:lvl3pPr marL="1142937" indent="-228587" eaLnBrk="0" hangingPunct="0">
              <a:defRPr sz="3200">
                <a:solidFill>
                  <a:schemeClr val="tx1"/>
                </a:solidFill>
                <a:latin typeface="Times New Roman" pitchFamily="18" charset="0"/>
              </a:defRPr>
            </a:lvl3pPr>
            <a:lvl4pPr marL="1600111" indent="-228587" eaLnBrk="0" hangingPunct="0">
              <a:defRPr sz="3200">
                <a:solidFill>
                  <a:schemeClr val="tx1"/>
                </a:solidFill>
                <a:latin typeface="Times New Roman" pitchFamily="18" charset="0"/>
              </a:defRPr>
            </a:lvl4pPr>
            <a:lvl5pPr marL="2057287" indent="-228587" eaLnBrk="0" hangingPunct="0">
              <a:defRPr sz="3200">
                <a:solidFill>
                  <a:schemeClr val="tx1"/>
                </a:solidFill>
                <a:latin typeface="Times New Roman" pitchFamily="18" charset="0"/>
              </a:defRPr>
            </a:lvl5pPr>
            <a:lvl6pPr marL="2514461" indent="-228587" eaLnBrk="0" fontAlgn="base" hangingPunct="0">
              <a:spcBef>
                <a:spcPct val="0"/>
              </a:spcBef>
              <a:spcAft>
                <a:spcPct val="0"/>
              </a:spcAft>
              <a:defRPr sz="3200">
                <a:solidFill>
                  <a:schemeClr val="tx1"/>
                </a:solidFill>
                <a:latin typeface="Times New Roman" pitchFamily="18" charset="0"/>
              </a:defRPr>
            </a:lvl6pPr>
            <a:lvl7pPr marL="2971635" indent="-228587" eaLnBrk="0" fontAlgn="base" hangingPunct="0">
              <a:spcBef>
                <a:spcPct val="0"/>
              </a:spcBef>
              <a:spcAft>
                <a:spcPct val="0"/>
              </a:spcAft>
              <a:defRPr sz="3200">
                <a:solidFill>
                  <a:schemeClr val="tx1"/>
                </a:solidFill>
                <a:latin typeface="Times New Roman" pitchFamily="18" charset="0"/>
              </a:defRPr>
            </a:lvl7pPr>
            <a:lvl8pPr marL="3428811" indent="-228587" eaLnBrk="0" fontAlgn="base" hangingPunct="0">
              <a:spcBef>
                <a:spcPct val="0"/>
              </a:spcBef>
              <a:spcAft>
                <a:spcPct val="0"/>
              </a:spcAft>
              <a:defRPr sz="3200">
                <a:solidFill>
                  <a:schemeClr val="tx1"/>
                </a:solidFill>
                <a:latin typeface="Times New Roman" pitchFamily="18" charset="0"/>
              </a:defRPr>
            </a:lvl8pPr>
            <a:lvl9pPr marL="3885985" indent="-228587" eaLnBrk="0" fontAlgn="base" hangingPunct="0">
              <a:spcBef>
                <a:spcPct val="0"/>
              </a:spcBef>
              <a:spcAft>
                <a:spcPct val="0"/>
              </a:spcAft>
              <a:defRPr sz="3200">
                <a:solidFill>
                  <a:schemeClr val="tx1"/>
                </a:solidFill>
                <a:latin typeface="Times New Roman" pitchFamily="18" charset="0"/>
              </a:defRPr>
            </a:lvl9pPr>
          </a:lstStyle>
          <a:p>
            <a:pPr eaLnBrk="1" hangingPunct="1"/>
            <a:fld id="{63EFCA39-20FE-46D8-92DD-8807E987825D}" type="slidenum">
              <a:rPr lang="en-US" sz="1200">
                <a:latin typeface="Arial" charset="0"/>
              </a:rPr>
              <a:pPr eaLnBrk="1" hangingPunct="1"/>
              <a:t>26</a:t>
            </a:fld>
            <a:endParaRPr lang="en-US" sz="1200">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99BA78-7D1F-44ED-81FA-1E23293F23D2}" type="slidenum">
              <a:rPr lang="en-US"/>
              <a:pPr/>
              <a:t>2</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xfrm>
            <a:off x="934720" y="4415790"/>
            <a:ext cx="5140960" cy="4183380"/>
          </a:xfrm>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itchFamily="18" charset="0"/>
              </a:defRPr>
            </a:lvl1pPr>
            <a:lvl2pPr marL="742909" indent="-285734" eaLnBrk="0" hangingPunct="0">
              <a:defRPr sz="3200">
                <a:solidFill>
                  <a:schemeClr val="tx1"/>
                </a:solidFill>
                <a:latin typeface="Times New Roman" pitchFamily="18" charset="0"/>
              </a:defRPr>
            </a:lvl2pPr>
            <a:lvl3pPr marL="1142937" indent="-228587" eaLnBrk="0" hangingPunct="0">
              <a:defRPr sz="3200">
                <a:solidFill>
                  <a:schemeClr val="tx1"/>
                </a:solidFill>
                <a:latin typeface="Times New Roman" pitchFamily="18" charset="0"/>
              </a:defRPr>
            </a:lvl3pPr>
            <a:lvl4pPr marL="1600111" indent="-228587" eaLnBrk="0" hangingPunct="0">
              <a:defRPr sz="3200">
                <a:solidFill>
                  <a:schemeClr val="tx1"/>
                </a:solidFill>
                <a:latin typeface="Times New Roman" pitchFamily="18" charset="0"/>
              </a:defRPr>
            </a:lvl4pPr>
            <a:lvl5pPr marL="2057287" indent="-228587" eaLnBrk="0" hangingPunct="0">
              <a:defRPr sz="3200">
                <a:solidFill>
                  <a:schemeClr val="tx1"/>
                </a:solidFill>
                <a:latin typeface="Times New Roman" pitchFamily="18" charset="0"/>
              </a:defRPr>
            </a:lvl5pPr>
            <a:lvl6pPr marL="2514461" indent="-228587" eaLnBrk="0" fontAlgn="base" hangingPunct="0">
              <a:spcBef>
                <a:spcPct val="0"/>
              </a:spcBef>
              <a:spcAft>
                <a:spcPct val="0"/>
              </a:spcAft>
              <a:defRPr sz="3200">
                <a:solidFill>
                  <a:schemeClr val="tx1"/>
                </a:solidFill>
                <a:latin typeface="Times New Roman" pitchFamily="18" charset="0"/>
              </a:defRPr>
            </a:lvl6pPr>
            <a:lvl7pPr marL="2971635" indent="-228587" eaLnBrk="0" fontAlgn="base" hangingPunct="0">
              <a:spcBef>
                <a:spcPct val="0"/>
              </a:spcBef>
              <a:spcAft>
                <a:spcPct val="0"/>
              </a:spcAft>
              <a:defRPr sz="3200">
                <a:solidFill>
                  <a:schemeClr val="tx1"/>
                </a:solidFill>
                <a:latin typeface="Times New Roman" pitchFamily="18" charset="0"/>
              </a:defRPr>
            </a:lvl7pPr>
            <a:lvl8pPr marL="3428811" indent="-228587" eaLnBrk="0" fontAlgn="base" hangingPunct="0">
              <a:spcBef>
                <a:spcPct val="0"/>
              </a:spcBef>
              <a:spcAft>
                <a:spcPct val="0"/>
              </a:spcAft>
              <a:defRPr sz="3200">
                <a:solidFill>
                  <a:schemeClr val="tx1"/>
                </a:solidFill>
                <a:latin typeface="Times New Roman" pitchFamily="18" charset="0"/>
              </a:defRPr>
            </a:lvl8pPr>
            <a:lvl9pPr marL="3885985" indent="-228587" eaLnBrk="0" fontAlgn="base" hangingPunct="0">
              <a:spcBef>
                <a:spcPct val="0"/>
              </a:spcBef>
              <a:spcAft>
                <a:spcPct val="0"/>
              </a:spcAft>
              <a:defRPr sz="3200">
                <a:solidFill>
                  <a:schemeClr val="tx1"/>
                </a:solidFill>
                <a:latin typeface="Times New Roman" pitchFamily="18" charset="0"/>
              </a:defRPr>
            </a:lvl9pPr>
          </a:lstStyle>
          <a:p>
            <a:pPr eaLnBrk="1" hangingPunct="1"/>
            <a:fld id="{D3E8B99F-51CD-4D4C-BF2F-D3AFEC238490}" type="slidenum">
              <a:rPr lang="en-US" sz="1200">
                <a:latin typeface="Arial" charset="0"/>
              </a:rPr>
              <a:pPr eaLnBrk="1" hangingPunct="1"/>
              <a:t>31</a:t>
            </a:fld>
            <a:endParaRPr lang="en-US" sz="1200">
              <a:latin typeface="Arial"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itchFamily="18" charset="0"/>
              </a:defRPr>
            </a:lvl1pPr>
            <a:lvl2pPr marL="742909" indent="-285734" eaLnBrk="0" hangingPunct="0">
              <a:defRPr sz="3200">
                <a:solidFill>
                  <a:schemeClr val="tx1"/>
                </a:solidFill>
                <a:latin typeface="Times New Roman" pitchFamily="18" charset="0"/>
              </a:defRPr>
            </a:lvl2pPr>
            <a:lvl3pPr marL="1142937" indent="-228587" eaLnBrk="0" hangingPunct="0">
              <a:defRPr sz="3200">
                <a:solidFill>
                  <a:schemeClr val="tx1"/>
                </a:solidFill>
                <a:latin typeface="Times New Roman" pitchFamily="18" charset="0"/>
              </a:defRPr>
            </a:lvl3pPr>
            <a:lvl4pPr marL="1600111" indent="-228587" eaLnBrk="0" hangingPunct="0">
              <a:defRPr sz="3200">
                <a:solidFill>
                  <a:schemeClr val="tx1"/>
                </a:solidFill>
                <a:latin typeface="Times New Roman" pitchFamily="18" charset="0"/>
              </a:defRPr>
            </a:lvl4pPr>
            <a:lvl5pPr marL="2057287" indent="-228587" eaLnBrk="0" hangingPunct="0">
              <a:defRPr sz="3200">
                <a:solidFill>
                  <a:schemeClr val="tx1"/>
                </a:solidFill>
                <a:latin typeface="Times New Roman" pitchFamily="18" charset="0"/>
              </a:defRPr>
            </a:lvl5pPr>
            <a:lvl6pPr marL="2514461" indent="-228587" eaLnBrk="0" fontAlgn="base" hangingPunct="0">
              <a:spcBef>
                <a:spcPct val="0"/>
              </a:spcBef>
              <a:spcAft>
                <a:spcPct val="0"/>
              </a:spcAft>
              <a:defRPr sz="3200">
                <a:solidFill>
                  <a:schemeClr val="tx1"/>
                </a:solidFill>
                <a:latin typeface="Times New Roman" pitchFamily="18" charset="0"/>
              </a:defRPr>
            </a:lvl6pPr>
            <a:lvl7pPr marL="2971635" indent="-228587" eaLnBrk="0" fontAlgn="base" hangingPunct="0">
              <a:spcBef>
                <a:spcPct val="0"/>
              </a:spcBef>
              <a:spcAft>
                <a:spcPct val="0"/>
              </a:spcAft>
              <a:defRPr sz="3200">
                <a:solidFill>
                  <a:schemeClr val="tx1"/>
                </a:solidFill>
                <a:latin typeface="Times New Roman" pitchFamily="18" charset="0"/>
              </a:defRPr>
            </a:lvl7pPr>
            <a:lvl8pPr marL="3428811" indent="-228587" eaLnBrk="0" fontAlgn="base" hangingPunct="0">
              <a:spcBef>
                <a:spcPct val="0"/>
              </a:spcBef>
              <a:spcAft>
                <a:spcPct val="0"/>
              </a:spcAft>
              <a:defRPr sz="3200">
                <a:solidFill>
                  <a:schemeClr val="tx1"/>
                </a:solidFill>
                <a:latin typeface="Times New Roman" pitchFamily="18" charset="0"/>
              </a:defRPr>
            </a:lvl8pPr>
            <a:lvl9pPr marL="3885985" indent="-228587" eaLnBrk="0" fontAlgn="base" hangingPunct="0">
              <a:spcBef>
                <a:spcPct val="0"/>
              </a:spcBef>
              <a:spcAft>
                <a:spcPct val="0"/>
              </a:spcAft>
              <a:defRPr sz="3200">
                <a:solidFill>
                  <a:schemeClr val="tx1"/>
                </a:solidFill>
                <a:latin typeface="Times New Roman" pitchFamily="18" charset="0"/>
              </a:defRPr>
            </a:lvl9pPr>
          </a:lstStyle>
          <a:p>
            <a:pPr eaLnBrk="1" hangingPunct="1"/>
            <a:fld id="{FF8268D0-5032-4FA0-8CF5-7B002350CACD}" type="slidenum">
              <a:rPr lang="en-US" sz="1200">
                <a:latin typeface="Arial" charset="0"/>
              </a:rPr>
              <a:pPr eaLnBrk="1" hangingPunct="1"/>
              <a:t>32</a:t>
            </a:fld>
            <a:endParaRPr lang="en-US" sz="120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35039"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itchFamily="18" charset="0"/>
              </a:defRPr>
            </a:lvl1pPr>
            <a:lvl2pPr marL="742909" indent="-285734" eaLnBrk="0" hangingPunct="0">
              <a:defRPr sz="3200">
                <a:solidFill>
                  <a:schemeClr val="tx1"/>
                </a:solidFill>
                <a:latin typeface="Times New Roman" pitchFamily="18" charset="0"/>
              </a:defRPr>
            </a:lvl2pPr>
            <a:lvl3pPr marL="1142937" indent="-228587" eaLnBrk="0" hangingPunct="0">
              <a:defRPr sz="3200">
                <a:solidFill>
                  <a:schemeClr val="tx1"/>
                </a:solidFill>
                <a:latin typeface="Times New Roman" pitchFamily="18" charset="0"/>
              </a:defRPr>
            </a:lvl3pPr>
            <a:lvl4pPr marL="1600111" indent="-228587" eaLnBrk="0" hangingPunct="0">
              <a:defRPr sz="3200">
                <a:solidFill>
                  <a:schemeClr val="tx1"/>
                </a:solidFill>
                <a:latin typeface="Times New Roman" pitchFamily="18" charset="0"/>
              </a:defRPr>
            </a:lvl4pPr>
            <a:lvl5pPr marL="2057287" indent="-228587" eaLnBrk="0" hangingPunct="0">
              <a:defRPr sz="3200">
                <a:solidFill>
                  <a:schemeClr val="tx1"/>
                </a:solidFill>
                <a:latin typeface="Times New Roman" pitchFamily="18" charset="0"/>
              </a:defRPr>
            </a:lvl5pPr>
            <a:lvl6pPr marL="2514461" indent="-228587" eaLnBrk="0" fontAlgn="base" hangingPunct="0">
              <a:spcBef>
                <a:spcPct val="0"/>
              </a:spcBef>
              <a:spcAft>
                <a:spcPct val="0"/>
              </a:spcAft>
              <a:defRPr sz="3200">
                <a:solidFill>
                  <a:schemeClr val="tx1"/>
                </a:solidFill>
                <a:latin typeface="Times New Roman" pitchFamily="18" charset="0"/>
              </a:defRPr>
            </a:lvl6pPr>
            <a:lvl7pPr marL="2971635" indent="-228587" eaLnBrk="0" fontAlgn="base" hangingPunct="0">
              <a:spcBef>
                <a:spcPct val="0"/>
              </a:spcBef>
              <a:spcAft>
                <a:spcPct val="0"/>
              </a:spcAft>
              <a:defRPr sz="3200">
                <a:solidFill>
                  <a:schemeClr val="tx1"/>
                </a:solidFill>
                <a:latin typeface="Times New Roman" pitchFamily="18" charset="0"/>
              </a:defRPr>
            </a:lvl7pPr>
            <a:lvl8pPr marL="3428811" indent="-228587" eaLnBrk="0" fontAlgn="base" hangingPunct="0">
              <a:spcBef>
                <a:spcPct val="0"/>
              </a:spcBef>
              <a:spcAft>
                <a:spcPct val="0"/>
              </a:spcAft>
              <a:defRPr sz="3200">
                <a:solidFill>
                  <a:schemeClr val="tx1"/>
                </a:solidFill>
                <a:latin typeface="Times New Roman" pitchFamily="18" charset="0"/>
              </a:defRPr>
            </a:lvl8pPr>
            <a:lvl9pPr marL="3885985" indent="-228587" eaLnBrk="0" fontAlgn="base" hangingPunct="0">
              <a:spcBef>
                <a:spcPct val="0"/>
              </a:spcBef>
              <a:spcAft>
                <a:spcPct val="0"/>
              </a:spcAft>
              <a:defRPr sz="3200">
                <a:solidFill>
                  <a:schemeClr val="tx1"/>
                </a:solidFill>
                <a:latin typeface="Times New Roman" pitchFamily="18" charset="0"/>
              </a:defRPr>
            </a:lvl9pPr>
          </a:lstStyle>
          <a:p>
            <a:pPr eaLnBrk="1" hangingPunct="1"/>
            <a:fld id="{241EEA52-729B-4893-9003-370E8CD693EE}" type="slidenum">
              <a:rPr lang="en-US" sz="1200">
                <a:latin typeface="Arial" charset="0"/>
              </a:rPr>
              <a:pPr eaLnBrk="1" hangingPunct="1"/>
              <a:t>33</a:t>
            </a:fld>
            <a:endParaRPr lang="en-US" sz="120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35039"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itchFamily="18" charset="0"/>
              </a:defRPr>
            </a:lvl1pPr>
            <a:lvl2pPr marL="742909" indent="-285734" eaLnBrk="0" hangingPunct="0">
              <a:defRPr sz="3200">
                <a:solidFill>
                  <a:schemeClr val="tx1"/>
                </a:solidFill>
                <a:latin typeface="Times New Roman" pitchFamily="18" charset="0"/>
              </a:defRPr>
            </a:lvl2pPr>
            <a:lvl3pPr marL="1142937" indent="-228587" eaLnBrk="0" hangingPunct="0">
              <a:defRPr sz="3200">
                <a:solidFill>
                  <a:schemeClr val="tx1"/>
                </a:solidFill>
                <a:latin typeface="Times New Roman" pitchFamily="18" charset="0"/>
              </a:defRPr>
            </a:lvl3pPr>
            <a:lvl4pPr marL="1600111" indent="-228587" eaLnBrk="0" hangingPunct="0">
              <a:defRPr sz="3200">
                <a:solidFill>
                  <a:schemeClr val="tx1"/>
                </a:solidFill>
                <a:latin typeface="Times New Roman" pitchFamily="18" charset="0"/>
              </a:defRPr>
            </a:lvl4pPr>
            <a:lvl5pPr marL="2057287" indent="-228587" eaLnBrk="0" hangingPunct="0">
              <a:defRPr sz="3200">
                <a:solidFill>
                  <a:schemeClr val="tx1"/>
                </a:solidFill>
                <a:latin typeface="Times New Roman" pitchFamily="18" charset="0"/>
              </a:defRPr>
            </a:lvl5pPr>
            <a:lvl6pPr marL="2514461" indent="-228587" eaLnBrk="0" fontAlgn="base" hangingPunct="0">
              <a:spcBef>
                <a:spcPct val="0"/>
              </a:spcBef>
              <a:spcAft>
                <a:spcPct val="0"/>
              </a:spcAft>
              <a:defRPr sz="3200">
                <a:solidFill>
                  <a:schemeClr val="tx1"/>
                </a:solidFill>
                <a:latin typeface="Times New Roman" pitchFamily="18" charset="0"/>
              </a:defRPr>
            </a:lvl6pPr>
            <a:lvl7pPr marL="2971635" indent="-228587" eaLnBrk="0" fontAlgn="base" hangingPunct="0">
              <a:spcBef>
                <a:spcPct val="0"/>
              </a:spcBef>
              <a:spcAft>
                <a:spcPct val="0"/>
              </a:spcAft>
              <a:defRPr sz="3200">
                <a:solidFill>
                  <a:schemeClr val="tx1"/>
                </a:solidFill>
                <a:latin typeface="Times New Roman" pitchFamily="18" charset="0"/>
              </a:defRPr>
            </a:lvl7pPr>
            <a:lvl8pPr marL="3428811" indent="-228587" eaLnBrk="0" fontAlgn="base" hangingPunct="0">
              <a:spcBef>
                <a:spcPct val="0"/>
              </a:spcBef>
              <a:spcAft>
                <a:spcPct val="0"/>
              </a:spcAft>
              <a:defRPr sz="3200">
                <a:solidFill>
                  <a:schemeClr val="tx1"/>
                </a:solidFill>
                <a:latin typeface="Times New Roman" pitchFamily="18" charset="0"/>
              </a:defRPr>
            </a:lvl8pPr>
            <a:lvl9pPr marL="3885985" indent="-228587" eaLnBrk="0" fontAlgn="base" hangingPunct="0">
              <a:spcBef>
                <a:spcPct val="0"/>
              </a:spcBef>
              <a:spcAft>
                <a:spcPct val="0"/>
              </a:spcAft>
              <a:defRPr sz="3200">
                <a:solidFill>
                  <a:schemeClr val="tx1"/>
                </a:solidFill>
                <a:latin typeface="Times New Roman" pitchFamily="18" charset="0"/>
              </a:defRPr>
            </a:lvl9pPr>
          </a:lstStyle>
          <a:p>
            <a:pPr eaLnBrk="1" hangingPunct="1"/>
            <a:fld id="{1FD7C8E5-E4DB-4F77-B278-A3EF9D609190}" type="slidenum">
              <a:rPr lang="en-US" sz="1200">
                <a:latin typeface="Arial" charset="0"/>
              </a:rPr>
              <a:pPr eaLnBrk="1" hangingPunct="1"/>
              <a:t>34</a:t>
            </a:fld>
            <a:endParaRPr lang="en-US" sz="120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35039"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itchFamily="18" charset="0"/>
              </a:defRPr>
            </a:lvl1pPr>
            <a:lvl2pPr marL="742909" indent="-285734" eaLnBrk="0" hangingPunct="0">
              <a:defRPr sz="3200">
                <a:solidFill>
                  <a:schemeClr val="tx1"/>
                </a:solidFill>
                <a:latin typeface="Times New Roman" pitchFamily="18" charset="0"/>
              </a:defRPr>
            </a:lvl2pPr>
            <a:lvl3pPr marL="1142937" indent="-228587" eaLnBrk="0" hangingPunct="0">
              <a:defRPr sz="3200">
                <a:solidFill>
                  <a:schemeClr val="tx1"/>
                </a:solidFill>
                <a:latin typeface="Times New Roman" pitchFamily="18" charset="0"/>
              </a:defRPr>
            </a:lvl3pPr>
            <a:lvl4pPr marL="1600111" indent="-228587" eaLnBrk="0" hangingPunct="0">
              <a:defRPr sz="3200">
                <a:solidFill>
                  <a:schemeClr val="tx1"/>
                </a:solidFill>
                <a:latin typeface="Times New Roman" pitchFamily="18" charset="0"/>
              </a:defRPr>
            </a:lvl4pPr>
            <a:lvl5pPr marL="2057287" indent="-228587" eaLnBrk="0" hangingPunct="0">
              <a:defRPr sz="3200">
                <a:solidFill>
                  <a:schemeClr val="tx1"/>
                </a:solidFill>
                <a:latin typeface="Times New Roman" pitchFamily="18" charset="0"/>
              </a:defRPr>
            </a:lvl5pPr>
            <a:lvl6pPr marL="2514461" indent="-228587" eaLnBrk="0" fontAlgn="base" hangingPunct="0">
              <a:spcBef>
                <a:spcPct val="0"/>
              </a:spcBef>
              <a:spcAft>
                <a:spcPct val="0"/>
              </a:spcAft>
              <a:defRPr sz="3200">
                <a:solidFill>
                  <a:schemeClr val="tx1"/>
                </a:solidFill>
                <a:latin typeface="Times New Roman" pitchFamily="18" charset="0"/>
              </a:defRPr>
            </a:lvl6pPr>
            <a:lvl7pPr marL="2971635" indent="-228587" eaLnBrk="0" fontAlgn="base" hangingPunct="0">
              <a:spcBef>
                <a:spcPct val="0"/>
              </a:spcBef>
              <a:spcAft>
                <a:spcPct val="0"/>
              </a:spcAft>
              <a:defRPr sz="3200">
                <a:solidFill>
                  <a:schemeClr val="tx1"/>
                </a:solidFill>
                <a:latin typeface="Times New Roman" pitchFamily="18" charset="0"/>
              </a:defRPr>
            </a:lvl7pPr>
            <a:lvl8pPr marL="3428811" indent="-228587" eaLnBrk="0" fontAlgn="base" hangingPunct="0">
              <a:spcBef>
                <a:spcPct val="0"/>
              </a:spcBef>
              <a:spcAft>
                <a:spcPct val="0"/>
              </a:spcAft>
              <a:defRPr sz="3200">
                <a:solidFill>
                  <a:schemeClr val="tx1"/>
                </a:solidFill>
                <a:latin typeface="Times New Roman" pitchFamily="18" charset="0"/>
              </a:defRPr>
            </a:lvl8pPr>
            <a:lvl9pPr marL="3885985" indent="-228587" eaLnBrk="0" fontAlgn="base" hangingPunct="0">
              <a:spcBef>
                <a:spcPct val="0"/>
              </a:spcBef>
              <a:spcAft>
                <a:spcPct val="0"/>
              </a:spcAft>
              <a:defRPr sz="3200">
                <a:solidFill>
                  <a:schemeClr val="tx1"/>
                </a:solidFill>
                <a:latin typeface="Times New Roman" pitchFamily="18" charset="0"/>
              </a:defRPr>
            </a:lvl9pPr>
          </a:lstStyle>
          <a:p>
            <a:pPr eaLnBrk="1" hangingPunct="1"/>
            <a:fld id="{BF74B62D-BD68-483E-8030-F1DF2A9E9596}" type="slidenum">
              <a:rPr lang="en-US" sz="1200">
                <a:latin typeface="Arial" charset="0"/>
              </a:rPr>
              <a:pPr eaLnBrk="1" hangingPunct="1"/>
              <a:t>35</a:t>
            </a:fld>
            <a:endParaRPr lang="en-US" sz="1200">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935039"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itchFamily="18" charset="0"/>
              </a:defRPr>
            </a:lvl1pPr>
            <a:lvl2pPr marL="742909" indent="-285734" eaLnBrk="0" hangingPunct="0">
              <a:defRPr sz="3200">
                <a:solidFill>
                  <a:schemeClr val="tx1"/>
                </a:solidFill>
                <a:latin typeface="Times New Roman" pitchFamily="18" charset="0"/>
              </a:defRPr>
            </a:lvl2pPr>
            <a:lvl3pPr marL="1142937" indent="-228587" eaLnBrk="0" hangingPunct="0">
              <a:defRPr sz="3200">
                <a:solidFill>
                  <a:schemeClr val="tx1"/>
                </a:solidFill>
                <a:latin typeface="Times New Roman" pitchFamily="18" charset="0"/>
              </a:defRPr>
            </a:lvl3pPr>
            <a:lvl4pPr marL="1600111" indent="-228587" eaLnBrk="0" hangingPunct="0">
              <a:defRPr sz="3200">
                <a:solidFill>
                  <a:schemeClr val="tx1"/>
                </a:solidFill>
                <a:latin typeface="Times New Roman" pitchFamily="18" charset="0"/>
              </a:defRPr>
            </a:lvl4pPr>
            <a:lvl5pPr marL="2057287" indent="-228587" eaLnBrk="0" hangingPunct="0">
              <a:defRPr sz="3200">
                <a:solidFill>
                  <a:schemeClr val="tx1"/>
                </a:solidFill>
                <a:latin typeface="Times New Roman" pitchFamily="18" charset="0"/>
              </a:defRPr>
            </a:lvl5pPr>
            <a:lvl6pPr marL="2514461" indent="-228587" eaLnBrk="0" fontAlgn="base" hangingPunct="0">
              <a:spcBef>
                <a:spcPct val="0"/>
              </a:spcBef>
              <a:spcAft>
                <a:spcPct val="0"/>
              </a:spcAft>
              <a:defRPr sz="3200">
                <a:solidFill>
                  <a:schemeClr val="tx1"/>
                </a:solidFill>
                <a:latin typeface="Times New Roman" pitchFamily="18" charset="0"/>
              </a:defRPr>
            </a:lvl6pPr>
            <a:lvl7pPr marL="2971635" indent="-228587" eaLnBrk="0" fontAlgn="base" hangingPunct="0">
              <a:spcBef>
                <a:spcPct val="0"/>
              </a:spcBef>
              <a:spcAft>
                <a:spcPct val="0"/>
              </a:spcAft>
              <a:defRPr sz="3200">
                <a:solidFill>
                  <a:schemeClr val="tx1"/>
                </a:solidFill>
                <a:latin typeface="Times New Roman" pitchFamily="18" charset="0"/>
              </a:defRPr>
            </a:lvl7pPr>
            <a:lvl8pPr marL="3428811" indent="-228587" eaLnBrk="0" fontAlgn="base" hangingPunct="0">
              <a:spcBef>
                <a:spcPct val="0"/>
              </a:spcBef>
              <a:spcAft>
                <a:spcPct val="0"/>
              </a:spcAft>
              <a:defRPr sz="3200">
                <a:solidFill>
                  <a:schemeClr val="tx1"/>
                </a:solidFill>
                <a:latin typeface="Times New Roman" pitchFamily="18" charset="0"/>
              </a:defRPr>
            </a:lvl8pPr>
            <a:lvl9pPr marL="3885985" indent="-228587" eaLnBrk="0" fontAlgn="base" hangingPunct="0">
              <a:spcBef>
                <a:spcPct val="0"/>
              </a:spcBef>
              <a:spcAft>
                <a:spcPct val="0"/>
              </a:spcAft>
              <a:defRPr sz="3200">
                <a:solidFill>
                  <a:schemeClr val="tx1"/>
                </a:solidFill>
                <a:latin typeface="Times New Roman" pitchFamily="18" charset="0"/>
              </a:defRPr>
            </a:lvl9pPr>
          </a:lstStyle>
          <a:p>
            <a:pPr eaLnBrk="1" hangingPunct="1"/>
            <a:fld id="{D069B3C2-7434-41A5-AE97-9F3C70686F05}" type="slidenum">
              <a:rPr lang="en-US" sz="1200">
                <a:latin typeface="Arial" charset="0"/>
              </a:rPr>
              <a:pPr eaLnBrk="1" hangingPunct="1"/>
              <a:t>41</a:t>
            </a:fld>
            <a:endParaRPr lang="en-US" sz="1200">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FD1F9A-C9A1-47A7-8F0F-920669CD7492}" type="slidenum">
              <a:rPr lang="en-US"/>
              <a:pPr/>
              <a:t>3</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xfrm>
            <a:off x="934720" y="4415790"/>
            <a:ext cx="5140960" cy="4183380"/>
          </a:xfrm>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868A6C-DD73-4828-A9E0-B686CFF41401}" type="slidenum">
              <a:rPr lang="en-US"/>
              <a:pPr/>
              <a:t>4</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xfrm>
            <a:off x="934720" y="4415790"/>
            <a:ext cx="5140960" cy="4183380"/>
          </a:xfrm>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34AE8E-D488-4F56-BF8C-A217A8F84392}" type="slidenum">
              <a:rPr lang="en-US"/>
              <a:pPr/>
              <a:t>5</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xfrm>
            <a:off x="934720" y="4415790"/>
            <a:ext cx="5140960" cy="4183380"/>
          </a:xfrm>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73DAC2-8CB2-4144-966D-8011211C7E52}" type="slidenum">
              <a:rPr lang="en-US"/>
              <a:pPr/>
              <a:t>7</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xfrm>
            <a:off x="934720" y="4415790"/>
            <a:ext cx="5140960" cy="4183380"/>
          </a:xfrm>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CC16F3-B851-492E-AE3F-AFA17979C36D}" type="slidenum">
              <a:rPr lang="en-US"/>
              <a:pPr/>
              <a:t>8</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xfrm>
            <a:off x="934720" y="4415790"/>
            <a:ext cx="5140960" cy="4183380"/>
          </a:xfrm>
        </p:spPr>
        <p:txBody>
          <a:bodyPr lIns="89730" tIns="44865" rIns="89730" bIns="44865"/>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CC16F3-B851-492E-AE3F-AFA17979C36D}" type="slidenum">
              <a:rPr lang="en-US"/>
              <a:pPr/>
              <a:t>9</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xfrm>
            <a:off x="934720" y="4415790"/>
            <a:ext cx="5140960" cy="4183380"/>
          </a:xfrm>
        </p:spPr>
        <p:txBody>
          <a:bodyPr lIns="89730" tIns="44865" rIns="89730" bIns="44865"/>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CC16F3-B851-492E-AE3F-AFA17979C36D}" type="slidenum">
              <a:rPr lang="en-US"/>
              <a:pPr/>
              <a:t>10</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xfrm>
            <a:off x="934720" y="4415790"/>
            <a:ext cx="5140960" cy="4183380"/>
          </a:xfrm>
        </p:spPr>
        <p:txBody>
          <a:bodyPr lIns="89730" tIns="44865" rIns="89730" bIns="44865"/>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Advanced Statutory Training Collective Bargaining</a:t>
            </a:r>
          </a:p>
        </p:txBody>
      </p:sp>
      <p:sp>
        <p:nvSpPr>
          <p:cNvPr id="6" name="Slide Number Placeholder 5"/>
          <p:cNvSpPr>
            <a:spLocks noGrp="1"/>
          </p:cNvSpPr>
          <p:nvPr>
            <p:ph type="sldNum" sz="quarter" idx="12"/>
          </p:nvPr>
        </p:nvSpPr>
        <p:spPr/>
        <p:txBody>
          <a:bodyPr/>
          <a:lstStyle>
            <a:lvl1pPr>
              <a:defRPr/>
            </a:lvl1pPr>
          </a:lstStyle>
          <a:p>
            <a:fld id="{426770EC-F6C3-406A-84F4-F64FAFC225D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Advanced Statutory Training Collective Bargaining</a:t>
            </a:r>
          </a:p>
        </p:txBody>
      </p:sp>
      <p:sp>
        <p:nvSpPr>
          <p:cNvPr id="6" name="Slide Number Placeholder 5"/>
          <p:cNvSpPr>
            <a:spLocks noGrp="1"/>
          </p:cNvSpPr>
          <p:nvPr>
            <p:ph type="sldNum" sz="quarter" idx="12"/>
          </p:nvPr>
        </p:nvSpPr>
        <p:spPr/>
        <p:txBody>
          <a:bodyPr/>
          <a:lstStyle>
            <a:lvl1pPr>
              <a:defRPr/>
            </a:lvl1pPr>
          </a:lstStyle>
          <a:p>
            <a:fld id="{E2AD2390-0041-4A2A-BBBA-4AC237073A0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Advanced Statutory Training Collective Bargaining</a:t>
            </a:r>
          </a:p>
        </p:txBody>
      </p:sp>
      <p:sp>
        <p:nvSpPr>
          <p:cNvPr id="6" name="Slide Number Placeholder 5"/>
          <p:cNvSpPr>
            <a:spLocks noGrp="1"/>
          </p:cNvSpPr>
          <p:nvPr>
            <p:ph type="sldNum" sz="quarter" idx="12"/>
          </p:nvPr>
        </p:nvSpPr>
        <p:spPr/>
        <p:txBody>
          <a:bodyPr/>
          <a:lstStyle>
            <a:lvl1pPr>
              <a:defRPr/>
            </a:lvl1pPr>
          </a:lstStyle>
          <a:p>
            <a:fld id="{72C160CA-F6AE-41EA-BFF4-008B38366CA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Advanced Statutory Training Collective Bargaining</a:t>
            </a:r>
          </a:p>
        </p:txBody>
      </p:sp>
      <p:sp>
        <p:nvSpPr>
          <p:cNvPr id="6" name="Slide Number Placeholder 5"/>
          <p:cNvSpPr>
            <a:spLocks noGrp="1"/>
          </p:cNvSpPr>
          <p:nvPr>
            <p:ph type="sldNum" sz="quarter" idx="12"/>
          </p:nvPr>
        </p:nvSpPr>
        <p:spPr/>
        <p:txBody>
          <a:bodyPr/>
          <a:lstStyle>
            <a:lvl1pPr>
              <a:defRPr/>
            </a:lvl1pPr>
          </a:lstStyle>
          <a:p>
            <a:fld id="{0337BD8B-C5FC-43A1-9D71-6B650DAD285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Advanced Statutory Training Collective Bargaining</a:t>
            </a:r>
          </a:p>
        </p:txBody>
      </p:sp>
      <p:sp>
        <p:nvSpPr>
          <p:cNvPr id="6" name="Slide Number Placeholder 5"/>
          <p:cNvSpPr>
            <a:spLocks noGrp="1"/>
          </p:cNvSpPr>
          <p:nvPr>
            <p:ph type="sldNum" sz="quarter" idx="12"/>
          </p:nvPr>
        </p:nvSpPr>
        <p:spPr/>
        <p:txBody>
          <a:bodyPr/>
          <a:lstStyle>
            <a:lvl1pPr>
              <a:defRPr/>
            </a:lvl1pPr>
          </a:lstStyle>
          <a:p>
            <a:fld id="{CCA34FCC-1F65-40B6-8E02-E641CBBF1D9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Advanced Statutory Training Collective Bargaining</a:t>
            </a:r>
          </a:p>
        </p:txBody>
      </p:sp>
      <p:sp>
        <p:nvSpPr>
          <p:cNvPr id="7" name="Slide Number Placeholder 6"/>
          <p:cNvSpPr>
            <a:spLocks noGrp="1"/>
          </p:cNvSpPr>
          <p:nvPr>
            <p:ph type="sldNum" sz="quarter" idx="12"/>
          </p:nvPr>
        </p:nvSpPr>
        <p:spPr/>
        <p:txBody>
          <a:bodyPr/>
          <a:lstStyle>
            <a:lvl1pPr>
              <a:defRPr/>
            </a:lvl1pPr>
          </a:lstStyle>
          <a:p>
            <a:fld id="{8E369E5C-01B4-473B-AFAE-E0994D45489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Advanced Statutory Training Collective Bargaining</a:t>
            </a:r>
          </a:p>
        </p:txBody>
      </p:sp>
      <p:sp>
        <p:nvSpPr>
          <p:cNvPr id="9" name="Slide Number Placeholder 8"/>
          <p:cNvSpPr>
            <a:spLocks noGrp="1"/>
          </p:cNvSpPr>
          <p:nvPr>
            <p:ph type="sldNum" sz="quarter" idx="12"/>
          </p:nvPr>
        </p:nvSpPr>
        <p:spPr/>
        <p:txBody>
          <a:bodyPr/>
          <a:lstStyle>
            <a:lvl1pPr>
              <a:defRPr/>
            </a:lvl1pPr>
          </a:lstStyle>
          <a:p>
            <a:fld id="{227AE47F-EA8F-455E-A8DD-EF7F868E5FE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Advanced Statutory Training Collective Bargaining</a:t>
            </a:r>
          </a:p>
        </p:txBody>
      </p:sp>
      <p:sp>
        <p:nvSpPr>
          <p:cNvPr id="5" name="Slide Number Placeholder 4"/>
          <p:cNvSpPr>
            <a:spLocks noGrp="1"/>
          </p:cNvSpPr>
          <p:nvPr>
            <p:ph type="sldNum" sz="quarter" idx="12"/>
          </p:nvPr>
        </p:nvSpPr>
        <p:spPr/>
        <p:txBody>
          <a:bodyPr/>
          <a:lstStyle>
            <a:lvl1pPr>
              <a:defRPr/>
            </a:lvl1pPr>
          </a:lstStyle>
          <a:p>
            <a:fld id="{10D9C9F2-DFF7-4532-A12F-61DA3DECD6A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Advanced Statutory Training Collective Bargaining</a:t>
            </a:r>
          </a:p>
        </p:txBody>
      </p:sp>
      <p:sp>
        <p:nvSpPr>
          <p:cNvPr id="4" name="Slide Number Placeholder 3"/>
          <p:cNvSpPr>
            <a:spLocks noGrp="1"/>
          </p:cNvSpPr>
          <p:nvPr>
            <p:ph type="sldNum" sz="quarter" idx="12"/>
          </p:nvPr>
        </p:nvSpPr>
        <p:spPr/>
        <p:txBody>
          <a:bodyPr/>
          <a:lstStyle>
            <a:lvl1pPr>
              <a:defRPr/>
            </a:lvl1pPr>
          </a:lstStyle>
          <a:p>
            <a:fld id="{297F72F1-DA89-4D50-A673-47565A2BF8E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Advanced Statutory Training Collective Bargaining</a:t>
            </a:r>
          </a:p>
        </p:txBody>
      </p:sp>
      <p:sp>
        <p:nvSpPr>
          <p:cNvPr id="7" name="Slide Number Placeholder 6"/>
          <p:cNvSpPr>
            <a:spLocks noGrp="1"/>
          </p:cNvSpPr>
          <p:nvPr>
            <p:ph type="sldNum" sz="quarter" idx="12"/>
          </p:nvPr>
        </p:nvSpPr>
        <p:spPr/>
        <p:txBody>
          <a:bodyPr/>
          <a:lstStyle>
            <a:lvl1pPr>
              <a:defRPr/>
            </a:lvl1pPr>
          </a:lstStyle>
          <a:p>
            <a:fld id="{3E0BFCF6-4058-4823-B028-6F759AB3EA0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Advanced Statutory Training Collective Bargaining</a:t>
            </a:r>
          </a:p>
        </p:txBody>
      </p:sp>
      <p:sp>
        <p:nvSpPr>
          <p:cNvPr id="7" name="Slide Number Placeholder 6"/>
          <p:cNvSpPr>
            <a:spLocks noGrp="1"/>
          </p:cNvSpPr>
          <p:nvPr>
            <p:ph type="sldNum" sz="quarter" idx="12"/>
          </p:nvPr>
        </p:nvSpPr>
        <p:spPr/>
        <p:txBody>
          <a:bodyPr/>
          <a:lstStyle>
            <a:lvl1pPr>
              <a:defRPr/>
            </a:lvl1pPr>
          </a:lstStyle>
          <a:p>
            <a:fld id="{D282D987-684A-4CD6-A9FB-7DA2DBD2395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r>
              <a:rPr lang="en-US"/>
              <a:t>Advanced Statutory Training Collective Bargaining</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23A6B4FC-3EC9-4492-9E11-F5C7C738478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ctrTitle"/>
          </p:nvPr>
        </p:nvSpPr>
        <p:spPr>
          <a:xfrm>
            <a:off x="533400" y="2362200"/>
            <a:ext cx="7924800" cy="1524000"/>
          </a:xfrm>
        </p:spPr>
        <p:txBody>
          <a:bodyPr/>
          <a:lstStyle/>
          <a:p>
            <a:r>
              <a:rPr lang="en-US" sz="5400" dirty="0" smtClean="0">
                <a:latin typeface="Calibri" pitchFamily="34" charset="0"/>
              </a:rPr>
              <a:t>Unilateral Change </a:t>
            </a:r>
            <a:r>
              <a:rPr lang="en-US" sz="5400" dirty="0">
                <a:latin typeface="Calibri" pitchFamily="34" charset="0"/>
              </a:rPr>
              <a:t>Bargaining</a:t>
            </a:r>
          </a:p>
        </p:txBody>
      </p:sp>
      <p:sp>
        <p:nvSpPr>
          <p:cNvPr id="176131" name="Rectangle 3"/>
          <p:cNvSpPr>
            <a:spLocks noGrp="1" noChangeArrowheads="1"/>
          </p:cNvSpPr>
          <p:nvPr>
            <p:ph type="subTitle" idx="1"/>
          </p:nvPr>
        </p:nvSpPr>
        <p:spPr>
          <a:xfrm>
            <a:off x="1371600" y="4572000"/>
            <a:ext cx="6400800" cy="1143000"/>
          </a:xfrm>
        </p:spPr>
        <p:txBody>
          <a:bodyPr/>
          <a:lstStyle/>
          <a:p>
            <a:r>
              <a:rPr lang="en-US" i="1" dirty="0">
                <a:latin typeface="Calibri" pitchFamily="34" charset="0"/>
              </a:rPr>
              <a:t>The Federal Service Labor-Management Relations Statute</a:t>
            </a:r>
          </a:p>
        </p:txBody>
      </p:sp>
      <p:pic>
        <p:nvPicPr>
          <p:cNvPr id="176132" name="Picture 4"/>
          <p:cNvPicPr>
            <a:picLocks noChangeAspect="1" noChangeArrowheads="1"/>
          </p:cNvPicPr>
          <p:nvPr/>
        </p:nvPicPr>
        <p:blipFill>
          <a:blip r:embed="rId3" cstate="print"/>
          <a:srcRect/>
          <a:stretch>
            <a:fillRect/>
          </a:stretch>
        </p:blipFill>
        <p:spPr bwMode="auto">
          <a:xfrm>
            <a:off x="533400" y="533400"/>
            <a:ext cx="3200400" cy="10239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59C7A27-08DB-4C36-868E-080EE040D338}" type="slidenum">
              <a:rPr lang="en-US"/>
              <a:pPr/>
              <a:t>10</a:t>
            </a:fld>
            <a:endParaRPr lang="en-US"/>
          </a:p>
        </p:txBody>
      </p:sp>
      <p:sp>
        <p:nvSpPr>
          <p:cNvPr id="35842" name="Rectangle 2"/>
          <p:cNvSpPr>
            <a:spLocks noGrp="1" noChangeArrowheads="1"/>
          </p:cNvSpPr>
          <p:nvPr>
            <p:ph type="title"/>
          </p:nvPr>
        </p:nvSpPr>
        <p:spPr/>
        <p:txBody>
          <a:bodyPr/>
          <a:lstStyle/>
          <a:p>
            <a:r>
              <a:rPr lang="en-US" dirty="0">
                <a:latin typeface="Calibri" pitchFamily="34" charset="0"/>
              </a:rPr>
              <a:t>The </a:t>
            </a:r>
            <a:r>
              <a:rPr lang="en-US" i="1" dirty="0">
                <a:latin typeface="Calibri" pitchFamily="34" charset="0"/>
              </a:rPr>
              <a:t>De Minimis</a:t>
            </a:r>
            <a:r>
              <a:rPr lang="en-US" dirty="0">
                <a:latin typeface="Calibri" pitchFamily="34" charset="0"/>
              </a:rPr>
              <a:t> Test</a:t>
            </a:r>
          </a:p>
        </p:txBody>
      </p:sp>
      <p:sp>
        <p:nvSpPr>
          <p:cNvPr id="35843" name="Rectangle 3"/>
          <p:cNvSpPr>
            <a:spLocks noGrp="1" noChangeArrowheads="1"/>
          </p:cNvSpPr>
          <p:nvPr>
            <p:ph type="body" idx="1"/>
          </p:nvPr>
        </p:nvSpPr>
        <p:spPr>
          <a:xfrm>
            <a:off x="457200" y="1600200"/>
            <a:ext cx="8229600" cy="4876800"/>
          </a:xfrm>
        </p:spPr>
        <p:txBody>
          <a:bodyPr/>
          <a:lstStyle/>
          <a:p>
            <a:pPr marL="0" indent="0">
              <a:buNone/>
            </a:pPr>
            <a:r>
              <a:rPr lang="en-US" sz="2000" dirty="0"/>
              <a:t>Examples of cases where the Authority has found more than </a:t>
            </a:r>
            <a:r>
              <a:rPr lang="en-US" sz="2000" i="1" dirty="0"/>
              <a:t>de </a:t>
            </a:r>
            <a:r>
              <a:rPr lang="en-US" sz="2000" i="1" dirty="0" err="1"/>
              <a:t>minimis</a:t>
            </a:r>
            <a:r>
              <a:rPr lang="en-US" sz="2000" dirty="0"/>
              <a:t> impact include: </a:t>
            </a:r>
            <a:endParaRPr lang="en-US" sz="2000" i="1" dirty="0" smtClean="0"/>
          </a:p>
          <a:p>
            <a:r>
              <a:rPr lang="en-US" sz="2000" i="1" dirty="0" smtClean="0"/>
              <a:t>SSA</a:t>
            </a:r>
            <a:r>
              <a:rPr lang="en-US" sz="2000" i="1" dirty="0"/>
              <a:t>, Gilroy Branch Office. Gilroy, Cal.</a:t>
            </a:r>
            <a:r>
              <a:rPr lang="en-US" sz="2000" dirty="0"/>
              <a:t>, 53 FLRA 1358 (1998) (change in appointment schedules that affected employees’ ability to complete other work); </a:t>
            </a:r>
            <a:endParaRPr lang="en-US" sz="2000" dirty="0" smtClean="0"/>
          </a:p>
          <a:p>
            <a:r>
              <a:rPr lang="en-US" sz="2000" i="1" dirty="0" smtClean="0"/>
              <a:t>U.S</a:t>
            </a:r>
            <a:r>
              <a:rPr lang="en-US" sz="2000" i="1" dirty="0"/>
              <a:t>. Customs Serv., Sw. Region, El Paso, Tex., </a:t>
            </a:r>
            <a:r>
              <a:rPr lang="en-US" sz="2000" dirty="0"/>
              <a:t>44 FLRA 1128 (1992) (change in work hours that resulted in loss of overtime opportunities); </a:t>
            </a:r>
            <a:endParaRPr lang="en-US" sz="2000" dirty="0" smtClean="0"/>
          </a:p>
          <a:p>
            <a:r>
              <a:rPr lang="en-US" sz="2000" i="1" dirty="0" smtClean="0"/>
              <a:t>U.S</a:t>
            </a:r>
            <a:r>
              <a:rPr lang="en-US" sz="2000" i="1" dirty="0"/>
              <a:t>. Dep’t of the Air Force, Air Force Materiel Command</a:t>
            </a:r>
            <a:r>
              <a:rPr lang="en-US" sz="2000" dirty="0"/>
              <a:t>, 54 FLRA 914 (1998) (implementing a program that would affect future career and retirement plan and involved loss of benefit of $25,000); </a:t>
            </a:r>
            <a:endParaRPr lang="en-US" sz="2000" dirty="0" smtClean="0"/>
          </a:p>
          <a:p>
            <a:r>
              <a:rPr lang="en-US" sz="2000" i="1" dirty="0" smtClean="0"/>
              <a:t>U.S</a:t>
            </a:r>
            <a:r>
              <a:rPr lang="en-US" sz="2000" i="1" dirty="0"/>
              <a:t>. Dep’t of the Treasury, INS</a:t>
            </a:r>
            <a:r>
              <a:rPr lang="en-US" sz="2000" dirty="0"/>
              <a:t>, 56 FLRA 906 (2000) (local office move that resulted in some computers and telephones being inoperable, computer files not accessible, and loss of quality storage cabinets). </a:t>
            </a:r>
          </a:p>
          <a:p>
            <a:pPr marL="0" indent="0">
              <a:buNone/>
            </a:pPr>
            <a:endParaRPr lang="en-US" sz="2000" dirty="0">
              <a:latin typeface="Calibri" pitchFamily="34" charset="0"/>
            </a:endParaRPr>
          </a:p>
        </p:txBody>
      </p:sp>
    </p:spTree>
    <p:extLst>
      <p:ext uri="{BB962C8B-B14F-4D97-AF65-F5344CB8AC3E}">
        <p14:creationId xmlns:p14="http://schemas.microsoft.com/office/powerpoint/2010/main" val="4441211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59C7A27-08DB-4C36-868E-080EE040D338}" type="slidenum">
              <a:rPr lang="en-US"/>
              <a:pPr/>
              <a:t>11</a:t>
            </a:fld>
            <a:endParaRPr lang="en-US"/>
          </a:p>
        </p:txBody>
      </p:sp>
      <p:sp>
        <p:nvSpPr>
          <p:cNvPr id="35842" name="Rectangle 2"/>
          <p:cNvSpPr>
            <a:spLocks noGrp="1" noChangeArrowheads="1"/>
          </p:cNvSpPr>
          <p:nvPr>
            <p:ph type="title"/>
          </p:nvPr>
        </p:nvSpPr>
        <p:spPr/>
        <p:txBody>
          <a:bodyPr/>
          <a:lstStyle/>
          <a:p>
            <a:r>
              <a:rPr lang="en-US" dirty="0">
                <a:latin typeface="Calibri" pitchFamily="34" charset="0"/>
              </a:rPr>
              <a:t>The </a:t>
            </a:r>
            <a:r>
              <a:rPr lang="en-US" i="1" dirty="0">
                <a:latin typeface="Calibri" pitchFamily="34" charset="0"/>
              </a:rPr>
              <a:t>De Minimis</a:t>
            </a:r>
            <a:r>
              <a:rPr lang="en-US" dirty="0">
                <a:latin typeface="Calibri" pitchFamily="34" charset="0"/>
              </a:rPr>
              <a:t> Test</a:t>
            </a:r>
          </a:p>
        </p:txBody>
      </p:sp>
      <p:sp>
        <p:nvSpPr>
          <p:cNvPr id="35843" name="Rectangle 3"/>
          <p:cNvSpPr>
            <a:spLocks noGrp="1" noChangeArrowheads="1"/>
          </p:cNvSpPr>
          <p:nvPr>
            <p:ph type="body" idx="1"/>
          </p:nvPr>
        </p:nvSpPr>
        <p:spPr>
          <a:xfrm>
            <a:off x="457200" y="1600200"/>
            <a:ext cx="8229600" cy="4876800"/>
          </a:xfrm>
        </p:spPr>
        <p:txBody>
          <a:bodyPr/>
          <a:lstStyle/>
          <a:p>
            <a:pPr marL="0" indent="0">
              <a:buNone/>
            </a:pPr>
            <a:r>
              <a:rPr lang="en-US" sz="2000" dirty="0" smtClean="0"/>
              <a:t>Examples of </a:t>
            </a:r>
            <a:r>
              <a:rPr lang="en-US" sz="2000" dirty="0"/>
              <a:t>cases where the Authority found impact was </a:t>
            </a:r>
            <a:r>
              <a:rPr lang="en-US" sz="2000" i="1" dirty="0"/>
              <a:t>de </a:t>
            </a:r>
            <a:r>
              <a:rPr lang="en-US" sz="2000" i="1" dirty="0" err="1"/>
              <a:t>minimis</a:t>
            </a:r>
            <a:r>
              <a:rPr lang="en-US" sz="2000" i="1" dirty="0"/>
              <a:t> </a:t>
            </a:r>
            <a:r>
              <a:rPr lang="en-US" sz="2000" dirty="0"/>
              <a:t>include: </a:t>
            </a:r>
            <a:endParaRPr lang="en-US" sz="2000" dirty="0" smtClean="0"/>
          </a:p>
          <a:p>
            <a:pPr marL="0" indent="0">
              <a:buNone/>
            </a:pPr>
            <a:r>
              <a:rPr lang="en-US" sz="2000" i="1" dirty="0" smtClean="0"/>
              <a:t>Soc</a:t>
            </a:r>
            <a:r>
              <a:rPr lang="en-US" sz="2000" i="1" dirty="0"/>
              <a:t>. Sec. Admin, Office. of Hearings &amp; Appeals, Charleston, S.C.</a:t>
            </a:r>
            <a:r>
              <a:rPr lang="en-US" sz="2000" dirty="0"/>
              <a:t>, 59 FLRA 646 (2004) (reduction in reserved parking spaces where employees had no problem securing alternate parking); </a:t>
            </a:r>
            <a:endParaRPr lang="en-US" sz="2000" dirty="0" smtClean="0"/>
          </a:p>
          <a:p>
            <a:pPr marL="0" indent="0">
              <a:buNone/>
            </a:pPr>
            <a:r>
              <a:rPr lang="en-US" sz="2000" i="1" dirty="0" smtClean="0"/>
              <a:t>U.S</a:t>
            </a:r>
            <a:r>
              <a:rPr lang="en-US" sz="2000" i="1" dirty="0"/>
              <a:t>. Dep’t of Homeland Sec.,  Border &amp; Transp. Sec. Directorate, Bureau. of Customs &amp; Border Prot.., Wash., D.C.</a:t>
            </a:r>
            <a:r>
              <a:rPr lang="en-US" sz="2000" dirty="0"/>
              <a:t>, 59 FLRA 728 (2004) (change in vessel boarding policy where the evidence failed to show overtime opportunities or compensation, promotion or advancement potential were impacted); </a:t>
            </a:r>
            <a:endParaRPr lang="en-US" sz="2000" dirty="0" smtClean="0"/>
          </a:p>
          <a:p>
            <a:pPr marL="0" indent="0">
              <a:buNone/>
            </a:pPr>
            <a:r>
              <a:rPr lang="en-US" sz="2000" i="1" dirty="0" smtClean="0"/>
              <a:t>U.S</a:t>
            </a:r>
            <a:r>
              <a:rPr lang="en-US" sz="2000" i="1" dirty="0"/>
              <a:t>. Dep’t of Homeland Sec., Border &amp; Transp. Sec. Directorate, U.S. Customs &amp; Border Prot., Border Patrol, Tucson Sector, Tucson, Ariz.</a:t>
            </a:r>
            <a:r>
              <a:rPr lang="en-US" sz="2000" dirty="0"/>
              <a:t>, 60 FLRA 169 (2004) (change resulted in increased workload but not new duties).</a:t>
            </a:r>
          </a:p>
          <a:p>
            <a:pPr marL="0" indent="0">
              <a:buNone/>
            </a:pPr>
            <a:endParaRPr lang="en-US" sz="2000" dirty="0">
              <a:latin typeface="Calibri" pitchFamily="34" charset="0"/>
            </a:endParaRPr>
          </a:p>
        </p:txBody>
      </p:sp>
    </p:spTree>
    <p:extLst>
      <p:ext uri="{BB962C8B-B14F-4D97-AF65-F5344CB8AC3E}">
        <p14:creationId xmlns:p14="http://schemas.microsoft.com/office/powerpoint/2010/main" val="66023767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CE7E31E-54E6-4853-A0E4-5237FB09E96A}" type="slidenum">
              <a:rPr lang="en-US"/>
              <a:pPr/>
              <a:t>12</a:t>
            </a:fld>
            <a:endParaRPr lang="en-US"/>
          </a:p>
        </p:txBody>
      </p:sp>
      <p:sp>
        <p:nvSpPr>
          <p:cNvPr id="41986" name="Rectangle 2"/>
          <p:cNvSpPr>
            <a:spLocks noGrp="1" noChangeArrowheads="1"/>
          </p:cNvSpPr>
          <p:nvPr>
            <p:ph type="title"/>
          </p:nvPr>
        </p:nvSpPr>
        <p:spPr>
          <a:xfrm>
            <a:off x="685800" y="228600"/>
            <a:ext cx="7772400" cy="1524000"/>
          </a:xfrm>
        </p:spPr>
        <p:txBody>
          <a:bodyPr/>
          <a:lstStyle/>
          <a:p>
            <a:r>
              <a:rPr lang="en-US" dirty="0" smtClean="0">
                <a:latin typeface="Calibri" pitchFamily="34" charset="0"/>
              </a:rPr>
              <a:t>“Covered By” Test</a:t>
            </a:r>
            <a:endParaRPr lang="en-US" dirty="0">
              <a:latin typeface="Calibri" pitchFamily="34" charset="0"/>
            </a:endParaRPr>
          </a:p>
        </p:txBody>
      </p:sp>
      <p:sp>
        <p:nvSpPr>
          <p:cNvPr id="41987" name="Rectangle 3"/>
          <p:cNvSpPr>
            <a:spLocks noGrp="1" noChangeArrowheads="1"/>
          </p:cNvSpPr>
          <p:nvPr>
            <p:ph type="body" idx="1"/>
          </p:nvPr>
        </p:nvSpPr>
        <p:spPr>
          <a:xfrm>
            <a:off x="685800" y="1828800"/>
            <a:ext cx="7772400" cy="4378325"/>
          </a:xfrm>
        </p:spPr>
        <p:txBody>
          <a:bodyPr/>
          <a:lstStyle/>
          <a:p>
            <a:pPr marL="0" indent="0">
              <a:buNone/>
            </a:pPr>
            <a:r>
              <a:rPr lang="en-US" dirty="0"/>
              <a:t>The “covered by” doctrine rests on the principle that a party is not obligated to bargain over matters contained in or covered by an existing agreement between the parties. </a:t>
            </a:r>
            <a:endParaRPr lang="en-US" dirty="0" smtClean="0"/>
          </a:p>
          <a:p>
            <a:pPr marL="0" indent="0">
              <a:buNone/>
            </a:pPr>
            <a:r>
              <a:rPr lang="en-US" i="1" dirty="0" smtClean="0"/>
              <a:t>AFGE</a:t>
            </a:r>
            <a:r>
              <a:rPr lang="en-US" i="1" dirty="0"/>
              <a:t>, Local 225</a:t>
            </a:r>
            <a:r>
              <a:rPr lang="en-US" dirty="0"/>
              <a:t>, 56 FLRA 686, 689 (2000).</a:t>
            </a:r>
            <a:endParaRPr lang="en-US" dirty="0">
              <a:latin typeface="Calibri"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A0EB3AB-3C90-46F5-B1ED-7AA91C2BFE60}" type="slidenum">
              <a:rPr lang="en-US"/>
              <a:pPr/>
              <a:t>13</a:t>
            </a:fld>
            <a:endParaRPr lang="en-US"/>
          </a:p>
        </p:txBody>
      </p:sp>
      <p:sp>
        <p:nvSpPr>
          <p:cNvPr id="44034" name="Rectangle 2"/>
          <p:cNvSpPr>
            <a:spLocks noGrp="1" noChangeArrowheads="1"/>
          </p:cNvSpPr>
          <p:nvPr>
            <p:ph type="title"/>
          </p:nvPr>
        </p:nvSpPr>
        <p:spPr/>
        <p:txBody>
          <a:bodyPr/>
          <a:lstStyle/>
          <a:p>
            <a:r>
              <a:rPr lang="en-US" dirty="0">
                <a:latin typeface="Calibri" pitchFamily="34" charset="0"/>
              </a:rPr>
              <a:t>“Covered By” Test</a:t>
            </a:r>
          </a:p>
        </p:txBody>
      </p:sp>
      <p:sp>
        <p:nvSpPr>
          <p:cNvPr id="44035" name="Rectangle 3"/>
          <p:cNvSpPr>
            <a:spLocks noGrp="1" noChangeArrowheads="1"/>
          </p:cNvSpPr>
          <p:nvPr>
            <p:ph type="body" idx="1"/>
          </p:nvPr>
        </p:nvSpPr>
        <p:spPr/>
        <p:txBody>
          <a:bodyPr/>
          <a:lstStyle/>
          <a:p>
            <a:pPr>
              <a:lnSpc>
                <a:spcPct val="90000"/>
              </a:lnSpc>
            </a:pPr>
            <a:r>
              <a:rPr lang="en-US" sz="2800" dirty="0">
                <a:latin typeface="Calibri" pitchFamily="34" charset="0"/>
              </a:rPr>
              <a:t>Prong 1: Is the subject matter of the change “expressly contained” in the collective bargaining agreement?  </a:t>
            </a:r>
            <a:endParaRPr lang="en-US" sz="2800" dirty="0" smtClean="0">
              <a:latin typeface="Calibri" pitchFamily="34" charset="0"/>
            </a:endParaRPr>
          </a:p>
          <a:p>
            <a:pPr>
              <a:lnSpc>
                <a:spcPct val="90000"/>
              </a:lnSpc>
              <a:buNone/>
            </a:pPr>
            <a:endParaRPr lang="en-US" sz="2800" dirty="0" smtClean="0">
              <a:latin typeface="Calibri" pitchFamily="34" charset="0"/>
            </a:endParaRPr>
          </a:p>
          <a:p>
            <a:pPr>
              <a:lnSpc>
                <a:spcPct val="90000"/>
              </a:lnSpc>
            </a:pPr>
            <a:r>
              <a:rPr lang="en-US" sz="2800" dirty="0" smtClean="0">
                <a:latin typeface="Calibri" pitchFamily="34" charset="0"/>
              </a:rPr>
              <a:t>Prong </a:t>
            </a:r>
            <a:r>
              <a:rPr lang="en-US" sz="2800" dirty="0">
                <a:latin typeface="Calibri" pitchFamily="34" charset="0"/>
              </a:rPr>
              <a:t>2: Is the subject matter of the change “inseparably bound up with,” and plainly an aspect of, a subject covered by the agreement</a:t>
            </a:r>
            <a:r>
              <a:rPr lang="en-US" sz="2800" dirty="0" smtClean="0">
                <a:latin typeface="Calibri" pitchFamily="34" charset="0"/>
              </a:rPr>
              <a:t>?</a:t>
            </a:r>
          </a:p>
          <a:p>
            <a:pPr>
              <a:lnSpc>
                <a:spcPct val="90000"/>
              </a:lnSpc>
              <a:buFontTx/>
              <a:buNone/>
            </a:pPr>
            <a:r>
              <a:rPr lang="en-US" sz="2400" i="1" dirty="0">
                <a:latin typeface="Calibri" pitchFamily="34" charset="0"/>
              </a:rPr>
              <a:t>	U.S. Customs Serv., Customs Mgmt. Ctr., Miami, Fla.</a:t>
            </a:r>
            <a:r>
              <a:rPr lang="en-US" sz="2400" dirty="0">
                <a:latin typeface="Calibri" pitchFamily="34" charset="0"/>
              </a:rPr>
              <a:t>, 56 FLRA 809 (2000); </a:t>
            </a:r>
            <a:r>
              <a:rPr lang="en-US" sz="2400" i="1" dirty="0">
                <a:latin typeface="Calibri" pitchFamily="34" charset="0"/>
              </a:rPr>
              <a:t>U.S. Dep’t of HHS, SSA, </a:t>
            </a:r>
            <a:r>
              <a:rPr lang="en-US" sz="2400" i="1" dirty="0" err="1">
                <a:latin typeface="Calibri" pitchFamily="34" charset="0"/>
              </a:rPr>
              <a:t>Balt</a:t>
            </a:r>
            <a:r>
              <a:rPr lang="en-US" sz="2400" i="1" dirty="0">
                <a:latin typeface="Calibri" pitchFamily="34" charset="0"/>
              </a:rPr>
              <a:t>., Md</a:t>
            </a:r>
            <a:r>
              <a:rPr lang="en-US" sz="2400" dirty="0">
                <a:latin typeface="Calibri" pitchFamily="34" charset="0"/>
              </a:rPr>
              <a:t>., 47 FLRA 1004 (1993).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“Covered By” Test</a:t>
            </a:r>
            <a:endParaRPr lang="en-US" dirty="0"/>
          </a:p>
        </p:txBody>
      </p:sp>
      <p:sp>
        <p:nvSpPr>
          <p:cNvPr id="3" name="Content Placeholder 2"/>
          <p:cNvSpPr>
            <a:spLocks noGrp="1"/>
          </p:cNvSpPr>
          <p:nvPr>
            <p:ph idx="1"/>
          </p:nvPr>
        </p:nvSpPr>
        <p:spPr/>
        <p:txBody>
          <a:bodyPr/>
          <a:lstStyle/>
          <a:p>
            <a:r>
              <a:rPr lang="en-US" dirty="0" smtClean="0"/>
              <a:t>Second prong originally used to provide flexibility – language in proposal and current agreement did not have to match exactly.</a:t>
            </a:r>
          </a:p>
          <a:p>
            <a:r>
              <a:rPr lang="en-US" dirty="0" smtClean="0"/>
              <a:t>Second prong over time became very broad and difficult to understand.  </a:t>
            </a:r>
            <a:r>
              <a:rPr lang="en-US" dirty="0" smtClean="0"/>
              <a:t>To </a:t>
            </a:r>
            <a:r>
              <a:rPr lang="en-US" dirty="0" smtClean="0"/>
              <a:t>much was being seen as covered-by.  So the GC’s current policy is not to use it.</a:t>
            </a:r>
            <a:endParaRPr lang="en-US" dirty="0"/>
          </a:p>
        </p:txBody>
      </p:sp>
      <p:sp>
        <p:nvSpPr>
          <p:cNvPr id="4" name="Slide Number Placeholder 3"/>
          <p:cNvSpPr>
            <a:spLocks noGrp="1"/>
          </p:cNvSpPr>
          <p:nvPr>
            <p:ph type="sldNum" sz="quarter" idx="12"/>
          </p:nvPr>
        </p:nvSpPr>
        <p:spPr/>
        <p:txBody>
          <a:bodyPr/>
          <a:lstStyle/>
          <a:p>
            <a:fld id="{0337BD8B-C5FC-43A1-9D71-6B650DAD2851}" type="slidenum">
              <a:rPr lang="en-US" smtClean="0"/>
              <a:pPr/>
              <a:t>14</a:t>
            </a:fld>
            <a:endParaRPr lang="en-US"/>
          </a:p>
        </p:txBody>
      </p:sp>
    </p:spTree>
    <p:extLst>
      <p:ext uri="{BB962C8B-B14F-4D97-AF65-F5344CB8AC3E}">
        <p14:creationId xmlns:p14="http://schemas.microsoft.com/office/powerpoint/2010/main" val="4291503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05D47A-241E-4D43-86D3-9674D9389F93}" type="slidenum">
              <a:rPr lang="en-US"/>
              <a:pPr/>
              <a:t>15</a:t>
            </a:fld>
            <a:endParaRPr lang="en-US"/>
          </a:p>
        </p:txBody>
      </p:sp>
      <p:sp>
        <p:nvSpPr>
          <p:cNvPr id="159746" name="Rectangle 2"/>
          <p:cNvSpPr>
            <a:spLocks noGrp="1" noChangeArrowheads="1"/>
          </p:cNvSpPr>
          <p:nvPr>
            <p:ph type="title"/>
          </p:nvPr>
        </p:nvSpPr>
        <p:spPr/>
        <p:txBody>
          <a:bodyPr/>
          <a:lstStyle/>
          <a:p>
            <a:r>
              <a:rPr lang="en-US" sz="3200" dirty="0">
                <a:latin typeface="Calibri" pitchFamily="34" charset="0"/>
              </a:rPr>
              <a:t>What Must an Agency Do When it Proposes a Change in Conditions of Employment?</a:t>
            </a:r>
          </a:p>
        </p:txBody>
      </p:sp>
      <p:sp>
        <p:nvSpPr>
          <p:cNvPr id="159747" name="Rectangle 3"/>
          <p:cNvSpPr>
            <a:spLocks noGrp="1" noChangeArrowheads="1"/>
          </p:cNvSpPr>
          <p:nvPr>
            <p:ph type="body" idx="1"/>
          </p:nvPr>
        </p:nvSpPr>
        <p:spPr>
          <a:xfrm>
            <a:off x="381000" y="1600200"/>
            <a:ext cx="8534400" cy="4495800"/>
          </a:xfrm>
        </p:spPr>
        <p:txBody>
          <a:bodyPr/>
          <a:lstStyle/>
          <a:p>
            <a:pPr>
              <a:lnSpc>
                <a:spcPct val="90000"/>
              </a:lnSpc>
            </a:pPr>
            <a:r>
              <a:rPr lang="en-US" sz="2800" dirty="0">
                <a:latin typeface="Calibri" pitchFamily="34" charset="0"/>
              </a:rPr>
              <a:t>Provide Union reasonable notice and opportunity to request bargaining. </a:t>
            </a:r>
          </a:p>
          <a:p>
            <a:pPr>
              <a:lnSpc>
                <a:spcPct val="90000"/>
              </a:lnSpc>
            </a:pPr>
            <a:r>
              <a:rPr lang="en-US" sz="2800" dirty="0">
                <a:latin typeface="Calibri" pitchFamily="34" charset="0"/>
              </a:rPr>
              <a:t>If the union requests bargaining, respond.</a:t>
            </a:r>
          </a:p>
          <a:p>
            <a:pPr>
              <a:lnSpc>
                <a:spcPct val="90000"/>
              </a:lnSpc>
            </a:pPr>
            <a:r>
              <a:rPr lang="en-US" sz="2800" dirty="0" smtClean="0">
                <a:latin typeface="Calibri" pitchFamily="34" charset="0"/>
              </a:rPr>
              <a:t>Bargain to the extent required by the Statute.</a:t>
            </a:r>
          </a:p>
          <a:p>
            <a:pPr>
              <a:lnSpc>
                <a:spcPct val="90000"/>
              </a:lnSpc>
            </a:pPr>
            <a:r>
              <a:rPr lang="en-US" sz="2800" dirty="0" smtClean="0">
                <a:latin typeface="Calibri" pitchFamily="34" charset="0"/>
              </a:rPr>
              <a:t>Generally, maintain the </a:t>
            </a:r>
            <a:r>
              <a:rPr lang="en-US" sz="2800" i="1" dirty="0" smtClean="0">
                <a:latin typeface="Calibri" pitchFamily="34" charset="0"/>
              </a:rPr>
              <a:t>status quo</a:t>
            </a:r>
            <a:r>
              <a:rPr lang="en-US" sz="2800" dirty="0" smtClean="0">
                <a:latin typeface="Calibri" pitchFamily="34" charset="0"/>
              </a:rPr>
              <a:t> until the bargaining process is completed. </a:t>
            </a:r>
          </a:p>
          <a:p>
            <a:pPr>
              <a:lnSpc>
                <a:spcPct val="90000"/>
              </a:lnSpc>
            </a:pPr>
            <a:r>
              <a:rPr lang="en-US" sz="2800" dirty="0" smtClean="0">
                <a:latin typeface="Calibri" pitchFamily="34" charset="0"/>
              </a:rPr>
              <a:t>Cooperate </a:t>
            </a:r>
            <a:r>
              <a:rPr lang="en-US" sz="2800" dirty="0">
                <a:latin typeface="Calibri" pitchFamily="34" charset="0"/>
              </a:rPr>
              <a:t>with Federal Service Impasses Panel, if requested by union, prior to implementation. </a:t>
            </a:r>
          </a:p>
          <a:p>
            <a:pPr>
              <a:lnSpc>
                <a:spcPct val="90000"/>
              </a:lnSpc>
              <a:buFontTx/>
              <a:buNone/>
            </a:pPr>
            <a:r>
              <a:rPr lang="en-US" sz="2000" i="1" dirty="0">
                <a:latin typeface="Calibri" pitchFamily="34" charset="0"/>
              </a:rPr>
              <a:t>	U.S. DOD, Defense Commissary Ag., Peterson Air Force Base, Colo. Springs, Colo.</a:t>
            </a:r>
            <a:r>
              <a:rPr lang="en-US" sz="2000" dirty="0">
                <a:latin typeface="Calibri" pitchFamily="34" charset="0"/>
              </a:rPr>
              <a:t>, 61 FLRA 688 (2006); </a:t>
            </a:r>
            <a:r>
              <a:rPr lang="en-US" sz="2000" i="1" dirty="0">
                <a:latin typeface="Calibri" pitchFamily="34" charset="0"/>
              </a:rPr>
              <a:t>U.S. DOJ, INS, Wash., D.C.</a:t>
            </a:r>
            <a:r>
              <a:rPr lang="en-US" sz="2000" dirty="0">
                <a:latin typeface="Calibri" pitchFamily="34" charset="0"/>
              </a:rPr>
              <a:t>, 56 FLRA 351 (2000);</a:t>
            </a:r>
            <a:r>
              <a:rPr lang="en-US" sz="2000" i="1" dirty="0">
                <a:latin typeface="Calibri" pitchFamily="34" charset="0"/>
              </a:rPr>
              <a:t> U.S. INS, Wash., D.C.</a:t>
            </a:r>
            <a:r>
              <a:rPr lang="en-US" sz="2000" dirty="0">
                <a:latin typeface="Calibri" pitchFamily="34" charset="0"/>
              </a:rPr>
              <a:t>, 55 FLRA 69 (1999).</a:t>
            </a:r>
            <a:endParaRPr lang="en-US" sz="2000" i="1" dirty="0">
              <a:latin typeface="Calibri"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05D47A-241E-4D43-86D3-9674D9389F93}" type="slidenum">
              <a:rPr lang="en-US"/>
              <a:pPr/>
              <a:t>16</a:t>
            </a:fld>
            <a:endParaRPr lang="en-US"/>
          </a:p>
        </p:txBody>
      </p:sp>
      <p:sp>
        <p:nvSpPr>
          <p:cNvPr id="159746" name="Rectangle 2"/>
          <p:cNvSpPr>
            <a:spLocks noGrp="1" noChangeArrowheads="1"/>
          </p:cNvSpPr>
          <p:nvPr>
            <p:ph type="title"/>
          </p:nvPr>
        </p:nvSpPr>
        <p:spPr/>
        <p:txBody>
          <a:bodyPr/>
          <a:lstStyle/>
          <a:p>
            <a:r>
              <a:rPr lang="en-US" dirty="0" smtClean="0">
                <a:latin typeface="Calibri" pitchFamily="34" charset="0"/>
              </a:rPr>
              <a:t>When is Notice Sufficient?</a:t>
            </a:r>
            <a:endParaRPr lang="en-US" dirty="0">
              <a:latin typeface="Calibri" pitchFamily="34" charset="0"/>
            </a:endParaRPr>
          </a:p>
        </p:txBody>
      </p:sp>
      <p:sp>
        <p:nvSpPr>
          <p:cNvPr id="159747" name="Rectangle 3"/>
          <p:cNvSpPr>
            <a:spLocks noGrp="1" noChangeArrowheads="1"/>
          </p:cNvSpPr>
          <p:nvPr>
            <p:ph type="body" idx="1"/>
          </p:nvPr>
        </p:nvSpPr>
        <p:spPr>
          <a:xfrm>
            <a:off x="304800" y="1447800"/>
            <a:ext cx="8534400" cy="4114800"/>
          </a:xfrm>
        </p:spPr>
        <p:txBody>
          <a:bodyPr/>
          <a:lstStyle/>
          <a:p>
            <a:pPr>
              <a:lnSpc>
                <a:spcPct val="90000"/>
              </a:lnSpc>
            </a:pPr>
            <a:r>
              <a:rPr lang="en-US" dirty="0" smtClean="0">
                <a:latin typeface="Calibri" pitchFamily="34" charset="0"/>
              </a:rPr>
              <a:t>Agency must provide notice that is:</a:t>
            </a:r>
          </a:p>
          <a:p>
            <a:pPr lvl="1">
              <a:lnSpc>
                <a:spcPct val="90000"/>
              </a:lnSpc>
            </a:pPr>
            <a:r>
              <a:rPr lang="en-US" sz="3200" dirty="0" smtClean="0">
                <a:latin typeface="Calibri" pitchFamily="34" charset="0"/>
              </a:rPr>
              <a:t>“sufficiently specific or definitive regarding the actual change contemplated so as to adequately provide the union with a reasonable opportunity to request bargaining”.</a:t>
            </a:r>
          </a:p>
          <a:p>
            <a:pPr lvl="1">
              <a:lnSpc>
                <a:spcPct val="90000"/>
              </a:lnSpc>
            </a:pPr>
            <a:r>
              <a:rPr lang="en-US" sz="3200" dirty="0" smtClean="0">
                <a:latin typeface="Calibri" pitchFamily="34" charset="0"/>
              </a:rPr>
              <a:t>A notice that is conditional and qualified is not sufficient.</a:t>
            </a:r>
          </a:p>
          <a:p>
            <a:pPr>
              <a:lnSpc>
                <a:spcPct val="90000"/>
              </a:lnSpc>
              <a:buNone/>
            </a:pPr>
            <a:r>
              <a:rPr lang="en-US" sz="2400" dirty="0" smtClean="0">
                <a:latin typeface="Calibri" pitchFamily="34" charset="0"/>
              </a:rPr>
              <a:t>	</a:t>
            </a:r>
            <a:r>
              <a:rPr lang="en-US" sz="2400" i="1" dirty="0" smtClean="0">
                <a:latin typeface="Calibri" pitchFamily="34" charset="0"/>
              </a:rPr>
              <a:t>Ogden Air Logistics Ctr., Hill AFB, Utah</a:t>
            </a:r>
            <a:r>
              <a:rPr lang="en-US" sz="2400" dirty="0" smtClean="0">
                <a:latin typeface="Calibri" pitchFamily="34" charset="0"/>
              </a:rPr>
              <a:t>, 41 FLRA 690, 698 (1991); </a:t>
            </a:r>
            <a:r>
              <a:rPr lang="en-US" sz="2400" i="1" dirty="0" smtClean="0">
                <a:latin typeface="Calibri" pitchFamily="34" charset="0"/>
              </a:rPr>
              <a:t>Internal Revenue Service</a:t>
            </a:r>
            <a:r>
              <a:rPr lang="en-US" sz="2400" dirty="0" smtClean="0">
                <a:latin typeface="Calibri" pitchFamily="34" charset="0"/>
              </a:rPr>
              <a:t>, 10 FLRA 326, 327 (1982).</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FBD7E07-86C9-412D-838D-C2664A431420}" type="slidenum">
              <a:rPr lang="en-US"/>
              <a:pPr/>
              <a:t>17</a:t>
            </a:fld>
            <a:endParaRPr lang="en-US"/>
          </a:p>
        </p:txBody>
      </p:sp>
      <p:sp>
        <p:nvSpPr>
          <p:cNvPr id="161794" name="Rectangle 2"/>
          <p:cNvSpPr>
            <a:spLocks noGrp="1" noChangeArrowheads="1"/>
          </p:cNvSpPr>
          <p:nvPr>
            <p:ph type="title"/>
          </p:nvPr>
        </p:nvSpPr>
        <p:spPr/>
        <p:txBody>
          <a:bodyPr/>
          <a:lstStyle/>
          <a:p>
            <a:r>
              <a:rPr lang="en-US" sz="3200" dirty="0">
                <a:latin typeface="Calibri" pitchFamily="34" charset="0"/>
              </a:rPr>
              <a:t>What Must the Union Do to Protect its Right to Bargain?</a:t>
            </a:r>
          </a:p>
        </p:txBody>
      </p:sp>
      <p:sp>
        <p:nvSpPr>
          <p:cNvPr id="161795" name="Rectangle 3"/>
          <p:cNvSpPr>
            <a:spLocks noGrp="1" noChangeArrowheads="1"/>
          </p:cNvSpPr>
          <p:nvPr>
            <p:ph type="body" idx="1"/>
          </p:nvPr>
        </p:nvSpPr>
        <p:spPr>
          <a:xfrm>
            <a:off x="381000" y="2057400"/>
            <a:ext cx="8534400" cy="4114800"/>
          </a:xfrm>
        </p:spPr>
        <p:txBody>
          <a:bodyPr/>
          <a:lstStyle/>
          <a:p>
            <a:r>
              <a:rPr lang="en-US" dirty="0">
                <a:latin typeface="Calibri" pitchFamily="34" charset="0"/>
              </a:rPr>
              <a:t>Timely request to </a:t>
            </a:r>
            <a:r>
              <a:rPr lang="en-US" dirty="0" smtClean="0">
                <a:latin typeface="Calibri" pitchFamily="34" charset="0"/>
              </a:rPr>
              <a:t>bargain, for additional time, or for more information.</a:t>
            </a:r>
            <a:endParaRPr lang="en-US" dirty="0">
              <a:latin typeface="Calibri" pitchFamily="34" charset="0"/>
            </a:endParaRPr>
          </a:p>
          <a:p>
            <a:r>
              <a:rPr lang="en-US" dirty="0">
                <a:latin typeface="Calibri" pitchFamily="34" charset="0"/>
              </a:rPr>
              <a:t>Submit negotiable proposals.</a:t>
            </a:r>
          </a:p>
          <a:p>
            <a:r>
              <a:rPr lang="en-US" dirty="0">
                <a:latin typeface="Calibri" pitchFamily="34" charset="0"/>
              </a:rPr>
              <a:t>Bargain in good faith.</a:t>
            </a:r>
          </a:p>
          <a:p>
            <a:r>
              <a:rPr lang="en-US" dirty="0">
                <a:latin typeface="Calibri" pitchFamily="34" charset="0"/>
              </a:rPr>
              <a:t>Timely request FSIP assistance if impasse is reached.</a:t>
            </a:r>
          </a:p>
          <a:p>
            <a:pPr>
              <a:buFontTx/>
              <a:buNone/>
            </a:pPr>
            <a:r>
              <a:rPr lang="en-US" sz="2400" i="1" dirty="0" smtClean="0">
                <a:latin typeface="Calibri" pitchFamily="34" charset="0"/>
              </a:rPr>
              <a:t>U.S</a:t>
            </a:r>
            <a:r>
              <a:rPr lang="en-US" sz="2400" i="1" dirty="0">
                <a:latin typeface="Calibri" pitchFamily="34" charset="0"/>
              </a:rPr>
              <a:t>. Dep’t of Labor, Wash., D.C.,</a:t>
            </a:r>
            <a:r>
              <a:rPr lang="en-US" sz="2400" dirty="0">
                <a:latin typeface="Calibri" pitchFamily="34" charset="0"/>
              </a:rPr>
              <a:t> 60 FLRA 68, 70 (2004).</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9402DA6-B140-46F7-8548-75C07B4C2D53}" type="slidenum">
              <a:rPr lang="en-US"/>
              <a:pPr/>
              <a:t>18</a:t>
            </a:fld>
            <a:endParaRPr lang="en-US"/>
          </a:p>
        </p:txBody>
      </p:sp>
      <p:sp>
        <p:nvSpPr>
          <p:cNvPr id="48130" name="Rectangle 2"/>
          <p:cNvSpPr>
            <a:spLocks noGrp="1" noChangeArrowheads="1"/>
          </p:cNvSpPr>
          <p:nvPr>
            <p:ph type="title"/>
          </p:nvPr>
        </p:nvSpPr>
        <p:spPr/>
        <p:txBody>
          <a:bodyPr/>
          <a:lstStyle/>
          <a:p>
            <a:r>
              <a:rPr lang="en-US" dirty="0">
                <a:latin typeface="Calibri" pitchFamily="34" charset="0"/>
              </a:rPr>
              <a:t>Did the Union Waive Its Right to Bargain?</a:t>
            </a:r>
          </a:p>
        </p:txBody>
      </p:sp>
      <p:sp>
        <p:nvSpPr>
          <p:cNvPr id="48131" name="Rectangle 3"/>
          <p:cNvSpPr>
            <a:spLocks noGrp="1" noChangeArrowheads="1"/>
          </p:cNvSpPr>
          <p:nvPr>
            <p:ph type="body" idx="1"/>
          </p:nvPr>
        </p:nvSpPr>
        <p:spPr/>
        <p:txBody>
          <a:bodyPr/>
          <a:lstStyle/>
          <a:p>
            <a:pPr>
              <a:lnSpc>
                <a:spcPct val="90000"/>
              </a:lnSpc>
            </a:pPr>
            <a:r>
              <a:rPr lang="en-US" sz="2800" dirty="0">
                <a:latin typeface="Calibri" pitchFamily="34" charset="0"/>
              </a:rPr>
              <a:t>By contract</a:t>
            </a:r>
          </a:p>
          <a:p>
            <a:pPr lvl="1">
              <a:lnSpc>
                <a:spcPct val="90000"/>
              </a:lnSpc>
            </a:pPr>
            <a:r>
              <a:rPr lang="en-US" dirty="0">
                <a:latin typeface="Calibri" pitchFamily="34" charset="0"/>
              </a:rPr>
              <a:t>Parties may define limitations on their bargaining rights under the Statute – i.e., time limits for requesting bargaining.  </a:t>
            </a:r>
            <a:r>
              <a:rPr lang="en-US" sz="2000" i="1" dirty="0">
                <a:latin typeface="Calibri" pitchFamily="34" charset="0"/>
              </a:rPr>
              <a:t>Dep’t of the Air Force, Air Force Materiel Command, Wright-Patterson Air Force Base, Ohio</a:t>
            </a:r>
            <a:r>
              <a:rPr lang="en-US" sz="2000" dirty="0">
                <a:latin typeface="Calibri" pitchFamily="34" charset="0"/>
              </a:rPr>
              <a:t>, 51 FLRA 1532 (1996).</a:t>
            </a:r>
          </a:p>
          <a:p>
            <a:pPr lvl="1">
              <a:lnSpc>
                <a:spcPct val="90000"/>
              </a:lnSpc>
            </a:pPr>
            <a:r>
              <a:rPr lang="en-US" dirty="0">
                <a:latin typeface="Calibri" pitchFamily="34" charset="0"/>
              </a:rPr>
              <a:t>Was a matter “fully discussed and consciously explored during negotiations” and whether the union “consciously yielded or otherwise clearly and unmistakably waived its interest in the matter.”  </a:t>
            </a:r>
            <a:r>
              <a:rPr lang="en-US" sz="2000" i="1" dirty="0">
                <a:latin typeface="Calibri" pitchFamily="34" charset="0"/>
              </a:rPr>
              <a:t>See </a:t>
            </a:r>
            <a:r>
              <a:rPr lang="en-US" sz="2000" i="1" dirty="0">
                <a:latin typeface="Calibri" pitchFamily="34" charset="0"/>
                <a:cs typeface="Times New Roman" pitchFamily="18" charset="0"/>
              </a:rPr>
              <a:t>U.S. Dep’t of the Interior, Wash., D.C. and U.S. Geological Survey, Reston, Va.</a:t>
            </a:r>
            <a:r>
              <a:rPr lang="en-US" sz="2000" dirty="0">
                <a:latin typeface="Calibri" pitchFamily="34" charset="0"/>
                <a:cs typeface="Times New Roman" pitchFamily="18" charset="0"/>
              </a:rPr>
              <a:t>, 56 FLRA 45 (2000); </a:t>
            </a:r>
            <a:r>
              <a:rPr lang="en-US" sz="2000" i="1" dirty="0">
                <a:latin typeface="Calibri" pitchFamily="34" charset="0"/>
                <a:cs typeface="Times New Roman" pitchFamily="18" charset="0"/>
              </a:rPr>
              <a:t>see also U.S. Dep’t of Treasury, IRS</a:t>
            </a:r>
            <a:r>
              <a:rPr lang="en-US" sz="2000" dirty="0">
                <a:latin typeface="Calibri" pitchFamily="34" charset="0"/>
                <a:cs typeface="Times New Roman" pitchFamily="18" charset="0"/>
              </a:rPr>
              <a:t>, 56 FLRA 906 (2000).</a:t>
            </a:r>
            <a:r>
              <a:rPr lang="en-US" sz="1800" dirty="0">
                <a:latin typeface="Calibri" pitchFamily="34" charset="0"/>
                <a:cs typeface="Times New Roman" pitchFamily="18" charset="0"/>
              </a:rPr>
              <a:t> </a:t>
            </a:r>
            <a:endParaRPr lang="en-US" sz="2400" dirty="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9200"/>
            <a:ext cx="7772400" cy="1362075"/>
          </a:xfrm>
        </p:spPr>
        <p:txBody>
          <a:bodyPr/>
          <a:lstStyle/>
          <a:p>
            <a:r>
              <a:rPr lang="en-US" dirty="0" smtClean="0"/>
              <a:t>After the Break:</a:t>
            </a:r>
            <a:br>
              <a:rPr lang="en-US" dirty="0" smtClean="0"/>
            </a:br>
            <a:r>
              <a:rPr lang="en-US" dirty="0" smtClean="0"/>
              <a:t>What can be Bargained </a:t>
            </a:r>
            <a:endParaRPr lang="en-US" dirty="0"/>
          </a:p>
        </p:txBody>
      </p:sp>
      <p:sp>
        <p:nvSpPr>
          <p:cNvPr id="3" name="Text Placeholder 2"/>
          <p:cNvSpPr>
            <a:spLocks noGrp="1"/>
          </p:cNvSpPr>
          <p:nvPr>
            <p:ph type="body" idx="1"/>
          </p:nvPr>
        </p:nvSpPr>
        <p:spPr>
          <a:xfrm>
            <a:off x="722313" y="2906713"/>
            <a:ext cx="7772400" cy="1741487"/>
          </a:xfrm>
        </p:spPr>
        <p:txBody>
          <a:bodyPr/>
          <a:lstStyle/>
          <a:p>
            <a:r>
              <a:rPr lang="en-US" sz="2800" u="sng" dirty="0" smtClean="0"/>
              <a:t>Scope of Bargaining under the Statute</a:t>
            </a:r>
            <a:r>
              <a:rPr lang="en-US" sz="2800" dirty="0" smtClean="0"/>
              <a:t>: </a:t>
            </a:r>
          </a:p>
          <a:p>
            <a:endParaRPr lang="en-US" sz="2800" dirty="0"/>
          </a:p>
          <a:p>
            <a:r>
              <a:rPr lang="en-US" sz="2800" dirty="0" smtClean="0"/>
              <a:t>Are your Proposals Negotiable?</a:t>
            </a:r>
            <a:endParaRPr lang="en-US" sz="2800" dirty="0"/>
          </a:p>
        </p:txBody>
      </p:sp>
      <p:sp>
        <p:nvSpPr>
          <p:cNvPr id="4" name="Slide Number Placeholder 3"/>
          <p:cNvSpPr>
            <a:spLocks noGrp="1"/>
          </p:cNvSpPr>
          <p:nvPr>
            <p:ph type="sldNum" sz="quarter" idx="12"/>
          </p:nvPr>
        </p:nvSpPr>
        <p:spPr/>
        <p:txBody>
          <a:bodyPr/>
          <a:lstStyle/>
          <a:p>
            <a:fld id="{CCA34FCC-1F65-40B6-8E02-E641CBBF1D92}" type="slidenum">
              <a:rPr lang="en-US" smtClean="0"/>
              <a:pPr/>
              <a:t>19</a:t>
            </a:fld>
            <a:endParaRPr lang="en-US"/>
          </a:p>
        </p:txBody>
      </p:sp>
    </p:spTree>
    <p:extLst>
      <p:ext uri="{BB962C8B-B14F-4D97-AF65-F5344CB8AC3E}">
        <p14:creationId xmlns:p14="http://schemas.microsoft.com/office/powerpoint/2010/main" val="2192548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3C9EF42-2E52-4278-B865-76B3D6E3F8A3}" type="slidenum">
              <a:rPr lang="en-US"/>
              <a:pPr/>
              <a:t>2</a:t>
            </a:fld>
            <a:endParaRPr lang="en-US"/>
          </a:p>
        </p:txBody>
      </p:sp>
      <p:sp>
        <p:nvSpPr>
          <p:cNvPr id="27650" name="Rectangle 2"/>
          <p:cNvSpPr>
            <a:spLocks noGrp="1" noChangeArrowheads="1"/>
          </p:cNvSpPr>
          <p:nvPr>
            <p:ph type="title"/>
          </p:nvPr>
        </p:nvSpPr>
        <p:spPr/>
        <p:txBody>
          <a:bodyPr/>
          <a:lstStyle/>
          <a:p>
            <a:r>
              <a:rPr lang="en-US" dirty="0" smtClean="0">
                <a:latin typeface="Calibri" pitchFamily="34" charset="0"/>
              </a:rPr>
              <a:t>Changes </a:t>
            </a:r>
            <a:r>
              <a:rPr lang="en-US" dirty="0">
                <a:latin typeface="Calibri" pitchFamily="34" charset="0"/>
              </a:rPr>
              <a:t>In Conditions of Employment</a:t>
            </a:r>
          </a:p>
        </p:txBody>
      </p:sp>
      <p:sp>
        <p:nvSpPr>
          <p:cNvPr id="27651" name="Rectangle 3"/>
          <p:cNvSpPr>
            <a:spLocks noGrp="1" noChangeArrowheads="1"/>
          </p:cNvSpPr>
          <p:nvPr>
            <p:ph type="body" idx="1"/>
          </p:nvPr>
        </p:nvSpPr>
        <p:spPr/>
        <p:txBody>
          <a:bodyPr/>
          <a:lstStyle/>
          <a:p>
            <a:r>
              <a:rPr lang="en-US" dirty="0" smtClean="0">
                <a:latin typeface="Calibri" pitchFamily="34" charset="0"/>
              </a:rPr>
              <a:t>Parties must bargain over changes in conditions of employment.</a:t>
            </a:r>
          </a:p>
          <a:p>
            <a:pPr lvl="1">
              <a:buNone/>
            </a:pPr>
            <a:r>
              <a:rPr lang="en-US" sz="2000" i="1" dirty="0" smtClean="0">
                <a:latin typeface="Calibri" pitchFamily="34" charset="0"/>
              </a:rPr>
              <a:t>Fed</a:t>
            </a:r>
            <a:r>
              <a:rPr lang="en-US" sz="2000" i="1" dirty="0">
                <a:latin typeface="Calibri" pitchFamily="34" charset="0"/>
              </a:rPr>
              <a:t>. Bur. of Prisons, FCI, Bastrop Tex.</a:t>
            </a:r>
            <a:r>
              <a:rPr lang="en-US" sz="2000" dirty="0">
                <a:latin typeface="Calibri" pitchFamily="34" charset="0"/>
              </a:rPr>
              <a:t>, 55 FLRA 848 (1999).</a:t>
            </a:r>
            <a:r>
              <a:rPr lang="en-US" dirty="0">
                <a:latin typeface="Calibri" pitchFamily="34" charset="0"/>
                <a:cs typeface="Times New Roman" pitchFamily="18" charset="0"/>
              </a:rPr>
              <a:t> </a:t>
            </a:r>
          </a:p>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WHAT IS COLLECTIVE BARGAINING?</a:t>
            </a:r>
          </a:p>
        </p:txBody>
      </p:sp>
      <p:sp>
        <p:nvSpPr>
          <p:cNvPr id="3" name="Content Placeholder 2"/>
          <p:cNvSpPr>
            <a:spLocks noGrp="1"/>
          </p:cNvSpPr>
          <p:nvPr>
            <p:ph sz="quarter" idx="1"/>
          </p:nvPr>
        </p:nvSpPr>
        <p:spPr/>
        <p:txBody>
          <a:bodyPr/>
          <a:lstStyle/>
          <a:p>
            <a:pPr marL="457200" indent="-457200">
              <a:defRPr/>
            </a:pPr>
            <a:r>
              <a:rPr lang="en-US" dirty="0" smtClean="0"/>
              <a:t>Meet at reasonable times</a:t>
            </a:r>
          </a:p>
          <a:p>
            <a:pPr marL="457200" indent="-457200">
              <a:defRPr/>
            </a:pPr>
            <a:r>
              <a:rPr lang="en-US" dirty="0" smtClean="0"/>
              <a:t>Make a good-faith effort to reach agreement with respect to the conditions of employment </a:t>
            </a:r>
          </a:p>
          <a:p>
            <a:pPr marL="457200" indent="-457200">
              <a:defRPr/>
            </a:pPr>
            <a:r>
              <a:rPr lang="en-US" dirty="0" smtClean="0"/>
              <a:t>Execute, upon request, a written document incorporating any collective bargaining agreement reached</a:t>
            </a:r>
          </a:p>
          <a:p>
            <a:pPr marL="457200" indent="-457200">
              <a:defRPr/>
            </a:pPr>
            <a:endParaRPr lang="en-US" dirty="0" smtClean="0"/>
          </a:p>
          <a:p>
            <a:pPr>
              <a:buFont typeface="Wingdings 2" pitchFamily="18" charset="2"/>
              <a:buNone/>
              <a:defRPr/>
            </a:pPr>
            <a:r>
              <a:rPr lang="en-US" i="1" dirty="0" smtClean="0"/>
              <a:t>See </a:t>
            </a:r>
            <a:r>
              <a:rPr lang="en-US" dirty="0" smtClean="0"/>
              <a:t>5 U.S.C. Section 7103(a)(12)</a:t>
            </a:r>
            <a:endParaRPr lang="en-US" dirty="0"/>
          </a:p>
        </p:txBody>
      </p:sp>
      <p:sp>
        <p:nvSpPr>
          <p:cNvPr id="4" name="Slide Number Placeholder 3"/>
          <p:cNvSpPr>
            <a:spLocks noGrp="1"/>
          </p:cNvSpPr>
          <p:nvPr>
            <p:ph type="sldNum" sz="quarter" idx="10"/>
          </p:nvPr>
        </p:nvSpPr>
        <p:spPr/>
        <p:txBody>
          <a:bodyPr/>
          <a:lstStyle/>
          <a:p>
            <a:pPr>
              <a:defRPr/>
            </a:pPr>
            <a:fld id="{8297D821-2F6A-4724-BABF-5B3208AB8F7F}" type="slidenum">
              <a:rPr lang="en-US" smtClean="0"/>
              <a:pPr>
                <a:defRPr/>
              </a:pPr>
              <a:t>20</a:t>
            </a:fld>
            <a:endParaRPr lang="en-US" dirty="0"/>
          </a:p>
        </p:txBody>
      </p:sp>
    </p:spTree>
    <p:extLst>
      <p:ext uri="{BB962C8B-B14F-4D97-AF65-F5344CB8AC3E}">
        <p14:creationId xmlns:p14="http://schemas.microsoft.com/office/powerpoint/2010/main" val="454072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Advanced Statutory Training Collective Bargaining</a:t>
            </a:r>
          </a:p>
        </p:txBody>
      </p:sp>
      <p:sp>
        <p:nvSpPr>
          <p:cNvPr id="5" name="Slide Number Placeholder 5"/>
          <p:cNvSpPr>
            <a:spLocks noGrp="1"/>
          </p:cNvSpPr>
          <p:nvPr>
            <p:ph type="sldNum" sz="quarter" idx="12"/>
          </p:nvPr>
        </p:nvSpPr>
        <p:spPr/>
        <p:txBody>
          <a:bodyPr/>
          <a:lstStyle/>
          <a:p>
            <a:pPr>
              <a:defRPr/>
            </a:pPr>
            <a:fld id="{1E163621-80D2-4DAA-9DFF-E812B33C49B3}" type="slidenum">
              <a:rPr lang="en-US"/>
              <a:pPr>
                <a:defRPr/>
              </a:pPr>
              <a:t>21</a:t>
            </a:fld>
            <a:endParaRPr lang="en-US"/>
          </a:p>
        </p:txBody>
      </p:sp>
      <p:sp>
        <p:nvSpPr>
          <p:cNvPr id="27652" name="Rectangle 2"/>
          <p:cNvSpPr>
            <a:spLocks noGrp="1" noChangeArrowheads="1"/>
          </p:cNvSpPr>
          <p:nvPr>
            <p:ph type="title"/>
          </p:nvPr>
        </p:nvSpPr>
        <p:spPr/>
        <p:txBody>
          <a:bodyPr/>
          <a:lstStyle/>
          <a:p>
            <a:pPr eaLnBrk="1" hangingPunct="1"/>
            <a:r>
              <a:rPr lang="en-US" sz="2800" dirty="0" smtClean="0"/>
              <a:t>LIMITS ON FERERAL SECTOR BARGAINING</a:t>
            </a:r>
            <a:r>
              <a:rPr lang="en-US" sz="2800" i="1" dirty="0" smtClean="0">
                <a:latin typeface="Times New Roman" pitchFamily="18" charset="0"/>
              </a:rPr>
              <a:t/>
            </a:r>
            <a:br>
              <a:rPr lang="en-US" sz="2800" i="1" dirty="0" smtClean="0">
                <a:latin typeface="Times New Roman" pitchFamily="18" charset="0"/>
              </a:rPr>
            </a:br>
            <a:r>
              <a:rPr lang="en-US" sz="2800" i="1" dirty="0" smtClean="0">
                <a:latin typeface="Times New Roman" pitchFamily="18" charset="0"/>
              </a:rPr>
              <a:t>Proposals that are contrary to law</a:t>
            </a:r>
          </a:p>
        </p:txBody>
      </p:sp>
      <p:sp>
        <p:nvSpPr>
          <p:cNvPr id="27653" name="Rectangle 3"/>
          <p:cNvSpPr>
            <a:spLocks noGrp="1" noChangeArrowheads="1"/>
          </p:cNvSpPr>
          <p:nvPr>
            <p:ph type="body" idx="1"/>
          </p:nvPr>
        </p:nvSpPr>
        <p:spPr>
          <a:xfrm>
            <a:off x="457200" y="1981200"/>
            <a:ext cx="8229600" cy="4144963"/>
          </a:xfrm>
        </p:spPr>
        <p:txBody>
          <a:bodyPr/>
          <a:lstStyle/>
          <a:p>
            <a:pPr eaLnBrk="1" hangingPunct="1"/>
            <a:endParaRPr lang="en-US" sz="2800" dirty="0" smtClean="0">
              <a:latin typeface="Times New Roman" pitchFamily="18" charset="0"/>
            </a:endParaRPr>
          </a:p>
          <a:p>
            <a:pPr eaLnBrk="1" hangingPunct="1"/>
            <a:r>
              <a:rPr lang="en-US" sz="2800" dirty="0" smtClean="0">
                <a:latin typeface="+mj-lt"/>
              </a:rPr>
              <a:t>5 U.S.C. </a:t>
            </a:r>
            <a:r>
              <a:rPr lang="en-US" sz="2800" dirty="0" smtClean="0">
                <a:latin typeface="+mj-lt"/>
                <a:cs typeface="Times New Roman" pitchFamily="18" charset="0"/>
              </a:rPr>
              <a:t>§</a:t>
            </a:r>
            <a:r>
              <a:rPr lang="en-US" sz="2800" dirty="0" smtClean="0">
                <a:latin typeface="+mj-lt"/>
              </a:rPr>
              <a:t> 7117(a) establishes that management is not obligated to bargain over matters inconsistent with law.</a:t>
            </a:r>
          </a:p>
          <a:p>
            <a:pPr marL="0" indent="0" eaLnBrk="1" hangingPunct="1">
              <a:buNone/>
            </a:pPr>
            <a:endParaRPr lang="en-US" sz="2800" dirty="0">
              <a:latin typeface="+mj-lt"/>
            </a:endParaRPr>
          </a:p>
        </p:txBody>
      </p:sp>
    </p:spTree>
    <p:extLst>
      <p:ext uri="{BB962C8B-B14F-4D97-AF65-F5344CB8AC3E}">
        <p14:creationId xmlns:p14="http://schemas.microsoft.com/office/powerpoint/2010/main" val="17079479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2800" dirty="0">
                <a:solidFill>
                  <a:srgbClr val="000000"/>
                </a:solidFill>
              </a:rPr>
              <a:t>LIMITS ON FERERAL SECTOR BARGAINING</a:t>
            </a:r>
            <a:r>
              <a:rPr lang="en-US" sz="2800" i="1" dirty="0">
                <a:solidFill>
                  <a:srgbClr val="000000"/>
                </a:solidFill>
                <a:latin typeface="Times New Roman" pitchFamily="18" charset="0"/>
              </a:rPr>
              <a:t/>
            </a:r>
            <a:br>
              <a:rPr lang="en-US" sz="2800" i="1" dirty="0">
                <a:solidFill>
                  <a:srgbClr val="000000"/>
                </a:solidFill>
                <a:latin typeface="Times New Roman" pitchFamily="18" charset="0"/>
              </a:rPr>
            </a:br>
            <a:r>
              <a:rPr lang="en-US" sz="2800" i="1" dirty="0">
                <a:solidFill>
                  <a:srgbClr val="000000"/>
                </a:solidFill>
                <a:latin typeface="Times New Roman" pitchFamily="18" charset="0"/>
              </a:rPr>
              <a:t>Proposals that are contrary to law</a:t>
            </a:r>
            <a:endParaRPr lang="en-US" altLang="en-US" dirty="0" smtClean="0"/>
          </a:p>
        </p:txBody>
      </p:sp>
      <p:sp>
        <p:nvSpPr>
          <p:cNvPr id="17411" name="Content Placeholder 2"/>
          <p:cNvSpPr>
            <a:spLocks noGrp="1"/>
          </p:cNvSpPr>
          <p:nvPr>
            <p:ph sz="quarter" idx="1"/>
          </p:nvPr>
        </p:nvSpPr>
        <p:spPr/>
        <p:txBody>
          <a:bodyPr/>
          <a:lstStyle/>
          <a:p>
            <a:pPr>
              <a:spcBef>
                <a:spcPts val="600"/>
              </a:spcBef>
              <a:spcAft>
                <a:spcPts val="600"/>
              </a:spcAft>
            </a:pPr>
            <a:r>
              <a:rPr lang="en-US" altLang="en-US" dirty="0" smtClean="0"/>
              <a:t>Specifically excluded by federal statute</a:t>
            </a:r>
          </a:p>
          <a:p>
            <a:pPr lvl="1">
              <a:spcBef>
                <a:spcPts val="600"/>
              </a:spcBef>
              <a:spcAft>
                <a:spcPts val="600"/>
              </a:spcAft>
            </a:pPr>
            <a:r>
              <a:rPr lang="en-US" altLang="en-US" dirty="0" smtClean="0"/>
              <a:t>Relating to the classification of any position</a:t>
            </a:r>
          </a:p>
          <a:p>
            <a:pPr lvl="1">
              <a:spcBef>
                <a:spcPts val="600"/>
              </a:spcBef>
              <a:spcAft>
                <a:spcPts val="600"/>
              </a:spcAft>
            </a:pPr>
            <a:r>
              <a:rPr lang="en-US" altLang="en-US" dirty="0" smtClean="0"/>
              <a:t>Relating to political activities</a:t>
            </a:r>
          </a:p>
          <a:p>
            <a:pPr>
              <a:spcBef>
                <a:spcPts val="600"/>
              </a:spcBef>
              <a:spcAft>
                <a:spcPts val="600"/>
              </a:spcAft>
            </a:pPr>
            <a:r>
              <a:rPr lang="en-US" altLang="en-US" dirty="0" smtClean="0"/>
              <a:t>Inconsistent with federal law or </a:t>
            </a:r>
            <a:r>
              <a:rPr lang="en-US" altLang="en-US" i="1" dirty="0" smtClean="0"/>
              <a:t>government-wide </a:t>
            </a:r>
            <a:r>
              <a:rPr lang="en-US" altLang="en-US" dirty="0" smtClean="0"/>
              <a:t>rule or regulation</a:t>
            </a:r>
          </a:p>
          <a:p>
            <a:pPr>
              <a:spcBef>
                <a:spcPts val="600"/>
              </a:spcBef>
              <a:spcAft>
                <a:spcPts val="600"/>
              </a:spcAft>
            </a:pPr>
            <a:r>
              <a:rPr lang="en-US" altLang="en-US" dirty="0" smtClean="0"/>
              <a:t>Inconsistent with agency rule or regulation </a:t>
            </a:r>
            <a:r>
              <a:rPr lang="en-US" altLang="en-US" i="1" dirty="0" smtClean="0"/>
              <a:t>for which a compelling need exists</a:t>
            </a:r>
            <a:endParaRPr lang="en-US" altLang="en-US" dirty="0" smtClean="0"/>
          </a:p>
          <a:p>
            <a:pPr>
              <a:spcBef>
                <a:spcPts val="600"/>
              </a:spcBef>
            </a:pPr>
            <a:r>
              <a:rPr lang="en-US" altLang="en-US" dirty="0" smtClean="0"/>
              <a:t>Relating to conditions of employment </a:t>
            </a:r>
          </a:p>
          <a:p>
            <a:pPr marL="236538" lvl="2" indent="0">
              <a:spcBef>
                <a:spcPct val="0"/>
              </a:spcBef>
              <a:buFont typeface="Wingdings 2" pitchFamily="18" charset="2"/>
              <a:buNone/>
            </a:pPr>
            <a:r>
              <a:rPr lang="en-US" altLang="en-US" sz="2800" dirty="0" smtClean="0"/>
              <a:t>   of employees </a:t>
            </a:r>
            <a:r>
              <a:rPr lang="en-US" altLang="en-US" sz="2800" i="1" dirty="0" smtClean="0"/>
              <a:t>in a different bargaining unit</a:t>
            </a:r>
          </a:p>
          <a:p>
            <a:pPr>
              <a:buFont typeface="Wingdings 2" pitchFamily="18" charset="2"/>
              <a:buNone/>
            </a:pPr>
            <a:endParaRPr lang="en-US" altLang="en-US" dirty="0" smtClean="0"/>
          </a:p>
        </p:txBody>
      </p:sp>
      <p:sp>
        <p:nvSpPr>
          <p:cNvPr id="4" name="Slide Number Placeholder 3"/>
          <p:cNvSpPr>
            <a:spLocks noGrp="1"/>
          </p:cNvSpPr>
          <p:nvPr>
            <p:ph type="sldNum" sz="quarter" idx="10"/>
          </p:nvPr>
        </p:nvSpPr>
        <p:spPr/>
        <p:txBody>
          <a:bodyPr/>
          <a:lstStyle/>
          <a:p>
            <a:pPr>
              <a:defRPr/>
            </a:pPr>
            <a:fld id="{579C1F3B-603E-4E7B-BBA8-403F9BC408A4}" type="slidenum">
              <a:rPr lang="en-US" smtClean="0"/>
              <a:pPr>
                <a:defRPr/>
              </a:pPr>
              <a:t>22</a:t>
            </a:fld>
            <a:endParaRPr lang="en-US" dirty="0"/>
          </a:p>
        </p:txBody>
      </p:sp>
    </p:spTree>
    <p:extLst>
      <p:ext uri="{BB962C8B-B14F-4D97-AF65-F5344CB8AC3E}">
        <p14:creationId xmlns:p14="http://schemas.microsoft.com/office/powerpoint/2010/main" val="2264697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rgbClr val="000000"/>
                </a:solidFill>
              </a:rPr>
              <a:t>LIMITS ON FERERAL SECTOR BARGAINING</a:t>
            </a:r>
            <a:r>
              <a:rPr lang="en-US" sz="2800" i="1" dirty="0">
                <a:solidFill>
                  <a:srgbClr val="000000"/>
                </a:solidFill>
                <a:latin typeface="Times New Roman" pitchFamily="18" charset="0"/>
              </a:rPr>
              <a:t/>
            </a:r>
            <a:br>
              <a:rPr lang="en-US" sz="2800" i="1" dirty="0">
                <a:solidFill>
                  <a:srgbClr val="000000"/>
                </a:solidFill>
                <a:latin typeface="Times New Roman" pitchFamily="18" charset="0"/>
              </a:rPr>
            </a:br>
            <a:r>
              <a:rPr lang="en-US" sz="2800" i="1" dirty="0">
                <a:solidFill>
                  <a:srgbClr val="000000"/>
                </a:solidFill>
                <a:latin typeface="Times New Roman" pitchFamily="18" charset="0"/>
              </a:rPr>
              <a:t>Proposals that </a:t>
            </a:r>
            <a:r>
              <a:rPr lang="en-US" sz="2800" i="1" dirty="0" smtClean="0">
                <a:solidFill>
                  <a:srgbClr val="000000"/>
                </a:solidFill>
                <a:latin typeface="Times New Roman" pitchFamily="18" charset="0"/>
              </a:rPr>
              <a:t>fall within a Management Right</a:t>
            </a:r>
            <a:endParaRPr lang="en-US" dirty="0"/>
          </a:p>
        </p:txBody>
      </p:sp>
      <p:sp>
        <p:nvSpPr>
          <p:cNvPr id="3" name="Content Placeholder 2"/>
          <p:cNvSpPr>
            <a:spLocks noGrp="1"/>
          </p:cNvSpPr>
          <p:nvPr>
            <p:ph idx="1"/>
          </p:nvPr>
        </p:nvSpPr>
        <p:spPr/>
        <p:txBody>
          <a:bodyPr/>
          <a:lstStyle/>
          <a:p>
            <a:r>
              <a:rPr lang="en-US" altLang="en-US" dirty="0"/>
              <a:t>Congress also wrote a Management Rights Clause into the Statute; something you have to bargain for in the Private Sector</a:t>
            </a:r>
          </a:p>
          <a:p>
            <a:r>
              <a:rPr lang="en-US" altLang="en-US" dirty="0" smtClean="0"/>
              <a:t>Found </a:t>
            </a:r>
            <a:r>
              <a:rPr lang="en-US" altLang="en-US" dirty="0"/>
              <a:t>in Section 7106(a)</a:t>
            </a:r>
          </a:p>
          <a:p>
            <a:r>
              <a:rPr lang="en-US" altLang="en-US" dirty="0" smtClean="0"/>
              <a:t>Management </a:t>
            </a:r>
            <a:r>
              <a:rPr lang="en-US" altLang="en-US" dirty="0"/>
              <a:t>decisions within the scope of this clause cannot be bargained</a:t>
            </a:r>
          </a:p>
          <a:p>
            <a:endParaRPr lang="en-US" dirty="0"/>
          </a:p>
        </p:txBody>
      </p:sp>
      <p:sp>
        <p:nvSpPr>
          <p:cNvPr id="4" name="Slide Number Placeholder 3"/>
          <p:cNvSpPr>
            <a:spLocks noGrp="1"/>
          </p:cNvSpPr>
          <p:nvPr>
            <p:ph type="sldNum" sz="quarter" idx="12"/>
          </p:nvPr>
        </p:nvSpPr>
        <p:spPr/>
        <p:txBody>
          <a:bodyPr/>
          <a:lstStyle/>
          <a:p>
            <a:fld id="{0337BD8B-C5FC-43A1-9D71-6B650DAD2851}" type="slidenum">
              <a:rPr lang="en-US" smtClean="0"/>
              <a:pPr/>
              <a:t>23</a:t>
            </a:fld>
            <a:endParaRPr lang="en-US"/>
          </a:p>
        </p:txBody>
      </p:sp>
    </p:spTree>
    <p:extLst>
      <p:ext uri="{BB962C8B-B14F-4D97-AF65-F5344CB8AC3E}">
        <p14:creationId xmlns:p14="http://schemas.microsoft.com/office/powerpoint/2010/main" val="1014939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Advanced Statutory Training Collective Bargaining</a:t>
            </a:r>
          </a:p>
        </p:txBody>
      </p:sp>
      <p:sp>
        <p:nvSpPr>
          <p:cNvPr id="5" name="Slide Number Placeholder 5"/>
          <p:cNvSpPr>
            <a:spLocks noGrp="1"/>
          </p:cNvSpPr>
          <p:nvPr>
            <p:ph type="sldNum" sz="quarter" idx="12"/>
          </p:nvPr>
        </p:nvSpPr>
        <p:spPr/>
        <p:txBody>
          <a:bodyPr/>
          <a:lstStyle/>
          <a:p>
            <a:pPr>
              <a:defRPr/>
            </a:pPr>
            <a:fld id="{E55D19D0-12F8-4A21-99D3-4AC6E0D1F1A9}" type="slidenum">
              <a:rPr lang="en-US"/>
              <a:pPr>
                <a:defRPr/>
              </a:pPr>
              <a:t>24</a:t>
            </a:fld>
            <a:endParaRPr lang="en-US"/>
          </a:p>
        </p:txBody>
      </p:sp>
      <p:sp>
        <p:nvSpPr>
          <p:cNvPr id="4100" name="Rectangle 2"/>
          <p:cNvSpPr>
            <a:spLocks noGrp="1" noChangeArrowheads="1"/>
          </p:cNvSpPr>
          <p:nvPr>
            <p:ph type="title"/>
          </p:nvPr>
        </p:nvSpPr>
        <p:spPr/>
        <p:txBody>
          <a:bodyPr/>
          <a:lstStyle/>
          <a:p>
            <a:pPr eaLnBrk="1" hangingPunct="1"/>
            <a:r>
              <a:rPr lang="en-US" dirty="0" smtClean="0"/>
              <a:t>Scope of Bargaining</a:t>
            </a:r>
            <a:r>
              <a:rPr lang="en-US" sz="4000" dirty="0" smtClean="0"/>
              <a:t/>
            </a:r>
            <a:br>
              <a:rPr lang="en-US" sz="4000" dirty="0" smtClean="0"/>
            </a:br>
            <a:r>
              <a:rPr lang="en-US" sz="2800" i="1" dirty="0" smtClean="0"/>
              <a:t>Management Rights Clause</a:t>
            </a:r>
            <a:endParaRPr lang="en-US" sz="2800" dirty="0" smtClean="0"/>
          </a:p>
        </p:txBody>
      </p:sp>
      <p:sp>
        <p:nvSpPr>
          <p:cNvPr id="4101" name="Rectangle 3"/>
          <p:cNvSpPr>
            <a:spLocks noGrp="1" noChangeArrowheads="1"/>
          </p:cNvSpPr>
          <p:nvPr>
            <p:ph type="body" idx="1"/>
          </p:nvPr>
        </p:nvSpPr>
        <p:spPr>
          <a:xfrm>
            <a:off x="457200" y="1981200"/>
            <a:ext cx="8229600" cy="4495800"/>
          </a:xfrm>
        </p:spPr>
        <p:txBody>
          <a:bodyPr/>
          <a:lstStyle/>
          <a:p>
            <a:pPr marL="0" indent="0" eaLnBrk="1" hangingPunct="1">
              <a:lnSpc>
                <a:spcPct val="80000"/>
              </a:lnSpc>
              <a:buNone/>
            </a:pPr>
            <a:r>
              <a:rPr lang="en-US" sz="2800" dirty="0" smtClean="0">
                <a:latin typeface="+mj-lt"/>
              </a:rPr>
              <a:t>5 U.S.C. </a:t>
            </a:r>
            <a:r>
              <a:rPr lang="en-US" sz="2800" dirty="0" smtClean="0">
                <a:latin typeface="+mj-lt"/>
                <a:cs typeface="Times New Roman" pitchFamily="18" charset="0"/>
              </a:rPr>
              <a:t>§</a:t>
            </a:r>
            <a:r>
              <a:rPr lang="en-US" sz="2800" dirty="0" smtClean="0">
                <a:latin typeface="+mj-lt"/>
              </a:rPr>
              <a:t> 7106(a) establishes management rights under the Statute.  The substance of management’s decision to exercise these rights is non-negotiable.</a:t>
            </a:r>
            <a:br>
              <a:rPr lang="en-US" sz="2800" dirty="0" smtClean="0">
                <a:latin typeface="+mj-lt"/>
              </a:rPr>
            </a:br>
            <a:endParaRPr lang="en-US" sz="2800" dirty="0" smtClean="0">
              <a:latin typeface="+mj-lt"/>
            </a:endParaRPr>
          </a:p>
          <a:p>
            <a:pPr lvl="1" eaLnBrk="1" hangingPunct="1">
              <a:lnSpc>
                <a:spcPct val="80000"/>
              </a:lnSpc>
            </a:pPr>
            <a:r>
              <a:rPr lang="en-US" sz="2400" dirty="0" smtClean="0">
                <a:latin typeface="+mj-lt"/>
              </a:rPr>
              <a:t>Right to determine the mission, budget, organization, number of employees and internal security practices</a:t>
            </a:r>
          </a:p>
          <a:p>
            <a:pPr lvl="1" eaLnBrk="1" hangingPunct="1">
              <a:lnSpc>
                <a:spcPct val="80000"/>
              </a:lnSpc>
            </a:pPr>
            <a:r>
              <a:rPr lang="en-US" sz="2400" dirty="0" smtClean="0">
                <a:latin typeface="+mj-lt"/>
              </a:rPr>
              <a:t>In accordance with applicable laws, hire, assign, direct, layoff, retain, suspend, remove, reduce in grade or pay, discipline, assign work, contract out, determine personnel, make selections for hiring, and other action as necessary to carry out the mission during emergencies.</a:t>
            </a:r>
          </a:p>
        </p:txBody>
      </p:sp>
    </p:spTree>
    <p:extLst>
      <p:ext uri="{BB962C8B-B14F-4D97-AF65-F5344CB8AC3E}">
        <p14:creationId xmlns:p14="http://schemas.microsoft.com/office/powerpoint/2010/main" val="37209010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Another Limit on Bargaining</a:t>
            </a:r>
            <a:endParaRPr lang="en-US" dirty="0"/>
          </a:p>
        </p:txBody>
      </p:sp>
      <p:sp>
        <p:nvSpPr>
          <p:cNvPr id="3" name="Content Placeholder 2"/>
          <p:cNvSpPr>
            <a:spLocks noGrp="1"/>
          </p:cNvSpPr>
          <p:nvPr>
            <p:ph idx="1"/>
          </p:nvPr>
        </p:nvSpPr>
        <p:spPr/>
        <p:txBody>
          <a:bodyPr/>
          <a:lstStyle/>
          <a:p>
            <a:r>
              <a:rPr lang="en-US" altLang="en-US" dirty="0"/>
              <a:t>Congress created a second list of managements rights on which bargaining is allowed</a:t>
            </a:r>
          </a:p>
          <a:p>
            <a:r>
              <a:rPr lang="en-US" altLang="en-US" dirty="0" smtClean="0"/>
              <a:t>Found </a:t>
            </a:r>
            <a:r>
              <a:rPr lang="en-US" altLang="en-US" dirty="0"/>
              <a:t>in Section 7106(b)(1)</a:t>
            </a:r>
          </a:p>
          <a:p>
            <a:r>
              <a:rPr lang="en-US" altLang="en-US" dirty="0" smtClean="0"/>
              <a:t>Management </a:t>
            </a:r>
            <a:r>
              <a:rPr lang="en-US" altLang="en-US" dirty="0"/>
              <a:t>decisions within the scope of this clause can be bargained, but only at the election of the agency</a:t>
            </a:r>
          </a:p>
          <a:p>
            <a:endParaRPr lang="en-US" dirty="0"/>
          </a:p>
        </p:txBody>
      </p:sp>
      <p:sp>
        <p:nvSpPr>
          <p:cNvPr id="4" name="Slide Number Placeholder 3"/>
          <p:cNvSpPr>
            <a:spLocks noGrp="1"/>
          </p:cNvSpPr>
          <p:nvPr>
            <p:ph type="sldNum" sz="quarter" idx="12"/>
          </p:nvPr>
        </p:nvSpPr>
        <p:spPr/>
        <p:txBody>
          <a:bodyPr/>
          <a:lstStyle/>
          <a:p>
            <a:fld id="{0337BD8B-C5FC-43A1-9D71-6B650DAD2851}" type="slidenum">
              <a:rPr lang="en-US" smtClean="0"/>
              <a:pPr/>
              <a:t>25</a:t>
            </a:fld>
            <a:endParaRPr lang="en-US"/>
          </a:p>
        </p:txBody>
      </p:sp>
    </p:spTree>
    <p:extLst>
      <p:ext uri="{BB962C8B-B14F-4D97-AF65-F5344CB8AC3E}">
        <p14:creationId xmlns:p14="http://schemas.microsoft.com/office/powerpoint/2010/main" val="115969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Advanced Statutory Training Collective Bargaining</a:t>
            </a:r>
          </a:p>
        </p:txBody>
      </p:sp>
      <p:sp>
        <p:nvSpPr>
          <p:cNvPr id="5" name="Slide Number Placeholder 5"/>
          <p:cNvSpPr>
            <a:spLocks noGrp="1"/>
          </p:cNvSpPr>
          <p:nvPr>
            <p:ph type="sldNum" sz="quarter" idx="12"/>
          </p:nvPr>
        </p:nvSpPr>
        <p:spPr/>
        <p:txBody>
          <a:bodyPr/>
          <a:lstStyle/>
          <a:p>
            <a:pPr>
              <a:defRPr/>
            </a:pPr>
            <a:fld id="{34DBBBBB-D40C-43A1-A05B-3CF748694B58}" type="slidenum">
              <a:rPr lang="en-US"/>
              <a:pPr>
                <a:defRPr/>
              </a:pPr>
              <a:t>26</a:t>
            </a:fld>
            <a:endParaRPr lang="en-US"/>
          </a:p>
        </p:txBody>
      </p:sp>
      <p:sp>
        <p:nvSpPr>
          <p:cNvPr id="5124" name="Rectangle 2"/>
          <p:cNvSpPr>
            <a:spLocks noGrp="1" noChangeArrowheads="1"/>
          </p:cNvSpPr>
          <p:nvPr>
            <p:ph type="title"/>
          </p:nvPr>
        </p:nvSpPr>
        <p:spPr/>
        <p:txBody>
          <a:bodyPr/>
          <a:lstStyle/>
          <a:p>
            <a:pPr eaLnBrk="1" hangingPunct="1"/>
            <a:r>
              <a:rPr lang="en-US" dirty="0" smtClean="0"/>
              <a:t>Scope of Bargaining</a:t>
            </a:r>
            <a:r>
              <a:rPr lang="en-US" sz="4000" dirty="0" smtClean="0"/>
              <a:t/>
            </a:r>
            <a:br>
              <a:rPr lang="en-US" sz="4000" dirty="0" smtClean="0"/>
            </a:br>
            <a:r>
              <a:rPr lang="en-US" sz="2800" i="1" dirty="0" smtClean="0"/>
              <a:t>Permissive Subjects</a:t>
            </a:r>
          </a:p>
        </p:txBody>
      </p:sp>
      <p:sp>
        <p:nvSpPr>
          <p:cNvPr id="5125" name="Rectangle 3"/>
          <p:cNvSpPr>
            <a:spLocks noGrp="1" noChangeArrowheads="1"/>
          </p:cNvSpPr>
          <p:nvPr>
            <p:ph type="body" idx="1"/>
          </p:nvPr>
        </p:nvSpPr>
        <p:spPr/>
        <p:txBody>
          <a:bodyPr/>
          <a:lstStyle/>
          <a:p>
            <a:pPr marL="0" indent="0" eaLnBrk="1" hangingPunct="1">
              <a:buNone/>
            </a:pPr>
            <a:r>
              <a:rPr lang="en-US" dirty="0" smtClean="0">
                <a:latin typeface="+mj-lt"/>
              </a:rPr>
              <a:t>Permissive subjects:</a:t>
            </a:r>
          </a:p>
          <a:p>
            <a:pPr lvl="1" eaLnBrk="1" hangingPunct="1">
              <a:spcBef>
                <a:spcPts val="600"/>
              </a:spcBef>
              <a:spcAft>
                <a:spcPts val="600"/>
              </a:spcAft>
            </a:pPr>
            <a:r>
              <a:rPr lang="en-US" altLang="en-US" sz="3200" dirty="0" smtClean="0"/>
              <a:t>Numbers</a:t>
            </a:r>
            <a:r>
              <a:rPr lang="en-US" altLang="en-US" sz="3200" dirty="0"/>
              <a:t>, types, and grades of employees or positions assigned to any organizational subdivision, work project, or tour of duty; or </a:t>
            </a:r>
          </a:p>
          <a:p>
            <a:pPr lvl="1" eaLnBrk="1" hangingPunct="1">
              <a:spcBef>
                <a:spcPts val="600"/>
              </a:spcBef>
              <a:spcAft>
                <a:spcPts val="600"/>
              </a:spcAft>
            </a:pPr>
            <a:r>
              <a:rPr lang="en-US" altLang="en-US" sz="3200" dirty="0"/>
              <a:t>Technology, methods, and means of performing work.</a:t>
            </a:r>
          </a:p>
          <a:p>
            <a:pPr marL="457200" lvl="1" indent="0" eaLnBrk="1" hangingPunct="1">
              <a:buNone/>
            </a:pPr>
            <a:endParaRPr lang="en-US" sz="3200" dirty="0" smtClean="0">
              <a:latin typeface="+mj-lt"/>
            </a:endParaRPr>
          </a:p>
        </p:txBody>
      </p:sp>
    </p:spTree>
    <p:extLst>
      <p:ext uri="{BB962C8B-B14F-4D97-AF65-F5344CB8AC3E}">
        <p14:creationId xmlns:p14="http://schemas.microsoft.com/office/powerpoint/2010/main" val="324479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Permissive Bargaining under Section 7106(b)(1)</a:t>
            </a:r>
          </a:p>
        </p:txBody>
      </p:sp>
      <p:sp>
        <p:nvSpPr>
          <p:cNvPr id="3" name="Content Placeholder 2"/>
          <p:cNvSpPr>
            <a:spLocks noGrp="1"/>
          </p:cNvSpPr>
          <p:nvPr>
            <p:ph sz="quarter" idx="1"/>
          </p:nvPr>
        </p:nvSpPr>
        <p:spPr/>
        <p:txBody>
          <a:bodyPr/>
          <a:lstStyle/>
          <a:p>
            <a:pPr marL="0" indent="0">
              <a:lnSpc>
                <a:spcPct val="110000"/>
              </a:lnSpc>
              <a:spcBef>
                <a:spcPts val="600"/>
              </a:spcBef>
              <a:spcAft>
                <a:spcPts val="600"/>
              </a:spcAft>
              <a:buFont typeface="Wingdings 2" pitchFamily="18" charset="2"/>
              <a:buNone/>
              <a:defRPr/>
            </a:pPr>
            <a:endParaRPr lang="en-US" sz="3200" dirty="0" smtClean="0"/>
          </a:p>
          <a:p>
            <a:pPr marL="0" indent="0">
              <a:lnSpc>
                <a:spcPct val="110000"/>
              </a:lnSpc>
              <a:spcBef>
                <a:spcPts val="600"/>
              </a:spcBef>
              <a:spcAft>
                <a:spcPts val="600"/>
              </a:spcAft>
              <a:buFont typeface="Wingdings 2" pitchFamily="18" charset="2"/>
              <a:buNone/>
              <a:defRPr/>
            </a:pPr>
            <a:r>
              <a:rPr lang="en-US" sz="3200" dirty="0" smtClean="0"/>
              <a:t>§ 7106(b)(1) is a management right to bargain at its election. </a:t>
            </a:r>
          </a:p>
          <a:p>
            <a:pPr>
              <a:spcBef>
                <a:spcPts val="600"/>
              </a:spcBef>
              <a:spcAft>
                <a:spcPts val="600"/>
              </a:spcAft>
              <a:defRPr/>
            </a:pPr>
            <a:r>
              <a:rPr lang="en-US" i="1" u="sng" dirty="0" smtClean="0"/>
              <a:t>ULP</a:t>
            </a:r>
            <a:r>
              <a:rPr lang="en-US" i="1" dirty="0" smtClean="0"/>
              <a:t> for union to demand an agency to reach agreement on permissive subject.</a:t>
            </a:r>
          </a:p>
          <a:p>
            <a:pPr>
              <a:buFont typeface="Wingdings 2" pitchFamily="18" charset="2"/>
              <a:buNone/>
              <a:defRPr/>
            </a:pPr>
            <a:endParaRPr lang="en-US" dirty="0"/>
          </a:p>
        </p:txBody>
      </p:sp>
      <p:sp>
        <p:nvSpPr>
          <p:cNvPr id="4" name="Slide Number Placeholder 3"/>
          <p:cNvSpPr>
            <a:spLocks noGrp="1"/>
          </p:cNvSpPr>
          <p:nvPr>
            <p:ph type="sldNum" sz="quarter" idx="10"/>
          </p:nvPr>
        </p:nvSpPr>
        <p:spPr/>
        <p:txBody>
          <a:bodyPr/>
          <a:lstStyle/>
          <a:p>
            <a:pPr>
              <a:defRPr/>
            </a:pPr>
            <a:fld id="{B2661A7B-35C0-4021-93E0-536D5825B811}" type="slidenum">
              <a:rPr lang="en-US" smtClean="0"/>
              <a:pPr>
                <a:defRPr/>
              </a:pPr>
              <a:t>27</a:t>
            </a:fld>
            <a:endParaRPr lang="en-US" dirty="0"/>
          </a:p>
        </p:txBody>
      </p:sp>
    </p:spTree>
    <p:extLst>
      <p:ext uri="{BB962C8B-B14F-4D97-AF65-F5344CB8AC3E}">
        <p14:creationId xmlns:p14="http://schemas.microsoft.com/office/powerpoint/2010/main" val="29183658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
            </a:r>
            <a:br>
              <a:rPr lang="en-US" altLang="en-US" dirty="0" smtClean="0"/>
            </a:br>
            <a:r>
              <a:rPr lang="en-US" altLang="en-US" dirty="0" smtClean="0"/>
              <a:t>The Big Exception to Management Rights – I&amp;I Bargaining</a:t>
            </a:r>
          </a:p>
        </p:txBody>
      </p:sp>
      <p:sp>
        <p:nvSpPr>
          <p:cNvPr id="23555" name="Content Placeholder 2"/>
          <p:cNvSpPr>
            <a:spLocks noGrp="1"/>
          </p:cNvSpPr>
          <p:nvPr>
            <p:ph sz="quarter" idx="1"/>
          </p:nvPr>
        </p:nvSpPr>
        <p:spPr/>
        <p:txBody>
          <a:bodyPr/>
          <a:lstStyle/>
          <a:p>
            <a:endParaRPr lang="en-US" altLang="en-US" dirty="0" smtClean="0"/>
          </a:p>
          <a:p>
            <a:r>
              <a:rPr lang="en-US" altLang="en-US" dirty="0" smtClean="0"/>
              <a:t>Even if the substance of a decision within the scope of a management right cannot be bargained, management may have to bargain over the impact and implementation of the decision</a:t>
            </a:r>
          </a:p>
          <a:p>
            <a:endParaRPr lang="en-US" altLang="en-US" dirty="0" smtClean="0"/>
          </a:p>
          <a:p>
            <a:r>
              <a:rPr lang="en-US" altLang="en-US" dirty="0" smtClean="0"/>
              <a:t>Commonly known as I&amp;I bargaining </a:t>
            </a:r>
          </a:p>
        </p:txBody>
      </p:sp>
      <p:sp>
        <p:nvSpPr>
          <p:cNvPr id="4" name="Slide Number Placeholder 3"/>
          <p:cNvSpPr>
            <a:spLocks noGrp="1"/>
          </p:cNvSpPr>
          <p:nvPr>
            <p:ph type="sldNum" sz="quarter" idx="10"/>
          </p:nvPr>
        </p:nvSpPr>
        <p:spPr/>
        <p:txBody>
          <a:bodyPr/>
          <a:lstStyle/>
          <a:p>
            <a:pPr>
              <a:defRPr/>
            </a:pPr>
            <a:fld id="{2FF23659-0CF8-48CA-98D9-8FFE586F9BF1}" type="slidenum">
              <a:rPr lang="en-US" smtClean="0"/>
              <a:pPr>
                <a:defRPr/>
              </a:pPr>
              <a:t>28</a:t>
            </a:fld>
            <a:endParaRPr lang="en-US" dirty="0"/>
          </a:p>
        </p:txBody>
      </p:sp>
    </p:spTree>
    <p:extLst>
      <p:ext uri="{BB962C8B-B14F-4D97-AF65-F5344CB8AC3E}">
        <p14:creationId xmlns:p14="http://schemas.microsoft.com/office/powerpoint/2010/main" val="2263889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Where Does I&amp;I Come From?</a:t>
            </a:r>
          </a:p>
        </p:txBody>
      </p:sp>
      <p:sp>
        <p:nvSpPr>
          <p:cNvPr id="3" name="Content Placeholder 2"/>
          <p:cNvSpPr>
            <a:spLocks noGrp="1"/>
          </p:cNvSpPr>
          <p:nvPr>
            <p:ph sz="quarter" idx="1"/>
          </p:nvPr>
        </p:nvSpPr>
        <p:spPr/>
        <p:txBody>
          <a:bodyPr/>
          <a:lstStyle/>
          <a:p>
            <a:pPr>
              <a:buFont typeface="Wingdings 2" pitchFamily="18" charset="2"/>
              <a:buNone/>
              <a:defRPr/>
            </a:pPr>
            <a:r>
              <a:rPr lang="en-US" dirty="0" smtClean="0"/>
              <a:t>One source is 5 U.S.C. </a:t>
            </a:r>
            <a:r>
              <a:rPr lang="en-US" dirty="0" smtClean="0">
                <a:cs typeface="Times New Roman" pitchFamily="18" charset="0"/>
              </a:rPr>
              <a:t>§ </a:t>
            </a:r>
            <a:r>
              <a:rPr lang="en-US" dirty="0" smtClean="0"/>
              <a:t>7106(b)(2):</a:t>
            </a:r>
          </a:p>
          <a:p>
            <a:pPr>
              <a:buFont typeface="Wingdings 2" pitchFamily="18" charset="2"/>
              <a:buNone/>
              <a:defRPr/>
            </a:pPr>
            <a:endParaRPr lang="en-US" dirty="0" smtClean="0">
              <a:solidFill>
                <a:srgbClr val="FF0000"/>
              </a:solidFill>
            </a:endParaRPr>
          </a:p>
          <a:p>
            <a:pPr marL="0" indent="0" eaLnBrk="1" hangingPunct="1">
              <a:spcBef>
                <a:spcPts val="600"/>
              </a:spcBef>
              <a:spcAft>
                <a:spcPts val="600"/>
              </a:spcAft>
              <a:buFont typeface="Wingdings 2" pitchFamily="18" charset="2"/>
              <a:buNone/>
              <a:defRPr/>
            </a:pPr>
            <a:r>
              <a:rPr lang="en-US" dirty="0" smtClean="0"/>
              <a:t>The “</a:t>
            </a:r>
            <a:r>
              <a:rPr lang="en-US" b="1" dirty="0" smtClean="0"/>
              <a:t>procedures</a:t>
            </a:r>
            <a:r>
              <a:rPr lang="en-US" dirty="0" smtClean="0"/>
              <a:t> which management officials of the agency will observe in exercising” any management rights under 7106.</a:t>
            </a:r>
          </a:p>
          <a:p>
            <a:pPr eaLnBrk="1" hangingPunct="1">
              <a:buFont typeface="Wingdings 2" pitchFamily="18" charset="2"/>
              <a:buNone/>
              <a:defRPr/>
            </a:pPr>
            <a:r>
              <a:rPr lang="en-US" dirty="0" smtClean="0"/>
              <a:t>Mandatory (agency must bargain)</a:t>
            </a:r>
          </a:p>
          <a:p>
            <a:pPr>
              <a:buFont typeface="Wingdings 2" pitchFamily="18" charset="2"/>
              <a:buNone/>
              <a:defRPr/>
            </a:pPr>
            <a:endParaRPr lang="en-US" dirty="0"/>
          </a:p>
        </p:txBody>
      </p:sp>
      <p:sp>
        <p:nvSpPr>
          <p:cNvPr id="4" name="Slide Number Placeholder 3"/>
          <p:cNvSpPr>
            <a:spLocks noGrp="1"/>
          </p:cNvSpPr>
          <p:nvPr>
            <p:ph type="sldNum" sz="quarter" idx="10"/>
          </p:nvPr>
        </p:nvSpPr>
        <p:spPr/>
        <p:txBody>
          <a:bodyPr/>
          <a:lstStyle/>
          <a:p>
            <a:pPr>
              <a:defRPr/>
            </a:pPr>
            <a:fld id="{9C3C556D-6962-4BD5-B5AA-754661CBBAF6}" type="slidenum">
              <a:rPr lang="en-US" smtClean="0"/>
              <a:pPr>
                <a:defRPr/>
              </a:pPr>
              <a:t>29</a:t>
            </a:fld>
            <a:endParaRPr lang="en-US" dirty="0"/>
          </a:p>
        </p:txBody>
      </p:sp>
    </p:spTree>
    <p:extLst>
      <p:ext uri="{BB962C8B-B14F-4D97-AF65-F5344CB8AC3E}">
        <p14:creationId xmlns:p14="http://schemas.microsoft.com/office/powerpoint/2010/main" val="1715427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81B582D-2D9F-4C1E-8553-5D88762C5A36}" type="slidenum">
              <a:rPr lang="en-US"/>
              <a:pPr/>
              <a:t>3</a:t>
            </a:fld>
            <a:endParaRPr lang="en-US"/>
          </a:p>
        </p:txBody>
      </p:sp>
      <p:sp>
        <p:nvSpPr>
          <p:cNvPr id="109570" name="Rectangle 2"/>
          <p:cNvSpPr>
            <a:spLocks noGrp="1" noChangeArrowheads="1"/>
          </p:cNvSpPr>
          <p:nvPr>
            <p:ph type="title"/>
          </p:nvPr>
        </p:nvSpPr>
        <p:spPr/>
        <p:txBody>
          <a:bodyPr/>
          <a:lstStyle/>
          <a:p>
            <a:r>
              <a:rPr lang="en-US" sz="3600" dirty="0" smtClean="0">
                <a:latin typeface="Calibri" pitchFamily="34" charset="0"/>
              </a:rPr>
              <a:t>When do you need to bargain over a change?</a:t>
            </a:r>
            <a:endParaRPr lang="en-US" sz="3600" dirty="0">
              <a:latin typeface="Calibri" pitchFamily="34" charset="0"/>
            </a:endParaRPr>
          </a:p>
        </p:txBody>
      </p:sp>
      <p:sp>
        <p:nvSpPr>
          <p:cNvPr id="109571" name="Rectangle 3"/>
          <p:cNvSpPr>
            <a:spLocks noGrp="1" noChangeArrowheads="1"/>
          </p:cNvSpPr>
          <p:nvPr>
            <p:ph type="body" idx="1"/>
          </p:nvPr>
        </p:nvSpPr>
        <p:spPr>
          <a:xfrm>
            <a:off x="457200" y="1752600"/>
            <a:ext cx="8229600" cy="4373563"/>
          </a:xfrm>
        </p:spPr>
        <p:txBody>
          <a:bodyPr/>
          <a:lstStyle/>
          <a:p>
            <a:r>
              <a:rPr lang="en-US" dirty="0" smtClean="0">
                <a:latin typeface="Calibri" pitchFamily="34" charset="0"/>
              </a:rPr>
              <a:t>Is there a “change” in working conditions?</a:t>
            </a:r>
            <a:endParaRPr lang="en-US" dirty="0">
              <a:latin typeface="Calibri" pitchFamily="34" charset="0"/>
            </a:endParaRPr>
          </a:p>
          <a:p>
            <a:r>
              <a:rPr lang="en-US" dirty="0" smtClean="0">
                <a:latin typeface="Calibri" pitchFamily="34" charset="0"/>
              </a:rPr>
              <a:t>Is the impact of the change in working conditions </a:t>
            </a:r>
            <a:r>
              <a:rPr lang="en-US" i="1" dirty="0" smtClean="0">
                <a:latin typeface="Calibri" pitchFamily="34" charset="0"/>
              </a:rPr>
              <a:t>de </a:t>
            </a:r>
            <a:r>
              <a:rPr lang="en-US" i="1" dirty="0">
                <a:latin typeface="Calibri" pitchFamily="34" charset="0"/>
              </a:rPr>
              <a:t>minimis</a:t>
            </a:r>
            <a:r>
              <a:rPr lang="en-US" dirty="0">
                <a:latin typeface="Calibri" pitchFamily="34" charset="0"/>
              </a:rPr>
              <a:t>?  </a:t>
            </a:r>
          </a:p>
          <a:p>
            <a:r>
              <a:rPr lang="en-US" dirty="0">
                <a:latin typeface="Calibri" pitchFamily="34" charset="0"/>
              </a:rPr>
              <a:t>Is the proposed change “covered </a:t>
            </a:r>
            <a:r>
              <a:rPr lang="en-US" dirty="0" smtClean="0">
                <a:latin typeface="Calibri" pitchFamily="34" charset="0"/>
              </a:rPr>
              <a:t>by” an agreement?</a:t>
            </a:r>
            <a:endParaRPr lang="en-US" dirty="0">
              <a:latin typeface="Calibri" pitchFamily="34" charset="0"/>
            </a:endParaRPr>
          </a:p>
          <a:p>
            <a:r>
              <a:rPr lang="en-US" dirty="0">
                <a:latin typeface="Calibri" pitchFamily="34" charset="0"/>
              </a:rPr>
              <a:t>Did the union waive its right to bargain over the proposed change?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Where Does I&amp;I Come From?</a:t>
            </a:r>
          </a:p>
        </p:txBody>
      </p:sp>
      <p:sp>
        <p:nvSpPr>
          <p:cNvPr id="25603" name="Content Placeholder 2"/>
          <p:cNvSpPr>
            <a:spLocks noGrp="1"/>
          </p:cNvSpPr>
          <p:nvPr>
            <p:ph sz="quarter" idx="1"/>
          </p:nvPr>
        </p:nvSpPr>
        <p:spPr/>
        <p:txBody>
          <a:bodyPr anchor="ctr"/>
          <a:lstStyle/>
          <a:p>
            <a:endParaRPr lang="en-US" altLang="en-US" dirty="0" smtClean="0"/>
          </a:p>
          <a:p>
            <a:pPr>
              <a:buFont typeface="Wingdings 2" pitchFamily="18" charset="2"/>
              <a:buNone/>
            </a:pPr>
            <a:r>
              <a:rPr lang="en-US" altLang="en-US" dirty="0" smtClean="0"/>
              <a:t>Another source is 5 U.S.C. </a:t>
            </a:r>
            <a:r>
              <a:rPr lang="en-US" altLang="en-US" dirty="0" smtClean="0">
                <a:cs typeface="Times New Roman" pitchFamily="18" charset="0"/>
              </a:rPr>
              <a:t>§ </a:t>
            </a:r>
            <a:r>
              <a:rPr lang="en-US" altLang="en-US" dirty="0" smtClean="0"/>
              <a:t>7106(b)(3):</a:t>
            </a:r>
          </a:p>
          <a:p>
            <a:pPr>
              <a:buFont typeface="Wingdings 2" pitchFamily="18" charset="2"/>
              <a:buNone/>
            </a:pPr>
            <a:endParaRPr lang="en-US" altLang="en-US" dirty="0" smtClean="0">
              <a:solidFill>
                <a:srgbClr val="FF0000"/>
              </a:solidFill>
            </a:endParaRPr>
          </a:p>
          <a:p>
            <a:pPr>
              <a:buFont typeface="Wingdings 2" pitchFamily="18" charset="2"/>
              <a:buNone/>
            </a:pPr>
            <a:r>
              <a:rPr lang="en-US" altLang="en-US" b="1" dirty="0" smtClean="0"/>
              <a:t>Appropriate arrangements </a:t>
            </a:r>
            <a:r>
              <a:rPr lang="en-US" altLang="en-US" dirty="0" smtClean="0"/>
              <a:t>for employees adversely affected by the exercise of any management right under 7106.</a:t>
            </a:r>
          </a:p>
          <a:p>
            <a:pPr eaLnBrk="1" hangingPunct="1">
              <a:buFont typeface="Wingdings 2" pitchFamily="18" charset="2"/>
              <a:buNone/>
            </a:pPr>
            <a:endParaRPr lang="en-US" altLang="en-US" dirty="0" smtClean="0"/>
          </a:p>
          <a:p>
            <a:pPr eaLnBrk="1" hangingPunct="1">
              <a:buFont typeface="Wingdings 2" pitchFamily="18" charset="2"/>
              <a:buNone/>
            </a:pPr>
            <a:r>
              <a:rPr lang="en-US" altLang="en-US" dirty="0" smtClean="0"/>
              <a:t>Mandatory (agency must bargain)</a:t>
            </a:r>
          </a:p>
          <a:p>
            <a:pPr>
              <a:buFont typeface="Wingdings 2" pitchFamily="18" charset="2"/>
              <a:buNone/>
            </a:pPr>
            <a:endParaRPr lang="en-US" altLang="en-US" dirty="0" smtClean="0"/>
          </a:p>
        </p:txBody>
      </p:sp>
      <p:sp>
        <p:nvSpPr>
          <p:cNvPr id="4" name="Slide Number Placeholder 3"/>
          <p:cNvSpPr>
            <a:spLocks noGrp="1"/>
          </p:cNvSpPr>
          <p:nvPr>
            <p:ph type="sldNum" sz="quarter" idx="10"/>
          </p:nvPr>
        </p:nvSpPr>
        <p:spPr/>
        <p:txBody>
          <a:bodyPr/>
          <a:lstStyle/>
          <a:p>
            <a:pPr>
              <a:defRPr/>
            </a:pPr>
            <a:fld id="{0BA0D705-08B0-40ED-8028-A79348577367}" type="slidenum">
              <a:rPr lang="en-US" smtClean="0"/>
              <a:pPr>
                <a:defRPr/>
              </a:pPr>
              <a:t>30</a:t>
            </a:fld>
            <a:endParaRPr lang="en-US" dirty="0"/>
          </a:p>
        </p:txBody>
      </p:sp>
    </p:spTree>
    <p:extLst>
      <p:ext uri="{BB962C8B-B14F-4D97-AF65-F5344CB8AC3E}">
        <p14:creationId xmlns:p14="http://schemas.microsoft.com/office/powerpoint/2010/main" val="1194040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endParaRPr lang="en-US" dirty="0"/>
          </a:p>
        </p:txBody>
      </p:sp>
      <p:sp>
        <p:nvSpPr>
          <p:cNvPr id="5" name="Slide Number Placeholder 5"/>
          <p:cNvSpPr>
            <a:spLocks noGrp="1"/>
          </p:cNvSpPr>
          <p:nvPr>
            <p:ph type="sldNum" sz="quarter" idx="12"/>
          </p:nvPr>
        </p:nvSpPr>
        <p:spPr/>
        <p:txBody>
          <a:bodyPr/>
          <a:lstStyle/>
          <a:p>
            <a:pPr>
              <a:defRPr/>
            </a:pPr>
            <a:fld id="{361A4D21-84DF-448A-8DB3-68F14491576F}" type="slidenum">
              <a:rPr lang="en-US"/>
              <a:pPr>
                <a:defRPr/>
              </a:pPr>
              <a:t>31</a:t>
            </a:fld>
            <a:endParaRPr lang="en-US"/>
          </a:p>
        </p:txBody>
      </p:sp>
      <p:sp>
        <p:nvSpPr>
          <p:cNvPr id="26628" name="Rectangle 2"/>
          <p:cNvSpPr>
            <a:spLocks noGrp="1" noChangeArrowheads="1"/>
          </p:cNvSpPr>
          <p:nvPr>
            <p:ph type="title"/>
          </p:nvPr>
        </p:nvSpPr>
        <p:spPr/>
        <p:txBody>
          <a:bodyPr/>
          <a:lstStyle/>
          <a:p>
            <a:pPr eaLnBrk="1" hangingPunct="1"/>
            <a:r>
              <a:rPr lang="en-US" smtClean="0">
                <a:latin typeface="Times New Roman" pitchFamily="18" charset="0"/>
              </a:rPr>
              <a:t>Scope of Bargaining</a:t>
            </a:r>
            <a:r>
              <a:rPr lang="en-US" sz="4000" smtClean="0">
                <a:latin typeface="Times New Roman" pitchFamily="18" charset="0"/>
              </a:rPr>
              <a:t/>
            </a:r>
            <a:br>
              <a:rPr lang="en-US" sz="4000" smtClean="0">
                <a:latin typeface="Times New Roman" pitchFamily="18" charset="0"/>
              </a:rPr>
            </a:br>
            <a:r>
              <a:rPr lang="en-US" sz="2800" i="1" smtClean="0">
                <a:latin typeface="Times New Roman" pitchFamily="18" charset="0"/>
              </a:rPr>
              <a:t>Procedures and Appropriate Arrangements</a:t>
            </a:r>
          </a:p>
        </p:txBody>
      </p:sp>
      <p:sp>
        <p:nvSpPr>
          <p:cNvPr id="26629" name="Rectangle 3"/>
          <p:cNvSpPr>
            <a:spLocks noGrp="1" noChangeArrowheads="1"/>
          </p:cNvSpPr>
          <p:nvPr>
            <p:ph type="body" idx="1"/>
          </p:nvPr>
        </p:nvSpPr>
        <p:spPr>
          <a:xfrm>
            <a:off x="457200" y="1828800"/>
            <a:ext cx="8229600" cy="4297363"/>
          </a:xfrm>
        </p:spPr>
        <p:txBody>
          <a:bodyPr/>
          <a:lstStyle/>
          <a:p>
            <a:pPr marL="457200" lvl="1" indent="0" eaLnBrk="1" hangingPunct="1">
              <a:lnSpc>
                <a:spcPct val="90000"/>
              </a:lnSpc>
              <a:buNone/>
            </a:pPr>
            <a:r>
              <a:rPr lang="en-US" sz="2400" dirty="0" smtClean="0">
                <a:latin typeface="+mj-lt"/>
              </a:rPr>
              <a:t>Procedure is not a difficult concept.  </a:t>
            </a:r>
          </a:p>
          <a:p>
            <a:pPr lvl="1" eaLnBrk="1" hangingPunct="1">
              <a:lnSpc>
                <a:spcPct val="90000"/>
              </a:lnSpc>
            </a:pPr>
            <a:endParaRPr lang="en-US" sz="2400" dirty="0">
              <a:latin typeface="+mj-lt"/>
            </a:endParaRPr>
          </a:p>
          <a:p>
            <a:pPr lvl="1" eaLnBrk="1" hangingPunct="1">
              <a:lnSpc>
                <a:spcPct val="90000"/>
              </a:lnSpc>
            </a:pPr>
            <a:r>
              <a:rPr lang="en-US" sz="2400" dirty="0" smtClean="0">
                <a:latin typeface="+mj-lt"/>
              </a:rPr>
              <a:t>E.g., the procedures for implementing a RIF or an office move.</a:t>
            </a:r>
          </a:p>
          <a:p>
            <a:pPr lvl="1" eaLnBrk="1" hangingPunct="1">
              <a:lnSpc>
                <a:spcPct val="90000"/>
              </a:lnSpc>
            </a:pPr>
            <a:endParaRPr lang="en-US" sz="2400" dirty="0">
              <a:latin typeface="+mj-lt"/>
            </a:endParaRPr>
          </a:p>
          <a:p>
            <a:pPr lvl="1" eaLnBrk="1" hangingPunct="1">
              <a:lnSpc>
                <a:spcPct val="90000"/>
              </a:lnSpc>
            </a:pPr>
            <a:r>
              <a:rPr lang="en-US" sz="2400" dirty="0" smtClean="0">
                <a:latin typeface="+mj-lt"/>
              </a:rPr>
              <a:t>Does not deal with what is being done so much as with how to do it.</a:t>
            </a:r>
          </a:p>
          <a:p>
            <a:pPr eaLnBrk="1" hangingPunct="1">
              <a:buFontTx/>
              <a:buNone/>
            </a:pPr>
            <a:endParaRPr lang="en-US" dirty="0" smtClean="0">
              <a:latin typeface="Times New Roman" pitchFamily="18" charset="0"/>
            </a:endParaRPr>
          </a:p>
        </p:txBody>
      </p:sp>
    </p:spTree>
    <p:extLst>
      <p:ext uri="{BB962C8B-B14F-4D97-AF65-F5344CB8AC3E}">
        <p14:creationId xmlns:p14="http://schemas.microsoft.com/office/powerpoint/2010/main" val="22983322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73A3B0D-B13C-4276-8D95-B3FECC6F5237}" type="slidenum">
              <a:rPr lang="en-US"/>
              <a:pPr>
                <a:defRPr/>
              </a:pPr>
              <a:t>32</a:t>
            </a:fld>
            <a:endParaRPr lang="en-US"/>
          </a:p>
        </p:txBody>
      </p:sp>
      <p:sp>
        <p:nvSpPr>
          <p:cNvPr id="6148" name="Rectangle 2"/>
          <p:cNvSpPr>
            <a:spLocks noGrp="1" noChangeArrowheads="1"/>
          </p:cNvSpPr>
          <p:nvPr>
            <p:ph type="title"/>
          </p:nvPr>
        </p:nvSpPr>
        <p:spPr/>
        <p:txBody>
          <a:bodyPr/>
          <a:lstStyle/>
          <a:p>
            <a:pPr eaLnBrk="1" hangingPunct="1"/>
            <a:r>
              <a:rPr lang="en-US" smtClean="0">
                <a:latin typeface="Times New Roman" pitchFamily="18" charset="0"/>
              </a:rPr>
              <a:t>Appropriate Arrangements</a:t>
            </a:r>
          </a:p>
        </p:txBody>
      </p:sp>
      <p:sp>
        <p:nvSpPr>
          <p:cNvPr id="6149" name="Rectangle 3"/>
          <p:cNvSpPr>
            <a:spLocks noGrp="1" noChangeArrowheads="1"/>
          </p:cNvSpPr>
          <p:nvPr>
            <p:ph type="body" idx="1"/>
          </p:nvPr>
        </p:nvSpPr>
        <p:spPr/>
        <p:txBody>
          <a:bodyPr/>
          <a:lstStyle/>
          <a:p>
            <a:pPr eaLnBrk="1" hangingPunct="1">
              <a:lnSpc>
                <a:spcPct val="90000"/>
              </a:lnSpc>
            </a:pPr>
            <a:r>
              <a:rPr lang="en-US" sz="2400" dirty="0" smtClean="0">
                <a:latin typeface="+mj-lt"/>
              </a:rPr>
              <a:t>The proposal must be an "arrangement" for employees adversely affected by the exercise of a management right. </a:t>
            </a:r>
          </a:p>
          <a:p>
            <a:pPr eaLnBrk="1" hangingPunct="1">
              <a:lnSpc>
                <a:spcPct val="90000"/>
              </a:lnSpc>
            </a:pPr>
            <a:r>
              <a:rPr lang="en-US" sz="2400" dirty="0" smtClean="0">
                <a:latin typeface="+mj-lt"/>
              </a:rPr>
              <a:t>The arrangement must be sufficiently "tailored" to compensate or benefit employees suffering adverse effects attributable to the exercise of management's right(s). </a:t>
            </a:r>
          </a:p>
          <a:p>
            <a:pPr eaLnBrk="1" hangingPunct="1">
              <a:lnSpc>
                <a:spcPct val="90000"/>
              </a:lnSpc>
            </a:pPr>
            <a:r>
              <a:rPr lang="en-US" sz="2400" dirty="0" smtClean="0">
                <a:latin typeface="+mj-lt"/>
              </a:rPr>
              <a:t>Is the arrangement “appropriate” or does it “excessively interfere” with the relevant management right(s)? </a:t>
            </a:r>
          </a:p>
        </p:txBody>
      </p:sp>
      <p:sp>
        <p:nvSpPr>
          <p:cNvPr id="6150" name="Text Box 4"/>
          <p:cNvSpPr txBox="1">
            <a:spLocks noChangeArrowheads="1"/>
          </p:cNvSpPr>
          <p:nvPr/>
        </p:nvSpPr>
        <p:spPr bwMode="auto">
          <a:xfrm>
            <a:off x="914400" y="5013325"/>
            <a:ext cx="7620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3200">
                <a:solidFill>
                  <a:schemeClr val="tx1"/>
                </a:solidFill>
                <a:latin typeface="Times New Roman" pitchFamily="18" charset="0"/>
              </a:defRPr>
            </a:lvl1pPr>
            <a:lvl2pPr marL="742950" indent="-285750" eaLnBrk="0" hangingPunct="0">
              <a:defRPr sz="3200">
                <a:solidFill>
                  <a:schemeClr val="tx1"/>
                </a:solidFill>
                <a:latin typeface="Times New Roman" pitchFamily="18" charset="0"/>
              </a:defRPr>
            </a:lvl2pPr>
            <a:lvl3pPr marL="1143000" indent="-228600" eaLnBrk="0" hangingPunct="0">
              <a:defRPr sz="3200">
                <a:solidFill>
                  <a:schemeClr val="tx1"/>
                </a:solidFill>
                <a:latin typeface="Times New Roman" pitchFamily="18" charset="0"/>
              </a:defRPr>
            </a:lvl3pPr>
            <a:lvl4pPr marL="1600200" indent="-228600" eaLnBrk="0" hangingPunct="0">
              <a:defRPr sz="3200">
                <a:solidFill>
                  <a:schemeClr val="tx1"/>
                </a:solidFill>
                <a:latin typeface="Times New Roman" pitchFamily="18" charset="0"/>
              </a:defRPr>
            </a:lvl4pPr>
            <a:lvl5pPr marL="2057400" indent="-228600" eaLnBrk="0" hangingPunct="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pPr eaLnBrk="1" hangingPunct="1"/>
            <a:r>
              <a:rPr lang="en-US" sz="2000" i="1"/>
              <a:t>Nat’l Ass’n of Gov’t Employees, Local R14-87 &amp; Kan. Army Nat’l Guard</a:t>
            </a:r>
            <a:r>
              <a:rPr lang="en-US" sz="2000"/>
              <a:t>, 21 FLRA 24 (1986) (</a:t>
            </a:r>
            <a:r>
              <a:rPr lang="en-US" sz="2000" i="1"/>
              <a:t>KANG</a:t>
            </a:r>
            <a:r>
              <a:rPr lang="en-US" sz="2000"/>
              <a:t>).</a:t>
            </a:r>
          </a:p>
        </p:txBody>
      </p:sp>
    </p:spTree>
    <p:extLst>
      <p:ext uri="{BB962C8B-B14F-4D97-AF65-F5344CB8AC3E}">
        <p14:creationId xmlns:p14="http://schemas.microsoft.com/office/powerpoint/2010/main" val="75722435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Advanced Statutory Training Collective Bargaining</a:t>
            </a:r>
          </a:p>
        </p:txBody>
      </p:sp>
      <p:sp>
        <p:nvSpPr>
          <p:cNvPr id="5" name="Slide Number Placeholder 5"/>
          <p:cNvSpPr>
            <a:spLocks noGrp="1"/>
          </p:cNvSpPr>
          <p:nvPr>
            <p:ph type="sldNum" sz="quarter" idx="12"/>
          </p:nvPr>
        </p:nvSpPr>
        <p:spPr/>
        <p:txBody>
          <a:bodyPr/>
          <a:lstStyle/>
          <a:p>
            <a:pPr>
              <a:defRPr/>
            </a:pPr>
            <a:fld id="{C49BCC44-0669-490A-A14D-6A6AF7008E11}" type="slidenum">
              <a:rPr lang="en-US"/>
              <a:pPr>
                <a:defRPr/>
              </a:pPr>
              <a:t>33</a:t>
            </a:fld>
            <a:endParaRPr lang="en-US"/>
          </a:p>
        </p:txBody>
      </p:sp>
      <p:sp>
        <p:nvSpPr>
          <p:cNvPr id="7172" name="Rectangle 2"/>
          <p:cNvSpPr>
            <a:spLocks noGrp="1" noChangeArrowheads="1"/>
          </p:cNvSpPr>
          <p:nvPr>
            <p:ph type="title"/>
          </p:nvPr>
        </p:nvSpPr>
        <p:spPr/>
        <p:txBody>
          <a:bodyPr/>
          <a:lstStyle/>
          <a:p>
            <a:pPr eaLnBrk="1" hangingPunct="1"/>
            <a:r>
              <a:rPr lang="en-US" dirty="0" smtClean="0"/>
              <a:t>“Arrangement”</a:t>
            </a:r>
          </a:p>
        </p:txBody>
      </p:sp>
      <p:sp>
        <p:nvSpPr>
          <p:cNvPr id="7173" name="Rectangle 3"/>
          <p:cNvSpPr>
            <a:spLocks noGrp="1" noChangeArrowheads="1"/>
          </p:cNvSpPr>
          <p:nvPr>
            <p:ph type="body" idx="1"/>
          </p:nvPr>
        </p:nvSpPr>
        <p:spPr/>
        <p:txBody>
          <a:bodyPr/>
          <a:lstStyle/>
          <a:p>
            <a:pPr eaLnBrk="1" hangingPunct="1"/>
            <a:r>
              <a:rPr lang="en-US" dirty="0" smtClean="0">
                <a:latin typeface="+mj-lt"/>
              </a:rPr>
              <a:t>Proposal must seek to mitigate adverse effects "flowing from the exercise of a protected management right." </a:t>
            </a:r>
          </a:p>
          <a:p>
            <a:pPr eaLnBrk="1" hangingPunct="1">
              <a:buFontTx/>
              <a:buNone/>
            </a:pPr>
            <a:endParaRPr lang="en-US" dirty="0" smtClean="0">
              <a:latin typeface="Times New Roman" pitchFamily="18" charset="0"/>
            </a:endParaRPr>
          </a:p>
        </p:txBody>
      </p:sp>
    </p:spTree>
    <p:extLst>
      <p:ext uri="{BB962C8B-B14F-4D97-AF65-F5344CB8AC3E}">
        <p14:creationId xmlns:p14="http://schemas.microsoft.com/office/powerpoint/2010/main" val="355288205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Advanced Statutory Training Collective Bargaining</a:t>
            </a:r>
          </a:p>
        </p:txBody>
      </p:sp>
      <p:sp>
        <p:nvSpPr>
          <p:cNvPr id="5" name="Slide Number Placeholder 5"/>
          <p:cNvSpPr>
            <a:spLocks noGrp="1"/>
          </p:cNvSpPr>
          <p:nvPr>
            <p:ph type="sldNum" sz="quarter" idx="12"/>
          </p:nvPr>
        </p:nvSpPr>
        <p:spPr/>
        <p:txBody>
          <a:bodyPr/>
          <a:lstStyle/>
          <a:p>
            <a:pPr>
              <a:defRPr/>
            </a:pPr>
            <a:fld id="{08E2DD63-ECB0-4630-925A-EBBBBA227CBC}" type="slidenum">
              <a:rPr lang="en-US"/>
              <a:pPr>
                <a:defRPr/>
              </a:pPr>
              <a:t>34</a:t>
            </a:fld>
            <a:endParaRPr lang="en-US"/>
          </a:p>
        </p:txBody>
      </p:sp>
      <p:sp>
        <p:nvSpPr>
          <p:cNvPr id="8196" name="Rectangle 2"/>
          <p:cNvSpPr>
            <a:spLocks noGrp="1" noChangeArrowheads="1"/>
          </p:cNvSpPr>
          <p:nvPr>
            <p:ph type="title"/>
          </p:nvPr>
        </p:nvSpPr>
        <p:spPr/>
        <p:txBody>
          <a:bodyPr/>
          <a:lstStyle/>
          <a:p>
            <a:pPr eaLnBrk="1" hangingPunct="1"/>
            <a:r>
              <a:rPr lang="en-US" dirty="0" smtClean="0"/>
              <a:t>“Tailored”</a:t>
            </a:r>
          </a:p>
        </p:txBody>
      </p:sp>
      <p:sp>
        <p:nvSpPr>
          <p:cNvPr id="8197" name="Rectangle 3"/>
          <p:cNvSpPr>
            <a:spLocks noGrp="1" noChangeArrowheads="1"/>
          </p:cNvSpPr>
          <p:nvPr>
            <p:ph type="body" idx="1"/>
          </p:nvPr>
        </p:nvSpPr>
        <p:spPr/>
        <p:txBody>
          <a:bodyPr/>
          <a:lstStyle/>
          <a:p>
            <a:pPr eaLnBrk="1" hangingPunct="1">
              <a:lnSpc>
                <a:spcPct val="90000"/>
              </a:lnSpc>
            </a:pPr>
            <a:r>
              <a:rPr lang="en-US" dirty="0" smtClean="0">
                <a:latin typeface="+mj-lt"/>
              </a:rPr>
              <a:t>The proposal must provide "balm" to be administered "only to hurts arising from" the exercise of management rights. </a:t>
            </a:r>
          </a:p>
          <a:p>
            <a:pPr eaLnBrk="1" hangingPunct="1">
              <a:lnSpc>
                <a:spcPct val="90000"/>
              </a:lnSpc>
            </a:pPr>
            <a:r>
              <a:rPr lang="en-US" dirty="0" smtClean="0">
                <a:latin typeface="+mj-lt"/>
              </a:rPr>
              <a:t>The proposal must not be so broad in sweep that the "balm" would be applied to employees indiscriminately without regard to whether the group as a whole is likely to suffer, or has suffered, adverse effects as a consequence of management action. </a:t>
            </a:r>
          </a:p>
        </p:txBody>
      </p:sp>
    </p:spTree>
    <p:extLst>
      <p:ext uri="{BB962C8B-B14F-4D97-AF65-F5344CB8AC3E}">
        <p14:creationId xmlns:p14="http://schemas.microsoft.com/office/powerpoint/2010/main" val="24963785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Advanced Statutory Training Collective Bargaining</a:t>
            </a:r>
          </a:p>
        </p:txBody>
      </p:sp>
      <p:sp>
        <p:nvSpPr>
          <p:cNvPr id="5" name="Slide Number Placeholder 5"/>
          <p:cNvSpPr>
            <a:spLocks noGrp="1"/>
          </p:cNvSpPr>
          <p:nvPr>
            <p:ph type="sldNum" sz="quarter" idx="12"/>
          </p:nvPr>
        </p:nvSpPr>
        <p:spPr/>
        <p:txBody>
          <a:bodyPr/>
          <a:lstStyle/>
          <a:p>
            <a:pPr>
              <a:defRPr/>
            </a:pPr>
            <a:fld id="{CD05B92C-EF30-4B9E-A20A-6100302B60B7}" type="slidenum">
              <a:rPr lang="en-US"/>
              <a:pPr>
                <a:defRPr/>
              </a:pPr>
              <a:t>35</a:t>
            </a:fld>
            <a:endParaRPr lang="en-US"/>
          </a:p>
        </p:txBody>
      </p:sp>
      <p:sp>
        <p:nvSpPr>
          <p:cNvPr id="9220" name="Rectangle 2"/>
          <p:cNvSpPr>
            <a:spLocks noGrp="1" noChangeArrowheads="1"/>
          </p:cNvSpPr>
          <p:nvPr>
            <p:ph type="title"/>
          </p:nvPr>
        </p:nvSpPr>
        <p:spPr/>
        <p:txBody>
          <a:bodyPr/>
          <a:lstStyle/>
          <a:p>
            <a:pPr eaLnBrk="1" hangingPunct="1"/>
            <a:r>
              <a:rPr lang="en-US" dirty="0" smtClean="0"/>
              <a:t>“Appropriate”</a:t>
            </a:r>
          </a:p>
        </p:txBody>
      </p:sp>
      <p:sp>
        <p:nvSpPr>
          <p:cNvPr id="9221" name="Rectangle 3"/>
          <p:cNvSpPr>
            <a:spLocks noGrp="1" noChangeArrowheads="1"/>
          </p:cNvSpPr>
          <p:nvPr>
            <p:ph type="body" idx="1"/>
          </p:nvPr>
        </p:nvSpPr>
        <p:spPr/>
        <p:txBody>
          <a:bodyPr/>
          <a:lstStyle/>
          <a:p>
            <a:pPr eaLnBrk="1" hangingPunct="1"/>
            <a:r>
              <a:rPr lang="en-US" dirty="0" smtClean="0">
                <a:latin typeface="+mj-lt"/>
              </a:rPr>
              <a:t>The Authority weighs </a:t>
            </a:r>
          </a:p>
          <a:p>
            <a:pPr lvl="1" eaLnBrk="1" hangingPunct="1"/>
            <a:r>
              <a:rPr lang="en-US" dirty="0" smtClean="0">
                <a:latin typeface="+mj-lt"/>
              </a:rPr>
              <a:t>the benefits afforded to employees under the arrangement </a:t>
            </a:r>
          </a:p>
          <a:p>
            <a:pPr eaLnBrk="1" hangingPunct="1"/>
            <a:r>
              <a:rPr lang="en-US" dirty="0" smtClean="0">
                <a:latin typeface="+mj-lt"/>
              </a:rPr>
              <a:t>against </a:t>
            </a:r>
          </a:p>
          <a:p>
            <a:pPr lvl="1" eaLnBrk="1" hangingPunct="1"/>
            <a:r>
              <a:rPr lang="en-US" dirty="0" smtClean="0">
                <a:latin typeface="+mj-lt"/>
              </a:rPr>
              <a:t>the intrusion on the exercise of management's rights. </a:t>
            </a:r>
          </a:p>
        </p:txBody>
      </p:sp>
    </p:spTree>
    <p:extLst>
      <p:ext uri="{BB962C8B-B14F-4D97-AF65-F5344CB8AC3E}">
        <p14:creationId xmlns:p14="http://schemas.microsoft.com/office/powerpoint/2010/main" val="3005311300"/>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Some Key Points on Management Rights</a:t>
            </a:r>
          </a:p>
        </p:txBody>
      </p:sp>
      <p:sp>
        <p:nvSpPr>
          <p:cNvPr id="3" name="Content Placeholder 2"/>
          <p:cNvSpPr>
            <a:spLocks noGrp="1"/>
          </p:cNvSpPr>
          <p:nvPr>
            <p:ph sz="quarter" idx="1"/>
          </p:nvPr>
        </p:nvSpPr>
        <p:spPr/>
        <p:txBody>
          <a:bodyPr/>
          <a:lstStyle/>
          <a:p>
            <a:pPr marL="274320" indent="-274320">
              <a:spcBef>
                <a:spcPts val="600"/>
              </a:spcBef>
              <a:spcAft>
                <a:spcPts val="600"/>
              </a:spcAft>
              <a:defRPr/>
            </a:pPr>
            <a:r>
              <a:rPr lang="en-US" sz="2400" dirty="0" smtClean="0"/>
              <a:t>Subject to certain exceptions, agencies cannot bargain over proposals that would excessively interfere with exercising statutory management </a:t>
            </a:r>
            <a:r>
              <a:rPr lang="en-US" sz="2400" dirty="0" smtClean="0"/>
              <a:t>rights unde</a:t>
            </a:r>
            <a:r>
              <a:rPr lang="en-US" sz="2400" dirty="0" smtClean="0"/>
              <a:t>r 7106(a)</a:t>
            </a:r>
            <a:r>
              <a:rPr lang="en-US" sz="2400" dirty="0" smtClean="0"/>
              <a:t>.</a:t>
            </a:r>
            <a:endParaRPr lang="en-US" sz="2400" dirty="0" smtClean="0"/>
          </a:p>
          <a:p>
            <a:pPr marL="274320" indent="-274320">
              <a:spcBef>
                <a:spcPts val="600"/>
              </a:spcBef>
              <a:spcAft>
                <a:spcPts val="600"/>
              </a:spcAft>
              <a:defRPr/>
            </a:pPr>
            <a:r>
              <a:rPr lang="en-US" sz="2400" dirty="0" smtClean="0"/>
              <a:t>An agency can, but is not required to bargain over proposals concerning a permissive subjects (“types, numbers, grades” etc</a:t>
            </a:r>
            <a:r>
              <a:rPr lang="en-US" sz="2400" dirty="0" smtClean="0"/>
              <a:t>.) under 7106(b).</a:t>
            </a:r>
            <a:endParaRPr lang="en-US" sz="2400" dirty="0" smtClean="0"/>
          </a:p>
          <a:p>
            <a:pPr marL="274320" indent="-274320">
              <a:spcBef>
                <a:spcPts val="600"/>
              </a:spcBef>
              <a:spcAft>
                <a:spcPts val="600"/>
              </a:spcAft>
              <a:defRPr/>
            </a:pPr>
            <a:r>
              <a:rPr lang="en-US" sz="2400" dirty="0" smtClean="0"/>
              <a:t>An agency cannot assert “management rights” as a basis to refuse to bargain over a proposal that is a procedure or an appropriate arrangement under 7106(b)(2) or (3).</a:t>
            </a:r>
          </a:p>
          <a:p>
            <a:pPr>
              <a:defRPr/>
            </a:pPr>
            <a:endParaRPr lang="en-US" dirty="0"/>
          </a:p>
        </p:txBody>
      </p:sp>
      <p:sp>
        <p:nvSpPr>
          <p:cNvPr id="4" name="Slide Number Placeholder 3"/>
          <p:cNvSpPr>
            <a:spLocks noGrp="1"/>
          </p:cNvSpPr>
          <p:nvPr>
            <p:ph type="sldNum" sz="quarter" idx="10"/>
          </p:nvPr>
        </p:nvSpPr>
        <p:spPr/>
        <p:txBody>
          <a:bodyPr/>
          <a:lstStyle/>
          <a:p>
            <a:pPr>
              <a:defRPr/>
            </a:pPr>
            <a:fld id="{CBDC788C-8228-45E2-B278-9714E2887498}" type="slidenum">
              <a:rPr lang="en-US" smtClean="0"/>
              <a:pPr>
                <a:defRPr/>
              </a:pPr>
              <a:t>36</a:t>
            </a:fld>
            <a:endParaRPr lang="en-US" dirty="0"/>
          </a:p>
        </p:txBody>
      </p:sp>
    </p:spTree>
    <p:extLst>
      <p:ext uri="{BB962C8B-B14F-4D97-AF65-F5344CB8AC3E}">
        <p14:creationId xmlns:p14="http://schemas.microsoft.com/office/powerpoint/2010/main" val="678571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Negotiability Appeals</a:t>
            </a:r>
            <a:endParaRPr lang="en-US" dirty="0"/>
          </a:p>
        </p:txBody>
      </p:sp>
      <p:sp>
        <p:nvSpPr>
          <p:cNvPr id="3" name="Content Placeholder 2"/>
          <p:cNvSpPr>
            <a:spLocks noGrp="1"/>
          </p:cNvSpPr>
          <p:nvPr>
            <p:ph idx="1"/>
          </p:nvPr>
        </p:nvSpPr>
        <p:spPr/>
        <p:txBody>
          <a:bodyPr/>
          <a:lstStyle/>
          <a:p>
            <a:r>
              <a:rPr lang="en-US" dirty="0" smtClean="0"/>
              <a:t>When </a:t>
            </a:r>
            <a:r>
              <a:rPr lang="en-US" dirty="0"/>
              <a:t>an agency refuses to bargain over a proposal because it claims that it is </a:t>
            </a:r>
            <a:r>
              <a:rPr lang="en-US" b="1" dirty="0"/>
              <a:t>not negotiable</a:t>
            </a:r>
            <a:r>
              <a:rPr lang="en-US" dirty="0"/>
              <a:t>, the union may file an appeal with the Authority. There are specific regulations that govern when an agency claim of this sort triggers a right to file an appeal, and how the appeal is filed. </a:t>
            </a:r>
            <a:endParaRPr lang="en-US" dirty="0" smtClean="0"/>
          </a:p>
          <a:p>
            <a:r>
              <a:rPr lang="en-US" dirty="0"/>
              <a:t>Unlike ULPs, these go directly to the Authority.  </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337BD8B-C5FC-43A1-9D71-6B650DAD2851}" type="slidenum">
              <a:rPr lang="en-US" smtClean="0"/>
              <a:pPr/>
              <a:t>37</a:t>
            </a:fld>
            <a:endParaRPr lang="en-US"/>
          </a:p>
        </p:txBody>
      </p:sp>
    </p:spTree>
    <p:extLst>
      <p:ext uri="{BB962C8B-B14F-4D97-AF65-F5344CB8AC3E}">
        <p14:creationId xmlns:p14="http://schemas.microsoft.com/office/powerpoint/2010/main" val="39020465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Negotiability Appeals</a:t>
            </a:r>
            <a:endParaRPr lang="en-US" dirty="0"/>
          </a:p>
        </p:txBody>
      </p:sp>
      <p:sp>
        <p:nvSpPr>
          <p:cNvPr id="3" name="Content Placeholder 2"/>
          <p:cNvSpPr>
            <a:spLocks noGrp="1"/>
          </p:cNvSpPr>
          <p:nvPr>
            <p:ph idx="1"/>
          </p:nvPr>
        </p:nvSpPr>
        <p:spPr/>
        <p:txBody>
          <a:bodyPr/>
          <a:lstStyle/>
          <a:p>
            <a:r>
              <a:rPr lang="en-US" sz="2800" dirty="0" smtClean="0"/>
              <a:t>On our website is a “</a:t>
            </a:r>
            <a:r>
              <a:rPr lang="en-US" sz="2800" b="1" dirty="0" smtClean="0"/>
              <a:t>Guide to Negotiability Appeal” </a:t>
            </a:r>
            <a:r>
              <a:rPr lang="en-US" sz="2800" dirty="0" smtClean="0"/>
              <a:t>that goes over what has to be filed and when.</a:t>
            </a:r>
          </a:p>
          <a:p>
            <a:endParaRPr lang="en-US" sz="2800" dirty="0"/>
          </a:p>
          <a:p>
            <a:r>
              <a:rPr lang="en-US" sz="2800" b="1" dirty="0" smtClean="0"/>
              <a:t>Key Point</a:t>
            </a:r>
            <a:r>
              <a:rPr lang="en-US" sz="2800" dirty="0" smtClean="0"/>
              <a:t>:  On </a:t>
            </a:r>
            <a:r>
              <a:rPr lang="en-US" sz="2800" dirty="0"/>
              <a:t>cases involving proposals, § 7117(c)(2) of the Statute requires the union to file its petition with the Authority “on or before the [fifteenth] day after the date on which the agency first makes the allegation” of </a:t>
            </a:r>
            <a:r>
              <a:rPr lang="en-US" sz="2800" dirty="0" err="1" smtClean="0"/>
              <a:t>nonnegotiability</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0337BD8B-C5FC-43A1-9D71-6B650DAD2851}" type="slidenum">
              <a:rPr lang="en-US" smtClean="0"/>
              <a:pPr/>
              <a:t>38</a:t>
            </a:fld>
            <a:endParaRPr lang="en-US"/>
          </a:p>
        </p:txBody>
      </p:sp>
    </p:spTree>
    <p:extLst>
      <p:ext uri="{BB962C8B-B14F-4D97-AF65-F5344CB8AC3E}">
        <p14:creationId xmlns:p14="http://schemas.microsoft.com/office/powerpoint/2010/main" val="14155966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Negotiability Appeals</a:t>
            </a:r>
            <a:endParaRPr lang="en-US" dirty="0"/>
          </a:p>
        </p:txBody>
      </p:sp>
      <p:sp>
        <p:nvSpPr>
          <p:cNvPr id="3" name="Content Placeholder 2"/>
          <p:cNvSpPr>
            <a:spLocks noGrp="1"/>
          </p:cNvSpPr>
          <p:nvPr>
            <p:ph idx="1"/>
          </p:nvPr>
        </p:nvSpPr>
        <p:spPr/>
        <p:txBody>
          <a:bodyPr/>
          <a:lstStyle/>
          <a:p>
            <a:r>
              <a:rPr lang="en-US" sz="2800" dirty="0"/>
              <a:t>Negotiability issues can also be resolved through the unfair-labor-practice (ULP) process. This is appropriate where the parties have both negotiability and bargaining obligation disputes. There are specific Authority regulations that explain the procedural options of parties who have a bargaining problem that includes both a bargaining-obligation dispute and a negotiability dispute.</a:t>
            </a:r>
          </a:p>
        </p:txBody>
      </p:sp>
      <p:sp>
        <p:nvSpPr>
          <p:cNvPr id="4" name="Slide Number Placeholder 3"/>
          <p:cNvSpPr>
            <a:spLocks noGrp="1"/>
          </p:cNvSpPr>
          <p:nvPr>
            <p:ph type="sldNum" sz="quarter" idx="12"/>
          </p:nvPr>
        </p:nvSpPr>
        <p:spPr/>
        <p:txBody>
          <a:bodyPr/>
          <a:lstStyle/>
          <a:p>
            <a:fld id="{0337BD8B-C5FC-43A1-9D71-6B650DAD2851}" type="slidenum">
              <a:rPr lang="en-US" smtClean="0"/>
              <a:pPr/>
              <a:t>39</a:t>
            </a:fld>
            <a:endParaRPr lang="en-US"/>
          </a:p>
        </p:txBody>
      </p:sp>
    </p:spTree>
    <p:extLst>
      <p:ext uri="{BB962C8B-B14F-4D97-AF65-F5344CB8AC3E}">
        <p14:creationId xmlns:p14="http://schemas.microsoft.com/office/powerpoint/2010/main" val="347110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7F717D5-5B26-4294-8538-39C9D90C5E10}" type="slidenum">
              <a:rPr lang="en-US"/>
              <a:pPr/>
              <a:t>4</a:t>
            </a:fld>
            <a:endParaRPr lang="en-US"/>
          </a:p>
        </p:txBody>
      </p:sp>
      <p:sp>
        <p:nvSpPr>
          <p:cNvPr id="11266" name="Rectangle 2"/>
          <p:cNvSpPr>
            <a:spLocks noGrp="1" noChangeArrowheads="1"/>
          </p:cNvSpPr>
          <p:nvPr>
            <p:ph type="title"/>
          </p:nvPr>
        </p:nvSpPr>
        <p:spPr/>
        <p:txBody>
          <a:bodyPr/>
          <a:lstStyle/>
          <a:p>
            <a:r>
              <a:rPr lang="en-US" dirty="0">
                <a:latin typeface="Calibri" pitchFamily="34" charset="0"/>
              </a:rPr>
              <a:t>Conditions of Employment Definition</a:t>
            </a:r>
          </a:p>
        </p:txBody>
      </p:sp>
      <p:sp>
        <p:nvSpPr>
          <p:cNvPr id="11267" name="Rectangle 3"/>
          <p:cNvSpPr>
            <a:spLocks noGrp="1" noChangeArrowheads="1"/>
          </p:cNvSpPr>
          <p:nvPr>
            <p:ph type="body" idx="1"/>
          </p:nvPr>
        </p:nvSpPr>
        <p:spPr/>
        <p:txBody>
          <a:bodyPr/>
          <a:lstStyle/>
          <a:p>
            <a:pPr>
              <a:lnSpc>
                <a:spcPct val="90000"/>
              </a:lnSpc>
            </a:pPr>
            <a:r>
              <a:rPr lang="en-US" sz="3600" dirty="0">
                <a:latin typeface="Calibri" pitchFamily="34" charset="0"/>
              </a:rPr>
              <a:t>5 U.S.C. </a:t>
            </a:r>
            <a:r>
              <a:rPr lang="en-US" dirty="0">
                <a:latin typeface="Calibri" pitchFamily="34" charset="0"/>
                <a:cs typeface="Times New Roman" pitchFamily="18" charset="0"/>
              </a:rPr>
              <a:t>§ </a:t>
            </a:r>
            <a:r>
              <a:rPr lang="en-US" sz="3600" dirty="0">
                <a:latin typeface="Calibri" pitchFamily="34" charset="0"/>
              </a:rPr>
              <a:t>7103(a)(14)</a:t>
            </a:r>
          </a:p>
          <a:p>
            <a:pPr lvl="1">
              <a:lnSpc>
                <a:spcPct val="90000"/>
              </a:lnSpc>
              <a:buFontTx/>
              <a:buNone/>
            </a:pPr>
            <a:r>
              <a:rPr lang="en-US" sz="2400" dirty="0">
                <a:latin typeface="Calibri" pitchFamily="34" charset="0"/>
              </a:rPr>
              <a:t>	</a:t>
            </a:r>
            <a:r>
              <a:rPr lang="en-US" dirty="0">
                <a:latin typeface="Calibri" pitchFamily="34" charset="0"/>
              </a:rPr>
              <a:t>personnel policies, practices, and matters, whether established by rule, regulation, or otherwise, affecting working conditions, except that such term shall not include policies, practices, and matters - </a:t>
            </a:r>
          </a:p>
          <a:p>
            <a:pPr lvl="2">
              <a:lnSpc>
                <a:spcPct val="90000"/>
              </a:lnSpc>
            </a:pPr>
            <a:r>
              <a:rPr lang="en-US" dirty="0">
                <a:latin typeface="Calibri" pitchFamily="34" charset="0"/>
              </a:rPr>
              <a:t>Relating to political activities</a:t>
            </a:r>
          </a:p>
          <a:p>
            <a:pPr lvl="2">
              <a:lnSpc>
                <a:spcPct val="90000"/>
              </a:lnSpc>
            </a:pPr>
            <a:r>
              <a:rPr lang="en-US" dirty="0">
                <a:latin typeface="Calibri" pitchFamily="34" charset="0"/>
              </a:rPr>
              <a:t>Relating to classification of any position; or</a:t>
            </a:r>
          </a:p>
          <a:p>
            <a:pPr lvl="2">
              <a:lnSpc>
                <a:spcPct val="90000"/>
              </a:lnSpc>
            </a:pPr>
            <a:r>
              <a:rPr lang="en-US" dirty="0">
                <a:latin typeface="Calibri" pitchFamily="34" charset="0"/>
              </a:rPr>
              <a:t>Specifically provided for by Federal statute.</a:t>
            </a:r>
          </a:p>
          <a:p>
            <a:pPr lvl="2">
              <a:lnSpc>
                <a:spcPct val="90000"/>
              </a:lnSpc>
              <a:buFontTx/>
              <a:buNone/>
            </a:pPr>
            <a:endParaRPr lang="en-US" sz="2000" dirty="0">
              <a:latin typeface="Calibri" pitchFamily="34" charset="0"/>
            </a:endParaRPr>
          </a:p>
          <a:p>
            <a:pPr>
              <a:lnSpc>
                <a:spcPct val="90000"/>
              </a:lnSpc>
              <a:buFontTx/>
              <a:buNone/>
            </a:pPr>
            <a:r>
              <a:rPr lang="en-US" sz="2400" i="1" dirty="0">
                <a:latin typeface="Calibri" pitchFamily="34" charset="0"/>
              </a:rPr>
              <a:t>	Antilles </a:t>
            </a:r>
            <a:r>
              <a:rPr lang="en-US" sz="2400" i="1" dirty="0" err="1">
                <a:latin typeface="Calibri" pitchFamily="34" charset="0"/>
              </a:rPr>
              <a:t>Consolid</a:t>
            </a:r>
            <a:r>
              <a:rPr lang="en-US" sz="2400" i="1" dirty="0">
                <a:latin typeface="Calibri" pitchFamily="34" charset="0"/>
              </a:rPr>
              <a:t>. Educ. </a:t>
            </a:r>
            <a:r>
              <a:rPr lang="en-US" sz="2400" i="1" dirty="0" err="1">
                <a:latin typeface="Calibri" pitchFamily="34" charset="0"/>
              </a:rPr>
              <a:t>Ass’n</a:t>
            </a:r>
            <a:r>
              <a:rPr lang="en-US" sz="2400" dirty="0">
                <a:latin typeface="Calibri" pitchFamily="34" charset="0"/>
              </a:rPr>
              <a:t>, 22 FLRA 235  (1986).</a:t>
            </a:r>
            <a:endParaRPr lang="en-US" sz="2400" i="1" dirty="0">
              <a:latin typeface="Calibri" pitchFamily="34" charset="0"/>
            </a:endParaRPr>
          </a:p>
        </p:txBody>
      </p:sp>
    </p:spTree>
    <p:extLst>
      <p:ext uri="{BB962C8B-B14F-4D97-AF65-F5344CB8AC3E}">
        <p14:creationId xmlns:p14="http://schemas.microsoft.com/office/powerpoint/2010/main" val="19981013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Know if a Proposal is Negotiable?</a:t>
            </a:r>
            <a:endParaRPr lang="en-US" dirty="0"/>
          </a:p>
        </p:txBody>
      </p:sp>
      <p:sp>
        <p:nvSpPr>
          <p:cNvPr id="3" name="Content Placeholder 2"/>
          <p:cNvSpPr>
            <a:spLocks noGrp="1"/>
          </p:cNvSpPr>
          <p:nvPr>
            <p:ph idx="1"/>
          </p:nvPr>
        </p:nvSpPr>
        <p:spPr/>
        <p:txBody>
          <a:bodyPr/>
          <a:lstStyle/>
          <a:p>
            <a:r>
              <a:rPr lang="en-US" dirty="0" smtClean="0"/>
              <a:t>You have to research the Authority cases.</a:t>
            </a:r>
          </a:p>
          <a:p>
            <a:pPr marL="0" indent="0">
              <a:buNone/>
            </a:pPr>
            <a:endParaRPr lang="en-US" dirty="0" smtClean="0"/>
          </a:p>
          <a:p>
            <a:r>
              <a:rPr lang="en-US" dirty="0" smtClean="0"/>
              <a:t>Find language that was upheld in a prior negotiability appeal and use it as a template for what you are doing.</a:t>
            </a:r>
          </a:p>
        </p:txBody>
      </p:sp>
      <p:sp>
        <p:nvSpPr>
          <p:cNvPr id="4" name="Slide Number Placeholder 3"/>
          <p:cNvSpPr>
            <a:spLocks noGrp="1"/>
          </p:cNvSpPr>
          <p:nvPr>
            <p:ph type="sldNum" sz="quarter" idx="12"/>
          </p:nvPr>
        </p:nvSpPr>
        <p:spPr/>
        <p:txBody>
          <a:bodyPr/>
          <a:lstStyle/>
          <a:p>
            <a:fld id="{0337BD8B-C5FC-43A1-9D71-6B650DAD2851}" type="slidenum">
              <a:rPr lang="en-US" smtClean="0"/>
              <a:pPr/>
              <a:t>40</a:t>
            </a:fld>
            <a:endParaRPr lang="en-US"/>
          </a:p>
        </p:txBody>
      </p:sp>
    </p:spTree>
    <p:extLst>
      <p:ext uri="{BB962C8B-B14F-4D97-AF65-F5344CB8AC3E}">
        <p14:creationId xmlns:p14="http://schemas.microsoft.com/office/powerpoint/2010/main" val="6942273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endParaRPr lang="en-US" dirty="0"/>
          </a:p>
        </p:txBody>
      </p:sp>
      <p:sp>
        <p:nvSpPr>
          <p:cNvPr id="5" name="Slide Number Placeholder 5"/>
          <p:cNvSpPr>
            <a:spLocks noGrp="1"/>
          </p:cNvSpPr>
          <p:nvPr>
            <p:ph type="sldNum" sz="quarter" idx="12"/>
          </p:nvPr>
        </p:nvSpPr>
        <p:spPr/>
        <p:txBody>
          <a:bodyPr/>
          <a:lstStyle/>
          <a:p>
            <a:pPr>
              <a:defRPr/>
            </a:pPr>
            <a:fld id="{859410D9-74EB-4937-9A95-B9D3474B5D65}" type="slidenum">
              <a:rPr lang="en-US"/>
              <a:pPr>
                <a:defRPr/>
              </a:pPr>
              <a:t>41</a:t>
            </a:fld>
            <a:endParaRPr lang="en-US"/>
          </a:p>
        </p:txBody>
      </p:sp>
      <p:sp>
        <p:nvSpPr>
          <p:cNvPr id="33796" name="Rectangle 2"/>
          <p:cNvSpPr>
            <a:spLocks noGrp="1" noChangeArrowheads="1"/>
          </p:cNvSpPr>
          <p:nvPr>
            <p:ph type="title"/>
          </p:nvPr>
        </p:nvSpPr>
        <p:spPr/>
        <p:txBody>
          <a:bodyPr/>
          <a:lstStyle/>
          <a:p>
            <a:pPr eaLnBrk="1" hangingPunct="1"/>
            <a:r>
              <a:rPr lang="en-US" sz="4000" dirty="0" smtClean="0"/>
              <a:t>Framework for Resolving Bargaining Impasses</a:t>
            </a:r>
          </a:p>
        </p:txBody>
      </p:sp>
      <p:sp>
        <p:nvSpPr>
          <p:cNvPr id="33797" name="Rectangle 3"/>
          <p:cNvSpPr>
            <a:spLocks noGrp="1" noChangeArrowheads="1"/>
          </p:cNvSpPr>
          <p:nvPr>
            <p:ph type="body" idx="1"/>
          </p:nvPr>
        </p:nvSpPr>
        <p:spPr/>
        <p:txBody>
          <a:bodyPr/>
          <a:lstStyle/>
          <a:p>
            <a:pPr eaLnBrk="1" hangingPunct="1"/>
            <a:r>
              <a:rPr lang="en-US" dirty="0" smtClean="0">
                <a:latin typeface="+mj-lt"/>
              </a:rPr>
              <a:t>When negotiations are at an impasse, either party may request assistance by the Federal Service Impasses Panel.</a:t>
            </a:r>
          </a:p>
          <a:p>
            <a:pPr lvl="1" eaLnBrk="1" hangingPunct="1"/>
            <a:r>
              <a:rPr lang="en-US" sz="2400" dirty="0" smtClean="0">
                <a:latin typeface="+mj-lt"/>
                <a:cs typeface="Arial" charset="0"/>
              </a:rPr>
              <a:t>§ 7119(b)(1)</a:t>
            </a:r>
          </a:p>
          <a:p>
            <a:pPr eaLnBrk="1" hangingPunct="1"/>
            <a:r>
              <a:rPr lang="en-US" dirty="0" smtClean="0">
                <a:latin typeface="+mj-lt"/>
              </a:rPr>
              <a:t>If one party timely invokes the services of the Panel, the </a:t>
            </a:r>
            <a:r>
              <a:rPr lang="en-US" i="1" dirty="0" smtClean="0">
                <a:latin typeface="+mj-lt"/>
              </a:rPr>
              <a:t>status quo</a:t>
            </a:r>
            <a:r>
              <a:rPr lang="en-US" dirty="0" smtClean="0">
                <a:latin typeface="+mj-lt"/>
              </a:rPr>
              <a:t> must be maintained to the maximum extent possible</a:t>
            </a:r>
            <a:r>
              <a:rPr lang="en-US" dirty="0" smtClean="0">
                <a:latin typeface="Times New Roman" pitchFamily="18" charset="0"/>
              </a:rPr>
              <a:t>. </a:t>
            </a:r>
          </a:p>
          <a:p>
            <a:pPr lvl="1" eaLnBrk="1" hangingPunct="1">
              <a:buFontTx/>
              <a:buNone/>
            </a:pPr>
            <a:r>
              <a:rPr lang="en-US" sz="2400" i="1" dirty="0" smtClean="0">
                <a:latin typeface="Times New Roman" pitchFamily="18" charset="0"/>
              </a:rPr>
              <a:t>U.S. Immigration &amp; Naturalization Serv., Wash., D.C.</a:t>
            </a:r>
            <a:r>
              <a:rPr lang="en-US" sz="2400" dirty="0" smtClean="0">
                <a:latin typeface="Times New Roman" pitchFamily="18" charset="0"/>
              </a:rPr>
              <a:t>,  55 FLRA 69 (1999)</a:t>
            </a:r>
          </a:p>
        </p:txBody>
      </p:sp>
    </p:spTree>
    <p:extLst>
      <p:ext uri="{BB962C8B-B14F-4D97-AF65-F5344CB8AC3E}">
        <p14:creationId xmlns:p14="http://schemas.microsoft.com/office/powerpoint/2010/main" val="3219938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7EDAFE6-757D-401B-B4A6-0C193C2CCACC}" type="slidenum">
              <a:rPr lang="en-US"/>
              <a:pPr/>
              <a:t>5</a:t>
            </a:fld>
            <a:endParaRPr lang="en-US"/>
          </a:p>
        </p:txBody>
      </p:sp>
      <p:sp>
        <p:nvSpPr>
          <p:cNvPr id="13314" name="Rectangle 2"/>
          <p:cNvSpPr>
            <a:spLocks noGrp="1" noChangeArrowheads="1"/>
          </p:cNvSpPr>
          <p:nvPr>
            <p:ph type="title"/>
          </p:nvPr>
        </p:nvSpPr>
        <p:spPr/>
        <p:txBody>
          <a:bodyPr/>
          <a:lstStyle/>
          <a:p>
            <a:r>
              <a:rPr lang="en-US" dirty="0">
                <a:latin typeface="Calibri" pitchFamily="34" charset="0"/>
              </a:rPr>
              <a:t>Conditions of Employment</a:t>
            </a:r>
          </a:p>
        </p:txBody>
      </p:sp>
      <p:sp>
        <p:nvSpPr>
          <p:cNvPr id="13315" name="Rectangle 3"/>
          <p:cNvSpPr>
            <a:spLocks noGrp="1" noChangeArrowheads="1"/>
          </p:cNvSpPr>
          <p:nvPr>
            <p:ph type="body" idx="1"/>
          </p:nvPr>
        </p:nvSpPr>
        <p:spPr/>
        <p:txBody>
          <a:bodyPr/>
          <a:lstStyle/>
          <a:p>
            <a:r>
              <a:rPr lang="en-US" sz="2800" dirty="0">
                <a:latin typeface="Calibri" pitchFamily="34" charset="0"/>
              </a:rPr>
              <a:t>The Authority applies a two-prong test:</a:t>
            </a:r>
          </a:p>
          <a:p>
            <a:pPr>
              <a:buFontTx/>
              <a:buNone/>
            </a:pPr>
            <a:endParaRPr lang="en-US" sz="2800" dirty="0">
              <a:latin typeface="Calibri" pitchFamily="34" charset="0"/>
            </a:endParaRPr>
          </a:p>
          <a:p>
            <a:pPr lvl="1"/>
            <a:r>
              <a:rPr lang="en-US" sz="2400" dirty="0">
                <a:latin typeface="Calibri" pitchFamily="34" charset="0"/>
              </a:rPr>
              <a:t>Whether the matter pertains to bargaining unit employees, </a:t>
            </a:r>
            <a:r>
              <a:rPr lang="en-US" sz="2400" i="1" dirty="0">
                <a:latin typeface="Calibri" pitchFamily="34" charset="0"/>
              </a:rPr>
              <a:t>and</a:t>
            </a:r>
            <a:endParaRPr lang="en-US" sz="2400" dirty="0">
              <a:latin typeface="Calibri" pitchFamily="34" charset="0"/>
            </a:endParaRPr>
          </a:p>
          <a:p>
            <a:pPr lvl="1"/>
            <a:r>
              <a:rPr lang="en-US" sz="2400" dirty="0">
                <a:latin typeface="Calibri" pitchFamily="34" charset="0"/>
              </a:rPr>
              <a:t>Whether there is a direct connection between the matter and the work situation or employment relationship of bargaining unit employees.</a:t>
            </a:r>
          </a:p>
          <a:p>
            <a:pPr lvl="1"/>
            <a:endParaRPr lang="en-US" sz="2400" dirty="0">
              <a:latin typeface="Calibri" pitchFamily="34" charset="0"/>
            </a:endParaRPr>
          </a:p>
          <a:p>
            <a:pPr>
              <a:buFontTx/>
              <a:buNone/>
            </a:pPr>
            <a:r>
              <a:rPr lang="en-US" sz="2400" i="1" dirty="0">
                <a:latin typeface="Calibri" pitchFamily="34" charset="0"/>
              </a:rPr>
              <a:t>	Antilles </a:t>
            </a:r>
            <a:r>
              <a:rPr lang="en-US" sz="2400" i="1" dirty="0" err="1">
                <a:latin typeface="Calibri" pitchFamily="34" charset="0"/>
              </a:rPr>
              <a:t>Consolid</a:t>
            </a:r>
            <a:r>
              <a:rPr lang="en-US" sz="2400" i="1" dirty="0">
                <a:latin typeface="Calibri" pitchFamily="34" charset="0"/>
              </a:rPr>
              <a:t>. Educ. </a:t>
            </a:r>
            <a:r>
              <a:rPr lang="en-US" sz="2400" i="1" dirty="0" err="1">
                <a:latin typeface="Calibri" pitchFamily="34" charset="0"/>
              </a:rPr>
              <a:t>Ass’n</a:t>
            </a:r>
            <a:r>
              <a:rPr lang="en-US" sz="2400" dirty="0">
                <a:latin typeface="Calibri" pitchFamily="34" charset="0"/>
              </a:rPr>
              <a:t>, 22 FLRA 235  (1986).</a:t>
            </a:r>
            <a:endParaRPr lang="en-US" sz="2800" dirty="0">
              <a:latin typeface="Calibri" pitchFamily="34" charset="0"/>
            </a:endParaRPr>
          </a:p>
          <a:p>
            <a:endParaRPr lang="en-US" sz="2800" i="1" dirty="0">
              <a:latin typeface="Calibri" pitchFamily="34" charset="0"/>
            </a:endParaRPr>
          </a:p>
        </p:txBody>
      </p:sp>
    </p:spTree>
    <p:extLst>
      <p:ext uri="{BB962C8B-B14F-4D97-AF65-F5344CB8AC3E}">
        <p14:creationId xmlns:p14="http://schemas.microsoft.com/office/powerpoint/2010/main" val="3683657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change?</a:t>
            </a:r>
            <a:endParaRPr lang="en-US" dirty="0"/>
          </a:p>
        </p:txBody>
      </p:sp>
      <p:sp>
        <p:nvSpPr>
          <p:cNvPr id="3" name="Content Placeholder 2"/>
          <p:cNvSpPr>
            <a:spLocks noGrp="1"/>
          </p:cNvSpPr>
          <p:nvPr>
            <p:ph idx="1"/>
          </p:nvPr>
        </p:nvSpPr>
        <p:spPr/>
        <p:txBody>
          <a:bodyPr/>
          <a:lstStyle/>
          <a:p>
            <a:r>
              <a:rPr lang="en-US" dirty="0" smtClean="0">
                <a:latin typeface="Calibri" pitchFamily="34" charset="0"/>
              </a:rPr>
              <a:t>A change may be a management-initiated change in policy or a change in a past practice.</a:t>
            </a:r>
          </a:p>
          <a:p>
            <a:r>
              <a:rPr lang="en-US" dirty="0" smtClean="0">
                <a:latin typeface="Calibri" pitchFamily="34" charset="0"/>
              </a:rPr>
              <a:t>A past practice is a practice that is consistently and openly exercised over a significant period of time and followed by both parties, or followed by one party and not challenged by the other.</a:t>
            </a:r>
          </a:p>
          <a:p>
            <a:pPr>
              <a:buNone/>
            </a:pPr>
            <a:r>
              <a:rPr lang="en-US" sz="2800" dirty="0" smtClean="0">
                <a:latin typeface="Calibri" pitchFamily="34" charset="0"/>
              </a:rPr>
              <a:t>	</a:t>
            </a:r>
            <a:r>
              <a:rPr lang="en-US" sz="2800" i="1" dirty="0" smtClean="0">
                <a:latin typeface="Calibri" pitchFamily="34" charset="0"/>
              </a:rPr>
              <a:t>U.S. Dep’t of Labor, Wash., D.C., </a:t>
            </a:r>
            <a:r>
              <a:rPr lang="en-US" sz="2800" dirty="0" smtClean="0">
                <a:latin typeface="Calibri" pitchFamily="34" charset="0"/>
              </a:rPr>
              <a:t>38 FLRA 899 (1990).</a:t>
            </a:r>
          </a:p>
          <a:p>
            <a:pPr>
              <a:buNone/>
            </a:pPr>
            <a:endParaRPr lang="en-US" dirty="0"/>
          </a:p>
        </p:txBody>
      </p:sp>
      <p:sp>
        <p:nvSpPr>
          <p:cNvPr id="4" name="Slide Number Placeholder 3"/>
          <p:cNvSpPr>
            <a:spLocks noGrp="1"/>
          </p:cNvSpPr>
          <p:nvPr>
            <p:ph type="sldNum" sz="quarter" idx="12"/>
          </p:nvPr>
        </p:nvSpPr>
        <p:spPr/>
        <p:txBody>
          <a:bodyPr/>
          <a:lstStyle/>
          <a:p>
            <a:fld id="{0337BD8B-C5FC-43A1-9D71-6B650DAD2851}"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D22D790-C43B-4A7E-9C51-9AD530209A48}" type="slidenum">
              <a:rPr lang="en-US"/>
              <a:pPr/>
              <a:t>7</a:t>
            </a:fld>
            <a:endParaRPr lang="en-US"/>
          </a:p>
        </p:txBody>
      </p:sp>
      <p:sp>
        <p:nvSpPr>
          <p:cNvPr id="29698" name="Rectangle 2"/>
          <p:cNvSpPr>
            <a:spLocks noGrp="1" noChangeArrowheads="1"/>
          </p:cNvSpPr>
          <p:nvPr>
            <p:ph type="title"/>
          </p:nvPr>
        </p:nvSpPr>
        <p:spPr/>
        <p:txBody>
          <a:bodyPr/>
          <a:lstStyle/>
          <a:p>
            <a:r>
              <a:rPr lang="en-US" dirty="0" smtClean="0">
                <a:latin typeface="Calibri" pitchFamily="34" charset="0"/>
              </a:rPr>
              <a:t>How do you know if there is a change?</a:t>
            </a:r>
            <a:endParaRPr lang="en-US" dirty="0">
              <a:latin typeface="Calibri" pitchFamily="34" charset="0"/>
            </a:endParaRPr>
          </a:p>
        </p:txBody>
      </p:sp>
      <p:sp>
        <p:nvSpPr>
          <p:cNvPr id="29699" name="Rectangle 3"/>
          <p:cNvSpPr>
            <a:spLocks noGrp="1" noChangeArrowheads="1"/>
          </p:cNvSpPr>
          <p:nvPr>
            <p:ph type="body" idx="1"/>
          </p:nvPr>
        </p:nvSpPr>
        <p:spPr/>
        <p:txBody>
          <a:bodyPr/>
          <a:lstStyle/>
          <a:p>
            <a:pPr>
              <a:lnSpc>
                <a:spcPct val="90000"/>
              </a:lnSpc>
            </a:pPr>
            <a:r>
              <a:rPr lang="en-US" dirty="0">
                <a:latin typeface="Calibri" pitchFamily="34" charset="0"/>
              </a:rPr>
              <a:t>The determination as to whether a change in conditions of employment has occurred involves a case-by-case analysis and an inquiry into the facts and circumstances regarding the agency's conduct and employees’ conditions of employment.</a:t>
            </a:r>
          </a:p>
          <a:p>
            <a:pPr>
              <a:lnSpc>
                <a:spcPct val="90000"/>
              </a:lnSpc>
            </a:pPr>
            <a:endParaRPr lang="en-US" dirty="0">
              <a:latin typeface="Calibri" pitchFamily="34" charset="0"/>
            </a:endParaRPr>
          </a:p>
          <a:p>
            <a:pPr>
              <a:lnSpc>
                <a:spcPct val="90000"/>
              </a:lnSpc>
              <a:buFontTx/>
              <a:buNone/>
            </a:pPr>
            <a:r>
              <a:rPr lang="en-US" sz="2400" i="1" dirty="0">
                <a:latin typeface="Calibri" pitchFamily="34" charset="0"/>
              </a:rPr>
              <a:t>	SSA, Office of Hearings &amp; Appeals, Montgomery, Ala.</a:t>
            </a:r>
            <a:r>
              <a:rPr lang="en-US" sz="2400" dirty="0">
                <a:latin typeface="Calibri" pitchFamily="34" charset="0"/>
              </a:rPr>
              <a:t>, 60 FLRA 549 (2005); </a:t>
            </a:r>
            <a:r>
              <a:rPr lang="en-US" sz="2400" i="1" dirty="0">
                <a:latin typeface="Calibri" pitchFamily="34" charset="0"/>
              </a:rPr>
              <a:t>92 Bomb Wing, Fairchild Air Force Base, Spokane, Wash.</a:t>
            </a:r>
            <a:r>
              <a:rPr lang="en-US" sz="2400" dirty="0">
                <a:latin typeface="Calibri" pitchFamily="34" charset="0"/>
              </a:rPr>
              <a:t>, 50 FLRA 701 (1995); </a:t>
            </a:r>
            <a:r>
              <a:rPr lang="en-US" sz="2400" i="1" dirty="0">
                <a:latin typeface="Calibri" pitchFamily="34" charset="0"/>
              </a:rPr>
              <a:t>U.S. INS, Houston Dist., Houston, Tex.</a:t>
            </a:r>
            <a:r>
              <a:rPr lang="en-US" sz="2400" dirty="0">
                <a:latin typeface="Calibri" pitchFamily="34" charset="0"/>
              </a:rPr>
              <a:t>, 50 FLRA 140 (1995).</a:t>
            </a:r>
            <a:endParaRPr lang="en-US" sz="2400" i="1" dirty="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59C7A27-08DB-4C36-868E-080EE040D338}" type="slidenum">
              <a:rPr lang="en-US"/>
              <a:pPr/>
              <a:t>8</a:t>
            </a:fld>
            <a:endParaRPr lang="en-US"/>
          </a:p>
        </p:txBody>
      </p:sp>
      <p:sp>
        <p:nvSpPr>
          <p:cNvPr id="35842" name="Rectangle 2"/>
          <p:cNvSpPr>
            <a:spLocks noGrp="1" noChangeArrowheads="1"/>
          </p:cNvSpPr>
          <p:nvPr>
            <p:ph type="title"/>
          </p:nvPr>
        </p:nvSpPr>
        <p:spPr/>
        <p:txBody>
          <a:bodyPr/>
          <a:lstStyle/>
          <a:p>
            <a:r>
              <a:rPr lang="en-US" dirty="0">
                <a:latin typeface="Calibri" pitchFamily="34" charset="0"/>
              </a:rPr>
              <a:t>The </a:t>
            </a:r>
            <a:r>
              <a:rPr lang="en-US" i="1" dirty="0">
                <a:latin typeface="Calibri" pitchFamily="34" charset="0"/>
              </a:rPr>
              <a:t>De Minimis</a:t>
            </a:r>
            <a:r>
              <a:rPr lang="en-US" dirty="0">
                <a:latin typeface="Calibri" pitchFamily="34" charset="0"/>
              </a:rPr>
              <a:t> Test</a:t>
            </a:r>
          </a:p>
        </p:txBody>
      </p:sp>
      <p:sp>
        <p:nvSpPr>
          <p:cNvPr id="35843" name="Rectangle 3"/>
          <p:cNvSpPr>
            <a:spLocks noGrp="1" noChangeArrowheads="1"/>
          </p:cNvSpPr>
          <p:nvPr>
            <p:ph type="body" idx="1"/>
          </p:nvPr>
        </p:nvSpPr>
        <p:spPr>
          <a:xfrm>
            <a:off x="457200" y="1600200"/>
            <a:ext cx="8229600" cy="4876800"/>
          </a:xfrm>
        </p:spPr>
        <p:txBody>
          <a:bodyPr/>
          <a:lstStyle/>
          <a:p>
            <a:r>
              <a:rPr lang="en-US" sz="2800" dirty="0" smtClean="0">
                <a:latin typeface="Calibri" pitchFamily="34" charset="0"/>
              </a:rPr>
              <a:t>The Agency does not have to bargain over a change unless the impact of the change in working conditions of bargaining unit employees is more than </a:t>
            </a:r>
            <a:r>
              <a:rPr lang="en-US" sz="2800" i="1" dirty="0" smtClean="0">
                <a:latin typeface="Calibri" pitchFamily="34" charset="0"/>
              </a:rPr>
              <a:t>de minimis</a:t>
            </a:r>
            <a:r>
              <a:rPr lang="en-US" sz="2800" dirty="0" smtClean="0">
                <a:latin typeface="Calibri" pitchFamily="34" charset="0"/>
              </a:rPr>
              <a:t>.</a:t>
            </a:r>
            <a:endParaRPr lang="en-US" sz="2800" dirty="0">
              <a:latin typeface="Calibri" pitchFamily="34" charset="0"/>
            </a:endParaRPr>
          </a:p>
          <a:p>
            <a:r>
              <a:rPr lang="en-US" sz="2800" dirty="0">
                <a:latin typeface="Calibri" pitchFamily="34" charset="0"/>
              </a:rPr>
              <a:t>The Authority looks to the nature and extent of either the effect, or the reasonably foreseeable effect, of the change evident </a:t>
            </a:r>
            <a:r>
              <a:rPr lang="en-US" sz="2800" i="1" dirty="0">
                <a:latin typeface="Calibri" pitchFamily="34" charset="0"/>
              </a:rPr>
              <a:t>at the time the change was proposed and implemented</a:t>
            </a:r>
            <a:r>
              <a:rPr lang="en-US" sz="2800" dirty="0" smtClean="0">
                <a:latin typeface="Calibri" pitchFamily="34" charset="0"/>
              </a:rPr>
              <a:t>.</a:t>
            </a:r>
          </a:p>
          <a:p>
            <a:pPr>
              <a:buFontTx/>
              <a:buNone/>
            </a:pPr>
            <a:r>
              <a:rPr lang="en-US" sz="2400" i="1" dirty="0" smtClean="0">
                <a:latin typeface="Calibri" pitchFamily="34" charset="0"/>
              </a:rPr>
              <a:t>	</a:t>
            </a:r>
            <a:r>
              <a:rPr lang="en-US" sz="1800" i="1" dirty="0" smtClean="0">
                <a:latin typeface="Calibri" pitchFamily="34" charset="0"/>
              </a:rPr>
              <a:t>U.S. Dep’t of the Treasury, IRS</a:t>
            </a:r>
            <a:r>
              <a:rPr lang="en-US" sz="1800" dirty="0" smtClean="0">
                <a:latin typeface="Calibri" pitchFamily="34" charset="0"/>
              </a:rPr>
              <a:t>, 56 FLRA 906 (2000); </a:t>
            </a:r>
            <a:r>
              <a:rPr lang="en-US" sz="1800" i="1" dirty="0" smtClean="0">
                <a:latin typeface="Calibri" pitchFamily="34" charset="0"/>
              </a:rPr>
              <a:t>GSA, Reg. 9, S.F., Cal.</a:t>
            </a:r>
            <a:r>
              <a:rPr lang="en-US" sz="1800" dirty="0" smtClean="0">
                <a:latin typeface="Calibri" pitchFamily="34" charset="0"/>
              </a:rPr>
              <a:t>, 52 FLRA 1107 (1997); </a:t>
            </a:r>
            <a:r>
              <a:rPr lang="en-US" sz="1800" i="1" dirty="0" smtClean="0">
                <a:latin typeface="Calibri" pitchFamily="34" charset="0"/>
              </a:rPr>
              <a:t>Dep’t of Health &amp; Human Serv., Social Security Admin.,</a:t>
            </a:r>
            <a:r>
              <a:rPr lang="en-US" sz="1800" dirty="0" smtClean="0">
                <a:latin typeface="Calibri" pitchFamily="34" charset="0"/>
              </a:rPr>
              <a:t> 24 FLRA 403 (1986).</a:t>
            </a:r>
            <a:endParaRPr lang="en-US" sz="1800" dirty="0">
              <a:latin typeface="Calibri"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59C7A27-08DB-4C36-868E-080EE040D338}" type="slidenum">
              <a:rPr lang="en-US"/>
              <a:pPr/>
              <a:t>9</a:t>
            </a:fld>
            <a:endParaRPr lang="en-US"/>
          </a:p>
        </p:txBody>
      </p:sp>
      <p:sp>
        <p:nvSpPr>
          <p:cNvPr id="35842" name="Rectangle 2"/>
          <p:cNvSpPr>
            <a:spLocks noGrp="1" noChangeArrowheads="1"/>
          </p:cNvSpPr>
          <p:nvPr>
            <p:ph type="title"/>
          </p:nvPr>
        </p:nvSpPr>
        <p:spPr/>
        <p:txBody>
          <a:bodyPr/>
          <a:lstStyle/>
          <a:p>
            <a:r>
              <a:rPr lang="en-US" dirty="0">
                <a:latin typeface="Calibri" pitchFamily="34" charset="0"/>
              </a:rPr>
              <a:t>The </a:t>
            </a:r>
            <a:r>
              <a:rPr lang="en-US" i="1" dirty="0">
                <a:latin typeface="Calibri" pitchFamily="34" charset="0"/>
              </a:rPr>
              <a:t>De Minimis</a:t>
            </a:r>
            <a:r>
              <a:rPr lang="en-US" dirty="0">
                <a:latin typeface="Calibri" pitchFamily="34" charset="0"/>
              </a:rPr>
              <a:t> Test</a:t>
            </a:r>
          </a:p>
        </p:txBody>
      </p:sp>
      <p:sp>
        <p:nvSpPr>
          <p:cNvPr id="35843" name="Rectangle 3"/>
          <p:cNvSpPr>
            <a:spLocks noGrp="1" noChangeArrowheads="1"/>
          </p:cNvSpPr>
          <p:nvPr>
            <p:ph type="body" idx="1"/>
          </p:nvPr>
        </p:nvSpPr>
        <p:spPr>
          <a:xfrm>
            <a:off x="457200" y="1600200"/>
            <a:ext cx="8229600" cy="4876800"/>
          </a:xfrm>
        </p:spPr>
        <p:txBody>
          <a:bodyPr/>
          <a:lstStyle/>
          <a:p>
            <a:r>
              <a:rPr lang="en-US" dirty="0"/>
              <a:t>In applying the </a:t>
            </a:r>
            <a:r>
              <a:rPr lang="en-US" i="1" dirty="0"/>
              <a:t>de </a:t>
            </a:r>
            <a:r>
              <a:rPr lang="en-US" i="1" dirty="0" err="1"/>
              <a:t>minimis</a:t>
            </a:r>
            <a:r>
              <a:rPr lang="en-US" dirty="0"/>
              <a:t> test, the number of employees affected is a factor considered, but is not a controlling consideration</a:t>
            </a:r>
            <a:r>
              <a:rPr lang="en-US" dirty="0" smtClean="0"/>
              <a:t>. </a:t>
            </a:r>
            <a:endParaRPr lang="en-US" dirty="0"/>
          </a:p>
          <a:p>
            <a:pPr marL="0" indent="0">
              <a:buNone/>
            </a:pPr>
            <a:endParaRPr lang="en-US" i="1" dirty="0" smtClean="0"/>
          </a:p>
          <a:p>
            <a:pPr marL="0" indent="0">
              <a:buNone/>
            </a:pPr>
            <a:r>
              <a:rPr lang="en-US" i="1" dirty="0" smtClean="0"/>
              <a:t>      Dep’t </a:t>
            </a:r>
            <a:r>
              <a:rPr lang="en-US" i="1" dirty="0"/>
              <a:t>of HHS,SSA, </a:t>
            </a:r>
            <a:r>
              <a:rPr lang="en-US" dirty="0"/>
              <a:t>24 FLRA 403, 407-08 (1996) </a:t>
            </a:r>
            <a:endParaRPr lang="en-US" dirty="0" smtClean="0"/>
          </a:p>
          <a:p>
            <a:pPr marL="0" indent="0">
              <a:buNone/>
            </a:pPr>
            <a:endParaRPr lang="en-US" dirty="0">
              <a:latin typeface="Calibri" pitchFamily="34" charset="0"/>
            </a:endParaRPr>
          </a:p>
        </p:txBody>
      </p:sp>
    </p:spTree>
    <p:extLst>
      <p:ext uri="{BB962C8B-B14F-4D97-AF65-F5344CB8AC3E}">
        <p14:creationId xmlns:p14="http://schemas.microsoft.com/office/powerpoint/2010/main" val="295789653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7007</TotalTime>
  <Words>2380</Words>
  <Application>Microsoft Office PowerPoint</Application>
  <PresentationFormat>On-screen Show (4:3)</PresentationFormat>
  <Paragraphs>258</Paragraphs>
  <Slides>41</Slides>
  <Notes>25</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Default Design</vt:lpstr>
      <vt:lpstr>Unilateral Change Bargaining</vt:lpstr>
      <vt:lpstr>Changes In Conditions of Employment</vt:lpstr>
      <vt:lpstr>When do you need to bargain over a change?</vt:lpstr>
      <vt:lpstr>Conditions of Employment Definition</vt:lpstr>
      <vt:lpstr>Conditions of Employment</vt:lpstr>
      <vt:lpstr>What is a change?</vt:lpstr>
      <vt:lpstr>How do you know if there is a change?</vt:lpstr>
      <vt:lpstr>The De Minimis Test</vt:lpstr>
      <vt:lpstr>The De Minimis Test</vt:lpstr>
      <vt:lpstr>The De Minimis Test</vt:lpstr>
      <vt:lpstr>The De Minimis Test</vt:lpstr>
      <vt:lpstr>“Covered By” Test</vt:lpstr>
      <vt:lpstr>“Covered By” Test</vt:lpstr>
      <vt:lpstr>“Covered By” Test</vt:lpstr>
      <vt:lpstr>What Must an Agency Do When it Proposes a Change in Conditions of Employment?</vt:lpstr>
      <vt:lpstr>When is Notice Sufficient?</vt:lpstr>
      <vt:lpstr>What Must the Union Do to Protect its Right to Bargain?</vt:lpstr>
      <vt:lpstr>Did the Union Waive Its Right to Bargain?</vt:lpstr>
      <vt:lpstr>After the Break: What can be Bargained </vt:lpstr>
      <vt:lpstr>WHAT IS COLLECTIVE BARGAINING?</vt:lpstr>
      <vt:lpstr>LIMITS ON FERERAL SECTOR BARGAINING Proposals that are contrary to law</vt:lpstr>
      <vt:lpstr>LIMITS ON FERERAL SECTOR BARGAINING Proposals that are contrary to law</vt:lpstr>
      <vt:lpstr>LIMITS ON FERERAL SECTOR BARGAINING Proposals that fall within a Management Right</vt:lpstr>
      <vt:lpstr>Scope of Bargaining Management Rights Clause</vt:lpstr>
      <vt:lpstr>Another Limit on Bargaining</vt:lpstr>
      <vt:lpstr>Scope of Bargaining Permissive Subjects</vt:lpstr>
      <vt:lpstr>Permissive Bargaining under Section 7106(b)(1)</vt:lpstr>
      <vt:lpstr> The Big Exception to Management Rights – I&amp;I Bargaining</vt:lpstr>
      <vt:lpstr>Where Does I&amp;I Come From?</vt:lpstr>
      <vt:lpstr>Where Does I&amp;I Come From?</vt:lpstr>
      <vt:lpstr>Scope of Bargaining Procedures and Appropriate Arrangements</vt:lpstr>
      <vt:lpstr>Appropriate Arrangements</vt:lpstr>
      <vt:lpstr>“Arrangement”</vt:lpstr>
      <vt:lpstr>“Tailored”</vt:lpstr>
      <vt:lpstr>“Appropriate”</vt:lpstr>
      <vt:lpstr>Some Key Points on Management Rights</vt:lpstr>
      <vt:lpstr>Negotiability Appeals</vt:lpstr>
      <vt:lpstr>Negotiability Appeals</vt:lpstr>
      <vt:lpstr>Negotiability Appeals</vt:lpstr>
      <vt:lpstr>How do you Know if a Proposal is Negotiable?</vt:lpstr>
      <vt:lpstr>Framework for Resolving Bargaining Impasses</vt:lpstr>
    </vt:vector>
  </TitlesOfParts>
  <Company>FLRA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prober</dc:creator>
  <cp:lastModifiedBy>Halverson, Mark</cp:lastModifiedBy>
  <cp:revision>150</cp:revision>
  <dcterms:created xsi:type="dcterms:W3CDTF">2008-01-04T20:46:23Z</dcterms:created>
  <dcterms:modified xsi:type="dcterms:W3CDTF">2014-07-06T18:22:37Z</dcterms:modified>
</cp:coreProperties>
</file>