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304" r:id="rId5"/>
    <p:sldId id="274" r:id="rId6"/>
    <p:sldId id="281" r:id="rId7"/>
    <p:sldId id="310" r:id="rId8"/>
    <p:sldId id="307" r:id="rId9"/>
    <p:sldId id="311" r:id="rId10"/>
    <p:sldId id="308" r:id="rId11"/>
    <p:sldId id="315" r:id="rId12"/>
    <p:sldId id="316" r:id="rId13"/>
    <p:sldId id="312" r:id="rId14"/>
    <p:sldId id="317" r:id="rId15"/>
    <p:sldId id="323" r:id="rId16"/>
    <p:sldId id="322" r:id="rId17"/>
    <p:sldId id="30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08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, Kimberly R CIV DCPAS" initials="JKRCD" lastIdx="2" clrIdx="0">
    <p:extLst>
      <p:ext uri="{19B8F6BF-5375-455C-9EA6-DF929625EA0E}">
        <p15:presenceInfo xmlns:p15="http://schemas.microsoft.com/office/powerpoint/2012/main" userId="S-1-5-21-790525478-492894223-839522115-1477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5D2B"/>
    <a:srgbClr val="305B2B"/>
    <a:srgbClr val="8F8F8F"/>
    <a:srgbClr val="ACACAC"/>
    <a:srgbClr val="294C24"/>
    <a:srgbClr val="606060"/>
    <a:srgbClr val="6CAEBA"/>
    <a:srgbClr val="61AC59"/>
    <a:srgbClr val="64B35B"/>
    <a:srgbClr val="2C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2" autoAdjust="0"/>
    <p:restoredTop sz="94291" autoAdjust="0"/>
  </p:normalViewPr>
  <p:slideViewPr>
    <p:cSldViewPr>
      <p:cViewPr varScale="1">
        <p:scale>
          <a:sx n="100" d="100"/>
          <a:sy n="100" d="100"/>
        </p:scale>
        <p:origin x="2636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80" d="100"/>
          <a:sy n="80" d="100"/>
        </p:scale>
        <p:origin x="-3222" y="-282"/>
      </p:cViewPr>
      <p:guideLst>
        <p:guide orient="horz" pos="2951"/>
        <p:guide pos="2208"/>
        <p:guide orient="horz"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tx1"/>
                </a:solidFill>
              </a:rPr>
              <a:t>DoD</a:t>
            </a:r>
            <a:r>
              <a:rPr lang="en-US" sz="1600" baseline="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FERS Errors by Retirement Plan</a:t>
            </a:r>
          </a:p>
        </c:rich>
      </c:tx>
      <c:layout>
        <c:manualLayout>
          <c:xMode val="edge"/>
          <c:yMode val="edge"/>
          <c:x val="0.22400941658608464"/>
          <c:y val="0.257858477845434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35228194448233208"/>
          <c:w val="0.95567867588423916"/>
          <c:h val="0.452821094081016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FERS Plan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2E0-49E1-9A2C-06BEDC7C2AA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9F2000E-D480-40C5-8AEA-BEB08FF7D479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{09F2000E-D480-40C5-8AEA-BEB08FF7D479}</c15:txfldGUID>
                      <c15:f>Sheet1!$C$2</c15:f>
                      <c15:dlblFieldTableCache>
                        <c:ptCount val="1"/>
                        <c:pt idx="0">
                          <c:v>30%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7059-4CE7-BA2A-7C7608060C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6B2619-ECA5-48C9-B72F-AFA955849FB6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{D76B2619-ECA5-48C9-B72F-AFA955849FB6}</c15:txfldGUID>
                      <c15:f>Sheet1!$C$3</c15:f>
                      <c15:dlblFieldTableCache>
                        <c:ptCount val="1"/>
                        <c:pt idx="0">
                          <c:v>20%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7059-4CE7-BA2A-7C7608060C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9AE315-B055-473C-AF81-314155B48004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{FC9AE315-B055-473C-AF81-314155B48004}</c15:txfldGUID>
                      <c15:f>Sheet1!$C$4</c15:f>
                      <c15:dlblFieldTableCache>
                        <c:ptCount val="1"/>
                        <c:pt idx="0">
                          <c:v>50%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52E0-49E1-9A2C-06BEDC7C2AA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FERS</c:v>
                </c:pt>
                <c:pt idx="1">
                  <c:v>FERS RAE</c:v>
                </c:pt>
                <c:pt idx="2">
                  <c:v>FERS FRAE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6948</c:v>
                </c:pt>
                <c:pt idx="1">
                  <c:v>4706</c:v>
                </c:pt>
                <c:pt idx="2">
                  <c:v>11521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E0-49E1-9A2C-06BEDC7C2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79"/>
        <c:axId val="636123392"/>
        <c:axId val="636120128"/>
      </c:barChart>
      <c:catAx>
        <c:axId val="6361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120128"/>
        <c:crosses val="autoZero"/>
        <c:auto val="0"/>
        <c:lblAlgn val="ctr"/>
        <c:lblOffset val="100"/>
        <c:noMultiLvlLbl val="0"/>
      </c:catAx>
      <c:valAx>
        <c:axId val="63612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12339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25409530821099"/>
          <c:y val="8.8486789431545199E-2"/>
          <c:w val="0.69228539696269398"/>
          <c:h val="0.6914540766471449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Records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6CAEB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1FE2-4744-9B96-2BCF90A7FD04}"/>
              </c:ext>
            </c:extLst>
          </c:dPt>
          <c:dPt>
            <c:idx val="1"/>
            <c:invertIfNegative val="0"/>
            <c:bubble3D val="0"/>
            <c:spPr>
              <a:solidFill>
                <a:srgbClr val="61AC5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1FE2-4744-9B96-2BCF90A7FD04}"/>
              </c:ext>
            </c:extLst>
          </c:dPt>
          <c:dPt>
            <c:idx val="2"/>
            <c:invertIfNegative val="0"/>
            <c:bubble3D val="0"/>
            <c:spPr>
              <a:solidFill>
                <a:srgbClr val="2C4C9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1FE2-4744-9B96-2BCF90A7FD04}"/>
              </c:ext>
            </c:extLst>
          </c:dPt>
          <c:dPt>
            <c:idx val="3"/>
            <c:invertIfNegative val="0"/>
            <c:bubble3D val="0"/>
            <c:spPr>
              <a:solidFill>
                <a:srgbClr val="781527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1FE2-4744-9B96-2BCF90A7FD04}"/>
              </c:ext>
            </c:extLst>
          </c:dPt>
          <c:dPt>
            <c:idx val="4"/>
            <c:invertIfNegative val="0"/>
            <c:bubble3D val="0"/>
            <c:spPr>
              <a:solidFill>
                <a:srgbClr val="813F92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1FE2-4744-9B96-2BCF90A7FD04}"/>
              </c:ext>
            </c:extLst>
          </c:dPt>
          <c:dPt>
            <c:idx val="5"/>
            <c:invertIfNegative val="0"/>
            <c:bubble3D val="0"/>
            <c:spPr>
              <a:solidFill>
                <a:srgbClr val="C9A923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1FE2-4744-9B96-2BCF90A7FD04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85000"/>
                  <a:lumOff val="15000"/>
                  <a:alpha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1FE2-4744-9B96-2BCF90A7FD04}"/>
              </c:ext>
            </c:extLst>
          </c:dPt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1FE2-4744-9B96-2BCF90A7FD04}"/>
              </c:ext>
            </c:extLst>
          </c:dPt>
          <c:dPt>
            <c:idx val="8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1FE2-4744-9B96-2BCF90A7FD04}"/>
              </c:ext>
            </c:extLst>
          </c:dPt>
          <c:dLbls>
            <c:numFmt formatCode="#,##0" sourceLinked="0"/>
            <c:spPr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Air Force</c:v>
                </c:pt>
                <c:pt idx="1">
                  <c:v>Army</c:v>
                </c:pt>
                <c:pt idx="2">
                  <c:v>Navy</c:v>
                </c:pt>
                <c:pt idx="3">
                  <c:v>DFAS</c:v>
                </c:pt>
                <c:pt idx="4">
                  <c:v>DLA</c:v>
                </c:pt>
                <c:pt idx="5">
                  <c:v>WHS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_(* #,##0_);_(* \(#,##0\);_(* "-"??_);_(@_)</c:formatCode>
                <c:ptCount val="7"/>
                <c:pt idx="0">
                  <c:v>5955</c:v>
                </c:pt>
                <c:pt idx="1">
                  <c:v>8415</c:v>
                </c:pt>
                <c:pt idx="2">
                  <c:v>5662</c:v>
                </c:pt>
                <c:pt idx="3">
                  <c:v>825</c:v>
                </c:pt>
                <c:pt idx="4">
                  <c:v>2106</c:v>
                </c:pt>
                <c:pt idx="5">
                  <c:v>198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FE2-4744-9B96-2BCF90A7F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62657295"/>
        <c:axId val="862668943"/>
      </c:barChart>
      <c:catAx>
        <c:axId val="8626572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668943"/>
        <c:crosses val="autoZero"/>
        <c:auto val="1"/>
        <c:lblAlgn val="ctr"/>
        <c:lblOffset val="100"/>
        <c:noMultiLvlLbl val="0"/>
      </c:catAx>
      <c:valAx>
        <c:axId val="862668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657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Records</c:v>
                </c:pt>
              </c:strCache>
            </c:strRef>
          </c:tx>
          <c:dPt>
            <c:idx val="0"/>
            <c:bubble3D val="0"/>
            <c:spPr>
              <a:solidFill>
                <a:srgbClr val="7AC3D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5FB8-4CFF-BF8F-D17DF91F7F60}"/>
              </c:ext>
            </c:extLst>
          </c:dPt>
          <c:dPt>
            <c:idx val="1"/>
            <c:bubble3D val="0"/>
            <c:spPr>
              <a:solidFill>
                <a:srgbClr val="64B35B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5FB8-4CFF-BF8F-D17DF91F7F60}"/>
              </c:ext>
            </c:extLst>
          </c:dPt>
          <c:dPt>
            <c:idx val="2"/>
            <c:bubble3D val="0"/>
            <c:spPr>
              <a:solidFill>
                <a:srgbClr val="2C4C9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5FB8-4CFF-BF8F-D17DF91F7F60}"/>
              </c:ext>
            </c:extLst>
          </c:dPt>
          <c:dPt>
            <c:idx val="3"/>
            <c:bubble3D val="0"/>
            <c:spPr>
              <a:solidFill>
                <a:srgbClr val="80182B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FB8-4CFF-BF8F-D17DF91F7F60}"/>
              </c:ext>
            </c:extLst>
          </c:dPt>
          <c:dPt>
            <c:idx val="4"/>
            <c:bubble3D val="0"/>
            <c:spPr>
              <a:solidFill>
                <a:srgbClr val="813F9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FB8-4CFF-BF8F-D17DF91F7F60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FB8-4CFF-BF8F-D17DF91F7F60}"/>
              </c:ext>
            </c:extLst>
          </c:dPt>
          <c:dPt>
            <c:idx val="6"/>
            <c:bubble3D val="0"/>
            <c:spPr>
              <a:solidFill>
                <a:schemeClr val="tx1">
                  <a:lumMod val="85000"/>
                  <a:lumOff val="15000"/>
                  <a:alpha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FB8-4CFF-BF8F-D17DF91F7F60}"/>
              </c:ext>
            </c:extLst>
          </c:dPt>
          <c:dLbls>
            <c:dLbl>
              <c:idx val="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FB8-4CFF-BF8F-D17DF91F7F60}"/>
                </c:ext>
              </c:extLst>
            </c:dLbl>
            <c:dLbl>
              <c:idx val="1"/>
              <c:layout>
                <c:manualLayout>
                  <c:x val="-0.10448484912025036"/>
                  <c:y val="-0.11787523614727335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B8-4CFF-BF8F-D17DF91F7F60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FB8-4CFF-BF8F-D17DF91F7F60}"/>
                </c:ext>
              </c:extLst>
            </c:dLbl>
            <c:dLbl>
              <c:idx val="3"/>
              <c:layout>
                <c:manualLayout>
                  <c:x val="-4.4057141078709039E-3"/>
                  <c:y val="1.26839271544341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B8-4CFF-BF8F-D17DF91F7F60}"/>
                </c:ext>
              </c:extLst>
            </c:dLbl>
            <c:dLbl>
              <c:idx val="4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FB8-4CFF-BF8F-D17DF91F7F60}"/>
                </c:ext>
              </c:extLst>
            </c:dLbl>
            <c:dLbl>
              <c:idx val="5"/>
              <c:layout>
                <c:manualLayout>
                  <c:x val="-1.7774679134628182E-2"/>
                  <c:y val="-1.28801841156397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B8-4CFF-BF8F-D17DF91F7F60}"/>
                </c:ext>
              </c:extLst>
            </c:dLbl>
            <c:dLbl>
              <c:idx val="6"/>
              <c:layout>
                <c:manualLayout>
                  <c:x val="9.0099747769282715E-2"/>
                  <c:y val="-1.5080971480280513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B8-4CFF-BF8F-D17DF91F7F60}"/>
                </c:ext>
              </c:extLst>
            </c:dLbl>
            <c:numFmt formatCode="0.00%" sourceLinked="0"/>
            <c:spPr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AF</c:v>
                </c:pt>
                <c:pt idx="1">
                  <c:v>Army</c:v>
                </c:pt>
                <c:pt idx="2">
                  <c:v>Navy</c:v>
                </c:pt>
                <c:pt idx="3">
                  <c:v>DFAS</c:v>
                </c:pt>
                <c:pt idx="4">
                  <c:v>DLA</c:v>
                </c:pt>
                <c:pt idx="5">
                  <c:v>WHS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5955</c:v>
                </c:pt>
                <c:pt idx="1">
                  <c:v>8415</c:v>
                </c:pt>
                <c:pt idx="2">
                  <c:v>5662</c:v>
                </c:pt>
                <c:pt idx="3" formatCode="General">
                  <c:v>825</c:v>
                </c:pt>
                <c:pt idx="4">
                  <c:v>2106</c:v>
                </c:pt>
                <c:pt idx="5" formatCode="General">
                  <c:v>198</c:v>
                </c:pt>
                <c:pt idx="6" formatCode="General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8-4CFF-BF8F-D17DF91F7F6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BF784-B9EC-46C0-B1CA-AD6FB0CEFC75}" type="doc">
      <dgm:prSet loTypeId="urn:diagrams.loki3.com/BracketList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629AF3F-2CB7-46AD-A37E-C8109E03A847}">
      <dgm:prSet phldrT="[Text]" custT="1"/>
      <dgm:spPr/>
      <dgm:t>
        <a:bodyPr/>
        <a:lstStyle/>
        <a:p>
          <a:r>
            <a:rPr lang="en-US" sz="3300" dirty="0"/>
            <a:t>FERS</a:t>
          </a:r>
        </a:p>
      </dgm:t>
    </dgm:pt>
    <dgm:pt modelId="{1F145A36-63EB-4116-BCA0-DAC2785D2328}" type="parTrans" cxnId="{3C39E828-BC98-4A64-B1F7-05001C295B56}">
      <dgm:prSet/>
      <dgm:spPr/>
      <dgm:t>
        <a:bodyPr/>
        <a:lstStyle/>
        <a:p>
          <a:endParaRPr lang="en-US"/>
        </a:p>
      </dgm:t>
    </dgm:pt>
    <dgm:pt modelId="{561CB0FD-5353-48F1-B8ED-1999D4CC6733}" type="sibTrans" cxnId="{3C39E828-BC98-4A64-B1F7-05001C295B56}">
      <dgm:prSet/>
      <dgm:spPr/>
      <dgm:t>
        <a:bodyPr/>
        <a:lstStyle/>
        <a:p>
          <a:endParaRPr lang="en-US"/>
        </a:p>
      </dgm:t>
    </dgm:pt>
    <dgm:pt modelId="{78DCA38D-DCE4-4406-A1A8-B401E307E548}">
      <dgm:prSet phldrT="[Text]" custT="1"/>
      <dgm:spPr/>
      <dgm:t>
        <a:bodyPr/>
        <a:lstStyle/>
        <a:p>
          <a:r>
            <a:rPr lang="en-US" sz="1800" b="1" dirty="0"/>
            <a:t>0.8%</a:t>
          </a:r>
          <a:r>
            <a:rPr lang="en-US" sz="1800" dirty="0"/>
            <a:t> employee contribution rate</a:t>
          </a:r>
        </a:p>
      </dgm:t>
    </dgm:pt>
    <dgm:pt modelId="{29BEBB47-3D62-4399-BBF9-ACA692EA4D72}" type="parTrans" cxnId="{99B660D5-7A93-46FE-BE18-DC9AD26A9A3E}">
      <dgm:prSet/>
      <dgm:spPr/>
      <dgm:t>
        <a:bodyPr/>
        <a:lstStyle/>
        <a:p>
          <a:endParaRPr lang="en-US"/>
        </a:p>
      </dgm:t>
    </dgm:pt>
    <dgm:pt modelId="{D68EBF74-7642-4AFD-B21F-7E695FD2BB11}" type="sibTrans" cxnId="{99B660D5-7A93-46FE-BE18-DC9AD26A9A3E}">
      <dgm:prSet/>
      <dgm:spPr/>
      <dgm:t>
        <a:bodyPr/>
        <a:lstStyle/>
        <a:p>
          <a:endParaRPr lang="en-US"/>
        </a:p>
      </dgm:t>
    </dgm:pt>
    <dgm:pt modelId="{93F1D8E7-5FFA-402A-A2CC-B6A2F4DA07EB}">
      <dgm:prSet phldrT="[Text]" custT="1"/>
      <dgm:spPr/>
      <dgm:t>
        <a:bodyPr/>
        <a:lstStyle/>
        <a:p>
          <a:r>
            <a:rPr lang="en-US" sz="3300" dirty="0"/>
            <a:t>FERS RAE</a:t>
          </a:r>
        </a:p>
      </dgm:t>
    </dgm:pt>
    <dgm:pt modelId="{3F820DFB-4C96-4D5B-A0F9-5B4BA1B8E813}" type="parTrans" cxnId="{57152838-2F7E-4D16-8A5C-E5AF02E3D488}">
      <dgm:prSet/>
      <dgm:spPr/>
      <dgm:t>
        <a:bodyPr/>
        <a:lstStyle/>
        <a:p>
          <a:endParaRPr lang="en-US"/>
        </a:p>
      </dgm:t>
    </dgm:pt>
    <dgm:pt modelId="{D21E8EE3-D569-43ED-AF4D-66BF9122A7C3}" type="sibTrans" cxnId="{57152838-2F7E-4D16-8A5C-E5AF02E3D488}">
      <dgm:prSet/>
      <dgm:spPr/>
      <dgm:t>
        <a:bodyPr/>
        <a:lstStyle/>
        <a:p>
          <a:endParaRPr lang="en-US"/>
        </a:p>
      </dgm:t>
    </dgm:pt>
    <dgm:pt modelId="{00038338-BD5F-4E14-8FD8-66DB4F21871C}">
      <dgm:prSet phldrT="[Text]" custT="1"/>
      <dgm:spPr/>
      <dgm:t>
        <a:bodyPr/>
        <a:lstStyle/>
        <a:p>
          <a:r>
            <a:rPr lang="en-US" sz="1800" b="1" dirty="0"/>
            <a:t>3.1%</a:t>
          </a:r>
          <a:r>
            <a:rPr lang="en-US" sz="1800" dirty="0"/>
            <a:t> employee contribution rate</a:t>
          </a:r>
        </a:p>
      </dgm:t>
    </dgm:pt>
    <dgm:pt modelId="{C9E82223-F996-435F-AE18-0C34FC439C98}" type="parTrans" cxnId="{092E5806-98B8-4D25-B26C-0A32CE95DFDA}">
      <dgm:prSet/>
      <dgm:spPr/>
      <dgm:t>
        <a:bodyPr/>
        <a:lstStyle/>
        <a:p>
          <a:endParaRPr lang="en-US"/>
        </a:p>
      </dgm:t>
    </dgm:pt>
    <dgm:pt modelId="{CB22348C-B0DB-4135-B935-5E1155FD1F0B}" type="sibTrans" cxnId="{092E5806-98B8-4D25-B26C-0A32CE95DFDA}">
      <dgm:prSet/>
      <dgm:spPr/>
      <dgm:t>
        <a:bodyPr/>
        <a:lstStyle/>
        <a:p>
          <a:endParaRPr lang="en-US"/>
        </a:p>
      </dgm:t>
    </dgm:pt>
    <dgm:pt modelId="{153E3168-E755-4581-A69D-9ECB95C59349}">
      <dgm:prSet phldrT="[Text]" custT="1"/>
      <dgm:spPr/>
      <dgm:t>
        <a:bodyPr/>
        <a:lstStyle/>
        <a:p>
          <a:r>
            <a:rPr lang="en-US" sz="3300" dirty="0"/>
            <a:t>FERS FRAE</a:t>
          </a:r>
        </a:p>
      </dgm:t>
    </dgm:pt>
    <dgm:pt modelId="{754B4528-E4E4-42A5-9F86-A43A9763A10E}" type="parTrans" cxnId="{4D7F43EB-5E4A-4390-B195-6E4A753314CA}">
      <dgm:prSet/>
      <dgm:spPr/>
      <dgm:t>
        <a:bodyPr/>
        <a:lstStyle/>
        <a:p>
          <a:endParaRPr lang="en-US"/>
        </a:p>
      </dgm:t>
    </dgm:pt>
    <dgm:pt modelId="{47152981-6253-4E48-8C0C-0431E9B6157C}" type="sibTrans" cxnId="{4D7F43EB-5E4A-4390-B195-6E4A753314CA}">
      <dgm:prSet/>
      <dgm:spPr/>
      <dgm:t>
        <a:bodyPr/>
        <a:lstStyle/>
        <a:p>
          <a:endParaRPr lang="en-US"/>
        </a:p>
      </dgm:t>
    </dgm:pt>
    <dgm:pt modelId="{542D58C5-D88F-4CB8-9181-54A0910604BC}">
      <dgm:prSet phldrT="[Text]" custT="1"/>
      <dgm:spPr/>
      <dgm:t>
        <a:bodyPr/>
        <a:lstStyle/>
        <a:p>
          <a:r>
            <a:rPr lang="en-US" sz="1800" dirty="0"/>
            <a:t>Generally covers employees appointed on Jan 1, 1984, through Dec 31, 2012</a:t>
          </a:r>
        </a:p>
      </dgm:t>
    </dgm:pt>
    <dgm:pt modelId="{EA3360E0-3CC0-44BE-9A4F-AB4B6F4F2313}" type="parTrans" cxnId="{27392440-D519-428E-ACA5-D85972A86A65}">
      <dgm:prSet/>
      <dgm:spPr/>
      <dgm:t>
        <a:bodyPr/>
        <a:lstStyle/>
        <a:p>
          <a:endParaRPr lang="en-US"/>
        </a:p>
      </dgm:t>
    </dgm:pt>
    <dgm:pt modelId="{22732EF6-8BAA-4D16-A827-30FB222CFFE3}" type="sibTrans" cxnId="{27392440-D519-428E-ACA5-D85972A86A65}">
      <dgm:prSet/>
      <dgm:spPr/>
      <dgm:t>
        <a:bodyPr/>
        <a:lstStyle/>
        <a:p>
          <a:endParaRPr lang="en-US"/>
        </a:p>
      </dgm:t>
    </dgm:pt>
    <dgm:pt modelId="{9F2C17B7-4F6D-4E88-97DD-EDE5D1EB8AA2}">
      <dgm:prSet custT="1"/>
      <dgm:spPr/>
      <dgm:t>
        <a:bodyPr/>
        <a:lstStyle/>
        <a:p>
          <a:r>
            <a:rPr lang="en-US" sz="1800" dirty="0"/>
            <a:t>Generally covers employees appointed on Jan 1, 2013, through Dec 31, 2013</a:t>
          </a:r>
        </a:p>
      </dgm:t>
    </dgm:pt>
    <dgm:pt modelId="{3163AE30-3068-47DA-A3E7-4647B14A35BE}" type="parTrans" cxnId="{4B573B77-D41D-4E57-8FD6-8BF64E5336DD}">
      <dgm:prSet/>
      <dgm:spPr/>
      <dgm:t>
        <a:bodyPr/>
        <a:lstStyle/>
        <a:p>
          <a:endParaRPr lang="en-US"/>
        </a:p>
      </dgm:t>
    </dgm:pt>
    <dgm:pt modelId="{0C5DBE2A-6330-4CBF-A87C-339022FCECEC}" type="sibTrans" cxnId="{4B573B77-D41D-4E57-8FD6-8BF64E5336DD}">
      <dgm:prSet/>
      <dgm:spPr/>
      <dgm:t>
        <a:bodyPr/>
        <a:lstStyle/>
        <a:p>
          <a:endParaRPr lang="en-US"/>
        </a:p>
      </dgm:t>
    </dgm:pt>
    <dgm:pt modelId="{CB7D814C-379A-4527-9DCF-AFBFB9169EF1}">
      <dgm:prSet phldrT="[Text]" custT="1"/>
      <dgm:spPr/>
      <dgm:t>
        <a:bodyPr/>
        <a:lstStyle/>
        <a:p>
          <a:r>
            <a:rPr lang="en-US" sz="1800" b="1" dirty="0"/>
            <a:t>4.4% </a:t>
          </a:r>
          <a:r>
            <a:rPr lang="en-US" sz="1800" dirty="0"/>
            <a:t>employee contribution rate</a:t>
          </a:r>
        </a:p>
      </dgm:t>
    </dgm:pt>
    <dgm:pt modelId="{84BCCAB3-582D-429F-821D-184B51C411CE}" type="parTrans" cxnId="{9AD1DA78-6E3E-47B1-AAEF-ADA1221A61DB}">
      <dgm:prSet/>
      <dgm:spPr/>
      <dgm:t>
        <a:bodyPr/>
        <a:lstStyle/>
        <a:p>
          <a:endParaRPr lang="en-US"/>
        </a:p>
      </dgm:t>
    </dgm:pt>
    <dgm:pt modelId="{3C5B8282-048B-4D04-8087-D85E2EE0225F}" type="sibTrans" cxnId="{9AD1DA78-6E3E-47B1-AAEF-ADA1221A61DB}">
      <dgm:prSet/>
      <dgm:spPr/>
      <dgm:t>
        <a:bodyPr/>
        <a:lstStyle/>
        <a:p>
          <a:endParaRPr lang="en-US"/>
        </a:p>
      </dgm:t>
    </dgm:pt>
    <dgm:pt modelId="{51BA3B6F-723C-4D6F-BB2D-AD540DDBFC1C}">
      <dgm:prSet phldrT="[Text]" custT="1"/>
      <dgm:spPr/>
      <dgm:t>
        <a:bodyPr/>
        <a:lstStyle/>
        <a:p>
          <a:r>
            <a:rPr lang="en-US" sz="1800" dirty="0"/>
            <a:t>Covers employees appointed on or after January 1, 2014</a:t>
          </a:r>
        </a:p>
      </dgm:t>
    </dgm:pt>
    <dgm:pt modelId="{70F87974-9E4A-4069-9176-FFB38767EED1}" type="parTrans" cxnId="{E5BEBB17-1AD3-4B42-B755-B0E58B4EFF2C}">
      <dgm:prSet/>
      <dgm:spPr/>
      <dgm:t>
        <a:bodyPr/>
        <a:lstStyle/>
        <a:p>
          <a:endParaRPr lang="en-US"/>
        </a:p>
      </dgm:t>
    </dgm:pt>
    <dgm:pt modelId="{B798B550-25A2-4DB7-8AF5-66DBC46F3E97}" type="sibTrans" cxnId="{E5BEBB17-1AD3-4B42-B755-B0E58B4EFF2C}">
      <dgm:prSet/>
      <dgm:spPr/>
      <dgm:t>
        <a:bodyPr/>
        <a:lstStyle/>
        <a:p>
          <a:endParaRPr lang="en-US"/>
        </a:p>
      </dgm:t>
    </dgm:pt>
    <dgm:pt modelId="{F2BB972D-A1F2-4ECA-8114-2D082368B43B}" type="pres">
      <dgm:prSet presAssocID="{899BF784-B9EC-46C0-B1CA-AD6FB0CEFC75}" presName="Name0" presStyleCnt="0">
        <dgm:presLayoutVars>
          <dgm:dir/>
          <dgm:animLvl val="lvl"/>
          <dgm:resizeHandles val="exact"/>
        </dgm:presLayoutVars>
      </dgm:prSet>
      <dgm:spPr/>
    </dgm:pt>
    <dgm:pt modelId="{1FBA3816-2D84-44FC-AAD2-77902BE7589A}" type="pres">
      <dgm:prSet presAssocID="{A629AF3F-2CB7-46AD-A37E-C8109E03A847}" presName="linNode" presStyleCnt="0"/>
      <dgm:spPr/>
    </dgm:pt>
    <dgm:pt modelId="{D50D9E8A-0DD6-46A5-A5A6-348B81E11BDB}" type="pres">
      <dgm:prSet presAssocID="{A629AF3F-2CB7-46AD-A37E-C8109E03A847}" presName="parTx" presStyleLbl="revTx" presStyleIdx="0" presStyleCnt="3">
        <dgm:presLayoutVars>
          <dgm:chMax val="1"/>
          <dgm:bulletEnabled val="1"/>
        </dgm:presLayoutVars>
      </dgm:prSet>
      <dgm:spPr/>
    </dgm:pt>
    <dgm:pt modelId="{7A9EC1B6-6EB2-47FF-AE9C-0A2D63D49CC4}" type="pres">
      <dgm:prSet presAssocID="{A629AF3F-2CB7-46AD-A37E-C8109E03A847}" presName="bracket" presStyleLbl="parChTrans1D1" presStyleIdx="0" presStyleCnt="3"/>
      <dgm:spPr/>
    </dgm:pt>
    <dgm:pt modelId="{C60241DB-9359-497D-8620-E047865056B9}" type="pres">
      <dgm:prSet presAssocID="{A629AF3F-2CB7-46AD-A37E-C8109E03A847}" presName="spH" presStyleCnt="0"/>
      <dgm:spPr/>
    </dgm:pt>
    <dgm:pt modelId="{466EDF89-90BC-4A97-ACD8-3DC6ECFEC6EB}" type="pres">
      <dgm:prSet presAssocID="{A629AF3F-2CB7-46AD-A37E-C8109E03A847}" presName="desTx" presStyleLbl="node1" presStyleIdx="0" presStyleCnt="3">
        <dgm:presLayoutVars>
          <dgm:bulletEnabled val="1"/>
        </dgm:presLayoutVars>
      </dgm:prSet>
      <dgm:spPr/>
    </dgm:pt>
    <dgm:pt modelId="{EC40EC1A-D7C3-45E0-AF81-2186EC15A93E}" type="pres">
      <dgm:prSet presAssocID="{561CB0FD-5353-48F1-B8ED-1999D4CC6733}" presName="spV" presStyleCnt="0"/>
      <dgm:spPr/>
    </dgm:pt>
    <dgm:pt modelId="{7613475C-B97B-4C21-A281-6EA55D0E4EAB}" type="pres">
      <dgm:prSet presAssocID="{93F1D8E7-5FFA-402A-A2CC-B6A2F4DA07EB}" presName="linNode" presStyleCnt="0"/>
      <dgm:spPr/>
    </dgm:pt>
    <dgm:pt modelId="{BA2196C0-BCA2-4C1C-B28D-EAA525CEEA1D}" type="pres">
      <dgm:prSet presAssocID="{93F1D8E7-5FFA-402A-A2CC-B6A2F4DA07EB}" presName="parTx" presStyleLbl="revTx" presStyleIdx="1" presStyleCnt="3">
        <dgm:presLayoutVars>
          <dgm:chMax val="1"/>
          <dgm:bulletEnabled val="1"/>
        </dgm:presLayoutVars>
      </dgm:prSet>
      <dgm:spPr/>
    </dgm:pt>
    <dgm:pt modelId="{A51CAC12-A5C3-4A69-A3B5-6D9EE34E0252}" type="pres">
      <dgm:prSet presAssocID="{93F1D8E7-5FFA-402A-A2CC-B6A2F4DA07EB}" presName="bracket" presStyleLbl="parChTrans1D1" presStyleIdx="1" presStyleCnt="3"/>
      <dgm:spPr/>
    </dgm:pt>
    <dgm:pt modelId="{B599990E-A957-4A9E-AB46-903894B77EFC}" type="pres">
      <dgm:prSet presAssocID="{93F1D8E7-5FFA-402A-A2CC-B6A2F4DA07EB}" presName="spH" presStyleCnt="0"/>
      <dgm:spPr/>
    </dgm:pt>
    <dgm:pt modelId="{AE82358A-F1BB-4FE3-9E87-2889E60FD009}" type="pres">
      <dgm:prSet presAssocID="{93F1D8E7-5FFA-402A-A2CC-B6A2F4DA07EB}" presName="desTx" presStyleLbl="node1" presStyleIdx="1" presStyleCnt="3">
        <dgm:presLayoutVars>
          <dgm:bulletEnabled val="1"/>
        </dgm:presLayoutVars>
      </dgm:prSet>
      <dgm:spPr/>
    </dgm:pt>
    <dgm:pt modelId="{9B144BAC-398B-4A53-AA86-C33D26FA41F0}" type="pres">
      <dgm:prSet presAssocID="{D21E8EE3-D569-43ED-AF4D-66BF9122A7C3}" presName="spV" presStyleCnt="0"/>
      <dgm:spPr/>
    </dgm:pt>
    <dgm:pt modelId="{B7882610-2682-4536-90FD-A10B422B7BCB}" type="pres">
      <dgm:prSet presAssocID="{153E3168-E755-4581-A69D-9ECB95C59349}" presName="linNode" presStyleCnt="0"/>
      <dgm:spPr/>
    </dgm:pt>
    <dgm:pt modelId="{7E20F000-A1EF-4514-A02A-44A5EE88586C}" type="pres">
      <dgm:prSet presAssocID="{153E3168-E755-4581-A69D-9ECB95C59349}" presName="parTx" presStyleLbl="revTx" presStyleIdx="2" presStyleCnt="3">
        <dgm:presLayoutVars>
          <dgm:chMax val="1"/>
          <dgm:bulletEnabled val="1"/>
        </dgm:presLayoutVars>
      </dgm:prSet>
      <dgm:spPr/>
    </dgm:pt>
    <dgm:pt modelId="{C28314A9-0E45-4893-95D1-7F64CAB931F7}" type="pres">
      <dgm:prSet presAssocID="{153E3168-E755-4581-A69D-9ECB95C59349}" presName="bracket" presStyleLbl="parChTrans1D1" presStyleIdx="2" presStyleCnt="3"/>
      <dgm:spPr/>
    </dgm:pt>
    <dgm:pt modelId="{6F763EBF-31DD-4779-BA7B-C56343057363}" type="pres">
      <dgm:prSet presAssocID="{153E3168-E755-4581-A69D-9ECB95C59349}" presName="spH" presStyleCnt="0"/>
      <dgm:spPr/>
    </dgm:pt>
    <dgm:pt modelId="{065280CB-38DB-47E2-82A2-57C28F2E1622}" type="pres">
      <dgm:prSet presAssocID="{153E3168-E755-4581-A69D-9ECB95C59349}" presName="desTx" presStyleLbl="node1" presStyleIdx="2" presStyleCnt="3">
        <dgm:presLayoutVars>
          <dgm:bulletEnabled val="1"/>
        </dgm:presLayoutVars>
      </dgm:prSet>
      <dgm:spPr/>
    </dgm:pt>
  </dgm:ptLst>
  <dgm:cxnLst>
    <dgm:cxn modelId="{092E5806-98B8-4D25-B26C-0A32CE95DFDA}" srcId="{93F1D8E7-5FFA-402A-A2CC-B6A2F4DA07EB}" destId="{00038338-BD5F-4E14-8FD8-66DB4F21871C}" srcOrd="0" destOrd="0" parTransId="{C9E82223-F996-435F-AE18-0C34FC439C98}" sibTransId="{CB22348C-B0DB-4135-B935-5E1155FD1F0B}"/>
    <dgm:cxn modelId="{E5BEBB17-1AD3-4B42-B755-B0E58B4EFF2C}" srcId="{153E3168-E755-4581-A69D-9ECB95C59349}" destId="{51BA3B6F-723C-4D6F-BB2D-AD540DDBFC1C}" srcOrd="1" destOrd="0" parTransId="{70F87974-9E4A-4069-9176-FFB38767EED1}" sibTransId="{B798B550-25A2-4DB7-8AF5-66DBC46F3E97}"/>
    <dgm:cxn modelId="{C71CBD28-0F5B-4520-B581-5BB370741993}" type="presOf" srcId="{00038338-BD5F-4E14-8FD8-66DB4F21871C}" destId="{AE82358A-F1BB-4FE3-9E87-2889E60FD009}" srcOrd="0" destOrd="0" presId="urn:diagrams.loki3.com/BracketList"/>
    <dgm:cxn modelId="{3C39E828-BC98-4A64-B1F7-05001C295B56}" srcId="{899BF784-B9EC-46C0-B1CA-AD6FB0CEFC75}" destId="{A629AF3F-2CB7-46AD-A37E-C8109E03A847}" srcOrd="0" destOrd="0" parTransId="{1F145A36-63EB-4116-BCA0-DAC2785D2328}" sibTransId="{561CB0FD-5353-48F1-B8ED-1999D4CC6733}"/>
    <dgm:cxn modelId="{1DEE8D36-CC85-49F8-81B8-D041807C0925}" type="presOf" srcId="{CB7D814C-379A-4527-9DCF-AFBFB9169EF1}" destId="{065280CB-38DB-47E2-82A2-57C28F2E1622}" srcOrd="0" destOrd="0" presId="urn:diagrams.loki3.com/BracketList"/>
    <dgm:cxn modelId="{57152838-2F7E-4D16-8A5C-E5AF02E3D488}" srcId="{899BF784-B9EC-46C0-B1CA-AD6FB0CEFC75}" destId="{93F1D8E7-5FFA-402A-A2CC-B6A2F4DA07EB}" srcOrd="1" destOrd="0" parTransId="{3F820DFB-4C96-4D5B-A0F9-5B4BA1B8E813}" sibTransId="{D21E8EE3-D569-43ED-AF4D-66BF9122A7C3}"/>
    <dgm:cxn modelId="{27392440-D519-428E-ACA5-D85972A86A65}" srcId="{A629AF3F-2CB7-46AD-A37E-C8109E03A847}" destId="{542D58C5-D88F-4CB8-9181-54A0910604BC}" srcOrd="1" destOrd="0" parTransId="{EA3360E0-3CC0-44BE-9A4F-AB4B6F4F2313}" sibTransId="{22732EF6-8BAA-4D16-A827-30FB222CFFE3}"/>
    <dgm:cxn modelId="{0F48485D-2B57-4F25-98F9-CDBB565CADE8}" type="presOf" srcId="{9F2C17B7-4F6D-4E88-97DD-EDE5D1EB8AA2}" destId="{AE82358A-F1BB-4FE3-9E87-2889E60FD009}" srcOrd="0" destOrd="1" presId="urn:diagrams.loki3.com/BracketList"/>
    <dgm:cxn modelId="{051FB46C-E4D6-450C-A6DB-E8B223159A2D}" type="presOf" srcId="{A629AF3F-2CB7-46AD-A37E-C8109E03A847}" destId="{D50D9E8A-0DD6-46A5-A5A6-348B81E11BDB}" srcOrd="0" destOrd="0" presId="urn:diagrams.loki3.com/BracketList"/>
    <dgm:cxn modelId="{AB4EE776-5B25-47A4-B857-5A78D9AE3D2E}" type="presOf" srcId="{93F1D8E7-5FFA-402A-A2CC-B6A2F4DA07EB}" destId="{BA2196C0-BCA2-4C1C-B28D-EAA525CEEA1D}" srcOrd="0" destOrd="0" presId="urn:diagrams.loki3.com/BracketList"/>
    <dgm:cxn modelId="{4B573B77-D41D-4E57-8FD6-8BF64E5336DD}" srcId="{93F1D8E7-5FFA-402A-A2CC-B6A2F4DA07EB}" destId="{9F2C17B7-4F6D-4E88-97DD-EDE5D1EB8AA2}" srcOrd="1" destOrd="0" parTransId="{3163AE30-3068-47DA-A3E7-4647B14A35BE}" sibTransId="{0C5DBE2A-6330-4CBF-A87C-339022FCECEC}"/>
    <dgm:cxn modelId="{9AD1DA78-6E3E-47B1-AAEF-ADA1221A61DB}" srcId="{153E3168-E755-4581-A69D-9ECB95C59349}" destId="{CB7D814C-379A-4527-9DCF-AFBFB9169EF1}" srcOrd="0" destOrd="0" parTransId="{84BCCAB3-582D-429F-821D-184B51C411CE}" sibTransId="{3C5B8282-048B-4D04-8087-D85E2EE0225F}"/>
    <dgm:cxn modelId="{3B80B57D-078A-4319-ABC9-F96EB01FF8B2}" type="presOf" srcId="{78DCA38D-DCE4-4406-A1A8-B401E307E548}" destId="{466EDF89-90BC-4A97-ACD8-3DC6ECFEC6EB}" srcOrd="0" destOrd="0" presId="urn:diagrams.loki3.com/BracketList"/>
    <dgm:cxn modelId="{10ED387F-7F8E-47CE-B300-7B8DFC9725F9}" type="presOf" srcId="{153E3168-E755-4581-A69D-9ECB95C59349}" destId="{7E20F000-A1EF-4514-A02A-44A5EE88586C}" srcOrd="0" destOrd="0" presId="urn:diagrams.loki3.com/BracketList"/>
    <dgm:cxn modelId="{C1657CA3-F342-46BB-A801-E7686F45FF5E}" type="presOf" srcId="{899BF784-B9EC-46C0-B1CA-AD6FB0CEFC75}" destId="{F2BB972D-A1F2-4ECA-8114-2D082368B43B}" srcOrd="0" destOrd="0" presId="urn:diagrams.loki3.com/BracketList"/>
    <dgm:cxn modelId="{B7DE78AE-F5E2-40DE-B3A6-8EEC04413355}" type="presOf" srcId="{51BA3B6F-723C-4D6F-BB2D-AD540DDBFC1C}" destId="{065280CB-38DB-47E2-82A2-57C28F2E1622}" srcOrd="0" destOrd="1" presId="urn:diagrams.loki3.com/BracketList"/>
    <dgm:cxn modelId="{99B660D5-7A93-46FE-BE18-DC9AD26A9A3E}" srcId="{A629AF3F-2CB7-46AD-A37E-C8109E03A847}" destId="{78DCA38D-DCE4-4406-A1A8-B401E307E548}" srcOrd="0" destOrd="0" parTransId="{29BEBB47-3D62-4399-BBF9-ACA692EA4D72}" sibTransId="{D68EBF74-7642-4AFD-B21F-7E695FD2BB11}"/>
    <dgm:cxn modelId="{9697A1E6-9E69-44D3-8976-541856D19186}" type="presOf" srcId="{542D58C5-D88F-4CB8-9181-54A0910604BC}" destId="{466EDF89-90BC-4A97-ACD8-3DC6ECFEC6EB}" srcOrd="0" destOrd="1" presId="urn:diagrams.loki3.com/BracketList"/>
    <dgm:cxn modelId="{4D7F43EB-5E4A-4390-B195-6E4A753314CA}" srcId="{899BF784-B9EC-46C0-B1CA-AD6FB0CEFC75}" destId="{153E3168-E755-4581-A69D-9ECB95C59349}" srcOrd="2" destOrd="0" parTransId="{754B4528-E4E4-42A5-9F86-A43A9763A10E}" sibTransId="{47152981-6253-4E48-8C0C-0431E9B6157C}"/>
    <dgm:cxn modelId="{85D509D8-AF95-4D64-8B6B-E52620402886}" type="presParOf" srcId="{F2BB972D-A1F2-4ECA-8114-2D082368B43B}" destId="{1FBA3816-2D84-44FC-AAD2-77902BE7589A}" srcOrd="0" destOrd="0" presId="urn:diagrams.loki3.com/BracketList"/>
    <dgm:cxn modelId="{CA8434E1-C116-4460-B271-DD2D1E0BD5CC}" type="presParOf" srcId="{1FBA3816-2D84-44FC-AAD2-77902BE7589A}" destId="{D50D9E8A-0DD6-46A5-A5A6-348B81E11BDB}" srcOrd="0" destOrd="0" presId="urn:diagrams.loki3.com/BracketList"/>
    <dgm:cxn modelId="{63A9BE52-BD0F-4201-BADE-10FE3B187478}" type="presParOf" srcId="{1FBA3816-2D84-44FC-AAD2-77902BE7589A}" destId="{7A9EC1B6-6EB2-47FF-AE9C-0A2D63D49CC4}" srcOrd="1" destOrd="0" presId="urn:diagrams.loki3.com/BracketList"/>
    <dgm:cxn modelId="{6ED70239-9ADC-42BB-BA67-0CCAA970267D}" type="presParOf" srcId="{1FBA3816-2D84-44FC-AAD2-77902BE7589A}" destId="{C60241DB-9359-497D-8620-E047865056B9}" srcOrd="2" destOrd="0" presId="urn:diagrams.loki3.com/BracketList"/>
    <dgm:cxn modelId="{1F1EAD50-1856-4EF3-BF6D-DB08886F0D40}" type="presParOf" srcId="{1FBA3816-2D84-44FC-AAD2-77902BE7589A}" destId="{466EDF89-90BC-4A97-ACD8-3DC6ECFEC6EB}" srcOrd="3" destOrd="0" presId="urn:diagrams.loki3.com/BracketList"/>
    <dgm:cxn modelId="{3DE434B1-3EFB-4785-8C55-041F81F8DD99}" type="presParOf" srcId="{F2BB972D-A1F2-4ECA-8114-2D082368B43B}" destId="{EC40EC1A-D7C3-45E0-AF81-2186EC15A93E}" srcOrd="1" destOrd="0" presId="urn:diagrams.loki3.com/BracketList"/>
    <dgm:cxn modelId="{E68E3DCA-3E59-432A-9983-F64145D0EBBD}" type="presParOf" srcId="{F2BB972D-A1F2-4ECA-8114-2D082368B43B}" destId="{7613475C-B97B-4C21-A281-6EA55D0E4EAB}" srcOrd="2" destOrd="0" presId="urn:diagrams.loki3.com/BracketList"/>
    <dgm:cxn modelId="{7B785291-A601-4050-AB55-58CC70B495FF}" type="presParOf" srcId="{7613475C-B97B-4C21-A281-6EA55D0E4EAB}" destId="{BA2196C0-BCA2-4C1C-B28D-EAA525CEEA1D}" srcOrd="0" destOrd="0" presId="urn:diagrams.loki3.com/BracketList"/>
    <dgm:cxn modelId="{B993FEFF-C61C-4036-A581-AD19D5137CA4}" type="presParOf" srcId="{7613475C-B97B-4C21-A281-6EA55D0E4EAB}" destId="{A51CAC12-A5C3-4A69-A3B5-6D9EE34E0252}" srcOrd="1" destOrd="0" presId="urn:diagrams.loki3.com/BracketList"/>
    <dgm:cxn modelId="{B916DB08-0D4B-4D1F-B81E-47A0682F25C8}" type="presParOf" srcId="{7613475C-B97B-4C21-A281-6EA55D0E4EAB}" destId="{B599990E-A957-4A9E-AB46-903894B77EFC}" srcOrd="2" destOrd="0" presId="urn:diagrams.loki3.com/BracketList"/>
    <dgm:cxn modelId="{B8282BB8-CD3A-4E4B-8068-965D68700A8F}" type="presParOf" srcId="{7613475C-B97B-4C21-A281-6EA55D0E4EAB}" destId="{AE82358A-F1BB-4FE3-9E87-2889E60FD009}" srcOrd="3" destOrd="0" presId="urn:diagrams.loki3.com/BracketList"/>
    <dgm:cxn modelId="{2BFBD4E1-21FF-4A68-AE9B-F0CC6F6CFB91}" type="presParOf" srcId="{F2BB972D-A1F2-4ECA-8114-2D082368B43B}" destId="{9B144BAC-398B-4A53-AA86-C33D26FA41F0}" srcOrd="3" destOrd="0" presId="urn:diagrams.loki3.com/BracketList"/>
    <dgm:cxn modelId="{3149DAF9-3FE5-4EEE-B9F6-BA91EBC2AA61}" type="presParOf" srcId="{F2BB972D-A1F2-4ECA-8114-2D082368B43B}" destId="{B7882610-2682-4536-90FD-A10B422B7BCB}" srcOrd="4" destOrd="0" presId="urn:diagrams.loki3.com/BracketList"/>
    <dgm:cxn modelId="{4B7BB445-1ECF-4EA3-B98A-BB64E0FB50A4}" type="presParOf" srcId="{B7882610-2682-4536-90FD-A10B422B7BCB}" destId="{7E20F000-A1EF-4514-A02A-44A5EE88586C}" srcOrd="0" destOrd="0" presId="urn:diagrams.loki3.com/BracketList"/>
    <dgm:cxn modelId="{CE86DA6F-A657-4377-B142-36B515E9C5AE}" type="presParOf" srcId="{B7882610-2682-4536-90FD-A10B422B7BCB}" destId="{C28314A9-0E45-4893-95D1-7F64CAB931F7}" srcOrd="1" destOrd="0" presId="urn:diagrams.loki3.com/BracketList"/>
    <dgm:cxn modelId="{07307132-48F0-45A0-8036-FB4ED1C21503}" type="presParOf" srcId="{B7882610-2682-4536-90FD-A10B422B7BCB}" destId="{6F763EBF-31DD-4779-BA7B-C56343057363}" srcOrd="2" destOrd="0" presId="urn:diagrams.loki3.com/BracketList"/>
    <dgm:cxn modelId="{5579CEC6-55CD-4E50-B1B9-BCBC037EFC3C}" type="presParOf" srcId="{B7882610-2682-4536-90FD-A10B422B7BCB}" destId="{065280CB-38DB-47E2-82A2-57C28F2E162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867D80-2EBB-43D8-BD2F-95D6538CBA27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748FC0-2770-4A76-8000-F52488D5BB64}">
      <dgm:prSet phldrT="[Text]" custT="1"/>
      <dgm:spPr/>
      <dgm:t>
        <a:bodyPr/>
        <a:lstStyle/>
        <a:p>
          <a:r>
            <a:rPr lang="en-US" sz="1600"/>
            <a:t>DCPDS Report/Report Formula</a:t>
          </a:r>
          <a:endParaRPr lang="en-US" sz="1600" dirty="0"/>
        </a:p>
      </dgm:t>
    </dgm:pt>
    <dgm:pt modelId="{E0CC1BE8-27BD-48BF-8350-9213D9E516CA}" type="parTrans" cxnId="{C0FFADD3-5B24-42F8-B81C-B3E8D61DAB87}">
      <dgm:prSet/>
      <dgm:spPr/>
      <dgm:t>
        <a:bodyPr/>
        <a:lstStyle/>
        <a:p>
          <a:endParaRPr lang="en-US"/>
        </a:p>
      </dgm:t>
    </dgm:pt>
    <dgm:pt modelId="{DACD3E8C-72C5-4467-A636-FAE3641EEA10}" type="sibTrans" cxnId="{C0FFADD3-5B24-42F8-B81C-B3E8D61DAB87}">
      <dgm:prSet/>
      <dgm:spPr/>
      <dgm:t>
        <a:bodyPr/>
        <a:lstStyle/>
        <a:p>
          <a:endParaRPr lang="en-US"/>
        </a:p>
      </dgm:t>
    </dgm:pt>
    <dgm:pt modelId="{988A0DBE-DB0C-47F3-8116-FD5CAAE8659B}">
      <dgm:prSet phldrT="[Text]" custT="1"/>
      <dgm:spPr/>
      <dgm:t>
        <a:bodyPr/>
        <a:lstStyle/>
        <a:p>
          <a:r>
            <a:rPr lang="en-US" sz="1100" dirty="0"/>
            <a:t>Components to review the DCPDS report provided by DCPAS.</a:t>
          </a:r>
        </a:p>
      </dgm:t>
    </dgm:pt>
    <dgm:pt modelId="{EB74D5D0-56E2-4043-A3D2-0DDC786FF317}" type="parTrans" cxnId="{A87B9464-0EEF-4963-B656-8A69DEAE7BE4}">
      <dgm:prSet/>
      <dgm:spPr/>
      <dgm:t>
        <a:bodyPr/>
        <a:lstStyle/>
        <a:p>
          <a:endParaRPr lang="en-US"/>
        </a:p>
      </dgm:t>
    </dgm:pt>
    <dgm:pt modelId="{5066BA29-D2D9-488A-A77E-30A1177EF72E}" type="sibTrans" cxnId="{A87B9464-0EEF-4963-B656-8A69DEAE7BE4}">
      <dgm:prSet/>
      <dgm:spPr/>
      <dgm:t>
        <a:bodyPr/>
        <a:lstStyle/>
        <a:p>
          <a:endParaRPr lang="en-US"/>
        </a:p>
      </dgm:t>
    </dgm:pt>
    <dgm:pt modelId="{3E9586F7-5942-4F81-876F-608EE93280E4}">
      <dgm:prSet phldrT="[Text]" custT="1"/>
      <dgm:spPr/>
      <dgm:t>
        <a:bodyPr/>
        <a:lstStyle/>
        <a:p>
          <a:r>
            <a:rPr lang="en-US" sz="1600" dirty="0"/>
            <a:t>Component/Agency       Records Validation</a:t>
          </a:r>
        </a:p>
      </dgm:t>
    </dgm:pt>
    <dgm:pt modelId="{4C2756BE-D51C-4DEF-8884-41A90718B471}" type="parTrans" cxnId="{952B3915-4677-4D12-AC7C-62ACA811FBF8}">
      <dgm:prSet/>
      <dgm:spPr/>
      <dgm:t>
        <a:bodyPr/>
        <a:lstStyle/>
        <a:p>
          <a:endParaRPr lang="en-US"/>
        </a:p>
      </dgm:t>
    </dgm:pt>
    <dgm:pt modelId="{987A8CBC-2571-4875-8E93-8A8F0E9E0DD7}" type="sibTrans" cxnId="{952B3915-4677-4D12-AC7C-62ACA811FBF8}">
      <dgm:prSet/>
      <dgm:spPr/>
      <dgm:t>
        <a:bodyPr/>
        <a:lstStyle/>
        <a:p>
          <a:endParaRPr lang="en-US"/>
        </a:p>
      </dgm:t>
    </dgm:pt>
    <dgm:pt modelId="{80BAAF10-34B7-4CCA-A2A2-0EB744B68C84}">
      <dgm:prSet phldrT="[Text]" custT="1"/>
      <dgm:spPr/>
      <dgm:t>
        <a:bodyPr/>
        <a:lstStyle/>
        <a:p>
          <a:r>
            <a:rPr lang="en-US" sz="1600"/>
            <a:t>Determine Indebtedness</a:t>
          </a:r>
          <a:endParaRPr lang="en-US" sz="1600" dirty="0"/>
        </a:p>
      </dgm:t>
    </dgm:pt>
    <dgm:pt modelId="{7D8C31B0-A78C-4E24-A8EA-11DD217E87AF}" type="parTrans" cxnId="{D13A9006-3562-47C2-86D0-94868A17501B}">
      <dgm:prSet/>
      <dgm:spPr/>
      <dgm:t>
        <a:bodyPr/>
        <a:lstStyle/>
        <a:p>
          <a:endParaRPr lang="en-US"/>
        </a:p>
      </dgm:t>
    </dgm:pt>
    <dgm:pt modelId="{715E83DD-1D53-4A60-AE2A-741CD3AA01E1}" type="sibTrans" cxnId="{D13A9006-3562-47C2-86D0-94868A17501B}">
      <dgm:prSet/>
      <dgm:spPr/>
      <dgm:t>
        <a:bodyPr/>
        <a:lstStyle/>
        <a:p>
          <a:endParaRPr lang="en-US"/>
        </a:p>
      </dgm:t>
    </dgm:pt>
    <dgm:pt modelId="{783F4236-1D68-4054-AD70-3B636334020E}">
      <dgm:prSet phldrT="[Text]" custT="1"/>
      <dgm:spPr/>
      <dgm:t>
        <a:bodyPr/>
        <a:lstStyle/>
        <a:p>
          <a:r>
            <a:rPr lang="en-US" sz="1600" dirty="0"/>
            <a:t>Develop Mitigation Strategies</a:t>
          </a:r>
        </a:p>
      </dgm:t>
    </dgm:pt>
    <dgm:pt modelId="{9DAE88DF-23EC-4BEE-9769-25D33BCE14D9}" type="parTrans" cxnId="{C9372E43-AD77-4A12-9A2F-8B65BA74B135}">
      <dgm:prSet/>
      <dgm:spPr/>
      <dgm:t>
        <a:bodyPr/>
        <a:lstStyle/>
        <a:p>
          <a:endParaRPr lang="en-US"/>
        </a:p>
      </dgm:t>
    </dgm:pt>
    <dgm:pt modelId="{AF11B9BF-19FE-4569-B681-30CBDE0F2C26}" type="sibTrans" cxnId="{C9372E43-AD77-4A12-9A2F-8B65BA74B135}">
      <dgm:prSet/>
      <dgm:spPr/>
      <dgm:t>
        <a:bodyPr/>
        <a:lstStyle/>
        <a:p>
          <a:endParaRPr lang="en-US"/>
        </a:p>
      </dgm:t>
    </dgm:pt>
    <dgm:pt modelId="{918B73F3-6EF1-4472-B13B-EE6CC29984D6}">
      <dgm:prSet phldrT="[Text]" custT="1"/>
      <dgm:spPr/>
      <dgm:t>
        <a:bodyPr/>
        <a:lstStyle/>
        <a:p>
          <a:r>
            <a:rPr lang="en-US" sz="1000" dirty="0"/>
            <a:t>Components will determine whether employee is entitled to reimbursement or indebted to the Federal government.</a:t>
          </a:r>
        </a:p>
      </dgm:t>
    </dgm:pt>
    <dgm:pt modelId="{000F0F5F-9EF4-4F3F-AC45-1DA729C771A6}" type="parTrans" cxnId="{D85BE825-BB42-4D36-9E75-C97F50F1FA70}">
      <dgm:prSet/>
      <dgm:spPr/>
      <dgm:t>
        <a:bodyPr/>
        <a:lstStyle/>
        <a:p>
          <a:endParaRPr lang="en-US"/>
        </a:p>
      </dgm:t>
    </dgm:pt>
    <dgm:pt modelId="{F1E4D51D-29BE-4176-AB75-20380F940981}" type="sibTrans" cxnId="{D85BE825-BB42-4D36-9E75-C97F50F1FA70}">
      <dgm:prSet/>
      <dgm:spPr/>
      <dgm:t>
        <a:bodyPr/>
        <a:lstStyle/>
        <a:p>
          <a:endParaRPr lang="en-US"/>
        </a:p>
      </dgm:t>
    </dgm:pt>
    <dgm:pt modelId="{EA1ACD65-511E-478B-A700-3B7C1B9CA248}">
      <dgm:prSet phldrT="[Text]" custT="1"/>
      <dgm:spPr/>
      <dgm:t>
        <a:bodyPr/>
        <a:lstStyle/>
        <a:p>
          <a:r>
            <a:rPr lang="en-US" sz="1600" dirty="0"/>
            <a:t>Formal Notice to Employee &amp; Corrective Action</a:t>
          </a:r>
        </a:p>
      </dgm:t>
    </dgm:pt>
    <dgm:pt modelId="{FF821778-24FC-43E4-8CB7-63987F4F071B}" type="parTrans" cxnId="{D65DB9CF-7F53-4B92-BA17-E7C26DAFB678}">
      <dgm:prSet/>
      <dgm:spPr/>
      <dgm:t>
        <a:bodyPr/>
        <a:lstStyle/>
        <a:p>
          <a:endParaRPr lang="en-US"/>
        </a:p>
      </dgm:t>
    </dgm:pt>
    <dgm:pt modelId="{5E34A3AC-4574-4E57-9E19-CB6EDF6FBF50}" type="sibTrans" cxnId="{D65DB9CF-7F53-4B92-BA17-E7C26DAFB678}">
      <dgm:prSet/>
      <dgm:spPr/>
      <dgm:t>
        <a:bodyPr/>
        <a:lstStyle/>
        <a:p>
          <a:endParaRPr lang="en-US"/>
        </a:p>
      </dgm:t>
    </dgm:pt>
    <dgm:pt modelId="{0C90F8AD-61D4-40C6-9BE6-BBE2505F8CFD}">
      <dgm:prSet custT="1"/>
      <dgm:spPr/>
      <dgm:t>
        <a:bodyPr/>
        <a:lstStyle/>
        <a:p>
          <a:r>
            <a:rPr lang="en-US" sz="1100" dirty="0"/>
            <a:t>Components will review all relevant DCPDS records and report affected employees to the Deputy Assistant Secretary of Defense for Civilian Personnel Policy in writing.</a:t>
          </a:r>
        </a:p>
      </dgm:t>
    </dgm:pt>
    <dgm:pt modelId="{91F9EE8E-CCA9-497C-80FE-18BC65C4B7CD}" type="parTrans" cxnId="{861A0683-A37D-42FA-99F6-F9DBED0EBCDD}">
      <dgm:prSet/>
      <dgm:spPr/>
      <dgm:t>
        <a:bodyPr/>
        <a:lstStyle/>
        <a:p>
          <a:endParaRPr lang="en-US"/>
        </a:p>
      </dgm:t>
    </dgm:pt>
    <dgm:pt modelId="{AD3D2F1D-AD4A-41A7-82B7-607232A7F1EA}" type="sibTrans" cxnId="{861A0683-A37D-42FA-99F6-F9DBED0EBCDD}">
      <dgm:prSet/>
      <dgm:spPr/>
      <dgm:t>
        <a:bodyPr/>
        <a:lstStyle/>
        <a:p>
          <a:endParaRPr lang="en-US"/>
        </a:p>
      </dgm:t>
    </dgm:pt>
    <dgm:pt modelId="{11489A9D-0AC9-4AF3-9BAA-D80101668EFA}">
      <dgm:prSet/>
      <dgm:spPr/>
      <dgm:t>
        <a:bodyPr/>
        <a:lstStyle/>
        <a:p>
          <a:r>
            <a:rPr lang="en-US" dirty="0"/>
            <a:t>DCPAS will work with Components to identify best practices, develop and implement mitigation strategies to prevent future errors.</a:t>
          </a:r>
        </a:p>
      </dgm:t>
    </dgm:pt>
    <dgm:pt modelId="{A55783BF-7002-4DDB-BEAA-04D955F7B600}" type="parTrans" cxnId="{FE93EA9F-FBA8-4E3B-BB7F-F8803BEC89D4}">
      <dgm:prSet/>
      <dgm:spPr/>
      <dgm:t>
        <a:bodyPr/>
        <a:lstStyle/>
        <a:p>
          <a:endParaRPr lang="en-US"/>
        </a:p>
      </dgm:t>
    </dgm:pt>
    <dgm:pt modelId="{5085E59A-B84E-4D02-AD33-316C122CCB8B}" type="sibTrans" cxnId="{FE93EA9F-FBA8-4E3B-BB7F-F8803BEC89D4}">
      <dgm:prSet/>
      <dgm:spPr/>
      <dgm:t>
        <a:bodyPr/>
        <a:lstStyle/>
        <a:p>
          <a:endParaRPr lang="en-US"/>
        </a:p>
      </dgm:t>
    </dgm:pt>
    <dgm:pt modelId="{E31DD4BE-5140-4C31-914E-ED5A3B5934AE}">
      <dgm:prSet phldrT="[Text]" custT="1"/>
      <dgm:spPr/>
      <dgm:t>
        <a:bodyPr/>
        <a:lstStyle/>
        <a:p>
          <a:r>
            <a:rPr lang="en-US" sz="1100" dirty="0"/>
            <a:t>Utilize the data script provided by DCPAS to identify potential FERS retirement code errors.</a:t>
          </a:r>
        </a:p>
      </dgm:t>
    </dgm:pt>
    <dgm:pt modelId="{9B588067-85F3-4E12-8371-621EBBFA8B19}" type="sibTrans" cxnId="{AD7D0B5C-2C57-4114-B9B9-66395F6C68D8}">
      <dgm:prSet/>
      <dgm:spPr/>
      <dgm:t>
        <a:bodyPr/>
        <a:lstStyle/>
        <a:p>
          <a:endParaRPr lang="en-US"/>
        </a:p>
      </dgm:t>
    </dgm:pt>
    <dgm:pt modelId="{B448FE12-BD2F-4304-BC25-71CB32AE1EF5}" type="parTrans" cxnId="{AD7D0B5C-2C57-4114-B9B9-66395F6C68D8}">
      <dgm:prSet/>
      <dgm:spPr/>
      <dgm:t>
        <a:bodyPr/>
        <a:lstStyle/>
        <a:p>
          <a:endParaRPr lang="en-US"/>
        </a:p>
      </dgm:t>
    </dgm:pt>
    <dgm:pt modelId="{236EC23F-179A-4657-A58E-371F2BD37A33}">
      <dgm:prSet phldrT="[Text]" custT="1"/>
      <dgm:spPr/>
      <dgm:t>
        <a:bodyPr/>
        <a:lstStyle/>
        <a:p>
          <a:r>
            <a:rPr lang="en-US" sz="1000" dirty="0"/>
            <a:t>Components will correct actions and work with DFAS to calculate debt.</a:t>
          </a:r>
        </a:p>
      </dgm:t>
    </dgm:pt>
    <dgm:pt modelId="{BA8DC08C-F674-4F13-8740-C0CCC5889AF1}" type="parTrans" cxnId="{60E65A0A-262B-43E7-A24B-433327200567}">
      <dgm:prSet/>
      <dgm:spPr/>
      <dgm:t>
        <a:bodyPr/>
        <a:lstStyle/>
        <a:p>
          <a:endParaRPr lang="en-US"/>
        </a:p>
      </dgm:t>
    </dgm:pt>
    <dgm:pt modelId="{45D5CC5B-0334-4AB7-8AD5-480957109DA3}" type="sibTrans" cxnId="{60E65A0A-262B-43E7-A24B-433327200567}">
      <dgm:prSet/>
      <dgm:spPr/>
      <dgm:t>
        <a:bodyPr/>
        <a:lstStyle/>
        <a:p>
          <a:endParaRPr lang="en-US"/>
        </a:p>
      </dgm:t>
    </dgm:pt>
    <dgm:pt modelId="{6046CA7E-0B45-4B34-843E-589C4925CBE6}">
      <dgm:prSet custT="1"/>
      <dgm:spPr/>
      <dgm:t>
        <a:bodyPr/>
        <a:lstStyle/>
        <a:p>
          <a:r>
            <a:rPr lang="en-US" sz="1100" b="0" i="0" dirty="0"/>
            <a:t>Components will Issue notices within five business days after completion of  corrective actions. </a:t>
          </a:r>
        </a:p>
      </dgm:t>
    </dgm:pt>
    <dgm:pt modelId="{984CCD4F-4719-476A-A27F-D10111B51E52}" type="parTrans" cxnId="{1F3F4ABE-18FD-4BFA-B33E-D5307EDD9A92}">
      <dgm:prSet/>
      <dgm:spPr/>
      <dgm:t>
        <a:bodyPr/>
        <a:lstStyle/>
        <a:p>
          <a:endParaRPr lang="en-US"/>
        </a:p>
      </dgm:t>
    </dgm:pt>
    <dgm:pt modelId="{1F5ED9FA-4F1B-4EAC-8FD0-9B5DC7AA659A}" type="sibTrans" cxnId="{1F3F4ABE-18FD-4BFA-B33E-D5307EDD9A92}">
      <dgm:prSet/>
      <dgm:spPr/>
      <dgm:t>
        <a:bodyPr/>
        <a:lstStyle/>
        <a:p>
          <a:endParaRPr lang="en-US"/>
        </a:p>
      </dgm:t>
    </dgm:pt>
    <dgm:pt modelId="{FB48BE83-D176-4635-8D7A-3A5AEC267991}">
      <dgm:prSet custT="1"/>
      <dgm:spPr/>
      <dgm:t>
        <a:bodyPr/>
        <a:lstStyle/>
        <a:p>
          <a:r>
            <a:rPr lang="en-US" sz="1100" b="0" i="0" dirty="0"/>
            <a:t>Components will advise indebted employees of their right to request a debt waiver.</a:t>
          </a:r>
        </a:p>
      </dgm:t>
    </dgm:pt>
    <dgm:pt modelId="{1CF1C373-4519-4141-A1D3-E67192F0424D}" type="parTrans" cxnId="{BEB42FCB-FC33-4CB1-9F73-6A9993AB5027}">
      <dgm:prSet/>
      <dgm:spPr/>
      <dgm:t>
        <a:bodyPr/>
        <a:lstStyle/>
        <a:p>
          <a:endParaRPr lang="en-US"/>
        </a:p>
      </dgm:t>
    </dgm:pt>
    <dgm:pt modelId="{161A4E82-9615-42C7-BE25-70B2145FD19A}" type="sibTrans" cxnId="{BEB42FCB-FC33-4CB1-9F73-6A9993AB5027}">
      <dgm:prSet/>
      <dgm:spPr/>
      <dgm:t>
        <a:bodyPr/>
        <a:lstStyle/>
        <a:p>
          <a:endParaRPr lang="en-US"/>
        </a:p>
      </dgm:t>
    </dgm:pt>
    <dgm:pt modelId="{D5A04F3C-5D5F-49D8-AD52-E93F451AA473}" type="pres">
      <dgm:prSet presAssocID="{EC867D80-2EBB-43D8-BD2F-95D6538CBA27}" presName="Name0" presStyleCnt="0">
        <dgm:presLayoutVars>
          <dgm:dir/>
          <dgm:animLvl val="lvl"/>
          <dgm:resizeHandles/>
        </dgm:presLayoutVars>
      </dgm:prSet>
      <dgm:spPr/>
    </dgm:pt>
    <dgm:pt modelId="{9BB88A5B-ABA7-45BD-8238-259AE452C1DD}" type="pres">
      <dgm:prSet presAssocID="{17748FC0-2770-4A76-8000-F52488D5BB64}" presName="linNode" presStyleCnt="0"/>
      <dgm:spPr/>
    </dgm:pt>
    <dgm:pt modelId="{180F35D2-145B-4F2A-8CFF-21ACD3B8E74F}" type="pres">
      <dgm:prSet presAssocID="{17748FC0-2770-4A76-8000-F52488D5BB64}" presName="parentShp" presStyleLbl="node1" presStyleIdx="0" presStyleCnt="5">
        <dgm:presLayoutVars>
          <dgm:bulletEnabled val="1"/>
        </dgm:presLayoutVars>
      </dgm:prSet>
      <dgm:spPr/>
    </dgm:pt>
    <dgm:pt modelId="{DCFC2D3F-97C1-4A9E-BFEF-78515ACD937B}" type="pres">
      <dgm:prSet presAssocID="{17748FC0-2770-4A76-8000-F52488D5BB64}" presName="childShp" presStyleLbl="bgAccFollowNode1" presStyleIdx="0" presStyleCnt="5">
        <dgm:presLayoutVars>
          <dgm:bulletEnabled val="1"/>
        </dgm:presLayoutVars>
      </dgm:prSet>
      <dgm:spPr/>
    </dgm:pt>
    <dgm:pt modelId="{FD11342F-1FEF-4818-829E-9683803984F2}" type="pres">
      <dgm:prSet presAssocID="{DACD3E8C-72C5-4467-A636-FAE3641EEA10}" presName="spacing" presStyleCnt="0"/>
      <dgm:spPr/>
    </dgm:pt>
    <dgm:pt modelId="{0280FC1B-FE55-45DD-8770-9DC53B9C3A7C}" type="pres">
      <dgm:prSet presAssocID="{3E9586F7-5942-4F81-876F-608EE93280E4}" presName="linNode" presStyleCnt="0"/>
      <dgm:spPr/>
    </dgm:pt>
    <dgm:pt modelId="{20BB2336-1C56-4583-BDD9-5733A0139025}" type="pres">
      <dgm:prSet presAssocID="{3E9586F7-5942-4F81-876F-608EE93280E4}" presName="parentShp" presStyleLbl="node1" presStyleIdx="1" presStyleCnt="5" custScaleX="100000" custLinFactNeighborX="-2564" custLinFactNeighborY="-1896">
        <dgm:presLayoutVars>
          <dgm:bulletEnabled val="1"/>
        </dgm:presLayoutVars>
      </dgm:prSet>
      <dgm:spPr/>
    </dgm:pt>
    <dgm:pt modelId="{A8381257-E718-42EF-88AE-E43B48C64C28}" type="pres">
      <dgm:prSet presAssocID="{3E9586F7-5942-4F81-876F-608EE93280E4}" presName="childShp" presStyleLbl="bgAccFollowNode1" presStyleIdx="1" presStyleCnt="5" custLinFactNeighborX="3022" custLinFactNeighborY="-1896">
        <dgm:presLayoutVars>
          <dgm:bulletEnabled val="1"/>
        </dgm:presLayoutVars>
      </dgm:prSet>
      <dgm:spPr/>
    </dgm:pt>
    <dgm:pt modelId="{BA94058C-0180-440F-A4CA-5DCB446DBE66}" type="pres">
      <dgm:prSet presAssocID="{987A8CBC-2571-4875-8E93-8A8F0E9E0DD7}" presName="spacing" presStyleCnt="0"/>
      <dgm:spPr/>
    </dgm:pt>
    <dgm:pt modelId="{E6D08D74-5A1A-4588-AE4C-5562C7A89ACA}" type="pres">
      <dgm:prSet presAssocID="{80BAAF10-34B7-4CCA-A2A2-0EB744B68C84}" presName="linNode" presStyleCnt="0"/>
      <dgm:spPr/>
    </dgm:pt>
    <dgm:pt modelId="{3E07B849-D001-4418-A47E-342735FEA208}" type="pres">
      <dgm:prSet presAssocID="{80BAAF10-34B7-4CCA-A2A2-0EB744B68C84}" presName="parentShp" presStyleLbl="node1" presStyleIdx="2" presStyleCnt="5">
        <dgm:presLayoutVars>
          <dgm:bulletEnabled val="1"/>
        </dgm:presLayoutVars>
      </dgm:prSet>
      <dgm:spPr/>
    </dgm:pt>
    <dgm:pt modelId="{05768A45-2FE2-4DCB-89F3-C4B603055307}" type="pres">
      <dgm:prSet presAssocID="{80BAAF10-34B7-4CCA-A2A2-0EB744B68C84}" presName="childShp" presStyleLbl="bgAccFollowNode1" presStyleIdx="2" presStyleCnt="5" custLinFactNeighborX="3022" custLinFactNeighborY="-2440">
        <dgm:presLayoutVars>
          <dgm:bulletEnabled val="1"/>
        </dgm:presLayoutVars>
      </dgm:prSet>
      <dgm:spPr/>
    </dgm:pt>
    <dgm:pt modelId="{130920BB-B0DA-47E9-88CE-22D9AED45B94}" type="pres">
      <dgm:prSet presAssocID="{715E83DD-1D53-4A60-AE2A-741CD3AA01E1}" presName="spacing" presStyleCnt="0"/>
      <dgm:spPr/>
    </dgm:pt>
    <dgm:pt modelId="{CE638DA9-FF6E-43AF-A961-534A43151DC7}" type="pres">
      <dgm:prSet presAssocID="{EA1ACD65-511E-478B-A700-3B7C1B9CA248}" presName="linNode" presStyleCnt="0"/>
      <dgm:spPr/>
    </dgm:pt>
    <dgm:pt modelId="{956F3433-BDFA-4957-9B78-F2BF73EA699B}" type="pres">
      <dgm:prSet presAssocID="{EA1ACD65-511E-478B-A700-3B7C1B9CA248}" presName="parentShp" presStyleLbl="node1" presStyleIdx="3" presStyleCnt="5" custLinFactNeighborX="-998" custLinFactNeighborY="-22302">
        <dgm:presLayoutVars>
          <dgm:bulletEnabled val="1"/>
        </dgm:presLayoutVars>
      </dgm:prSet>
      <dgm:spPr/>
    </dgm:pt>
    <dgm:pt modelId="{40242E7D-D5DB-4C21-9F05-A679A9215613}" type="pres">
      <dgm:prSet presAssocID="{EA1ACD65-511E-478B-A700-3B7C1B9CA248}" presName="childShp" presStyleLbl="bgAccFollowNode1" presStyleIdx="3" presStyleCnt="5" custScaleY="136987" custLinFactNeighborX="251" custLinFactNeighborY="-22302">
        <dgm:presLayoutVars>
          <dgm:bulletEnabled val="1"/>
        </dgm:presLayoutVars>
      </dgm:prSet>
      <dgm:spPr/>
    </dgm:pt>
    <dgm:pt modelId="{C8187839-8377-425B-AC60-96257D3F60AD}" type="pres">
      <dgm:prSet presAssocID="{5E34A3AC-4574-4E57-9E19-CB6EDF6FBF50}" presName="spacing" presStyleCnt="0"/>
      <dgm:spPr/>
    </dgm:pt>
    <dgm:pt modelId="{C3D36863-3B7A-400C-A10F-043D82DFFBBC}" type="pres">
      <dgm:prSet presAssocID="{783F4236-1D68-4054-AD70-3B636334020E}" presName="linNode" presStyleCnt="0"/>
      <dgm:spPr/>
    </dgm:pt>
    <dgm:pt modelId="{C9D9931F-3703-41CA-AE7E-A4E72EED5E78}" type="pres">
      <dgm:prSet presAssocID="{783F4236-1D68-4054-AD70-3B636334020E}" presName="parentShp" presStyleLbl="node1" presStyleIdx="4" presStyleCnt="5" custLinFactNeighborX="-916" custLinFactNeighborY="-45385">
        <dgm:presLayoutVars>
          <dgm:bulletEnabled val="1"/>
        </dgm:presLayoutVars>
      </dgm:prSet>
      <dgm:spPr/>
    </dgm:pt>
    <dgm:pt modelId="{2C1A7889-F243-4E1F-8EBE-3BF028E97C84}" type="pres">
      <dgm:prSet presAssocID="{783F4236-1D68-4054-AD70-3B636334020E}" presName="childShp" presStyleLbl="bgAccFollowNode1" presStyleIdx="4" presStyleCnt="5" custLinFactNeighborX="275" custLinFactNeighborY="-45385">
        <dgm:presLayoutVars>
          <dgm:bulletEnabled val="1"/>
        </dgm:presLayoutVars>
      </dgm:prSet>
      <dgm:spPr/>
    </dgm:pt>
  </dgm:ptLst>
  <dgm:cxnLst>
    <dgm:cxn modelId="{2ACA9603-EEC9-4FBD-8DCF-D2A7A517FD1C}" type="presOf" srcId="{236EC23F-179A-4657-A58E-371F2BD37A33}" destId="{05768A45-2FE2-4DCB-89F3-C4B603055307}" srcOrd="0" destOrd="1" presId="urn:microsoft.com/office/officeart/2005/8/layout/vList6"/>
    <dgm:cxn modelId="{D13A9006-3562-47C2-86D0-94868A17501B}" srcId="{EC867D80-2EBB-43D8-BD2F-95D6538CBA27}" destId="{80BAAF10-34B7-4CCA-A2A2-0EB744B68C84}" srcOrd="2" destOrd="0" parTransId="{7D8C31B0-A78C-4E24-A8EA-11DD217E87AF}" sibTransId="{715E83DD-1D53-4A60-AE2A-741CD3AA01E1}"/>
    <dgm:cxn modelId="{60E65A0A-262B-43E7-A24B-433327200567}" srcId="{80BAAF10-34B7-4CCA-A2A2-0EB744B68C84}" destId="{236EC23F-179A-4657-A58E-371F2BD37A33}" srcOrd="1" destOrd="0" parTransId="{BA8DC08C-F674-4F13-8740-C0CCC5889AF1}" sibTransId="{45D5CC5B-0334-4AB7-8AD5-480957109DA3}"/>
    <dgm:cxn modelId="{06D1FF14-4577-4AFB-B1FD-50D19F0B655E}" type="presOf" srcId="{FB48BE83-D176-4635-8D7A-3A5AEC267991}" destId="{40242E7D-D5DB-4C21-9F05-A679A9215613}" srcOrd="0" destOrd="1" presId="urn:microsoft.com/office/officeart/2005/8/layout/vList6"/>
    <dgm:cxn modelId="{952B3915-4677-4D12-AC7C-62ACA811FBF8}" srcId="{EC867D80-2EBB-43D8-BD2F-95D6538CBA27}" destId="{3E9586F7-5942-4F81-876F-608EE93280E4}" srcOrd="1" destOrd="0" parTransId="{4C2756BE-D51C-4DEF-8884-41A90718B471}" sibTransId="{987A8CBC-2571-4875-8E93-8A8F0E9E0DD7}"/>
    <dgm:cxn modelId="{624E3C16-C7CB-40AB-89EF-29BFC3C2F067}" type="presOf" srcId="{17748FC0-2770-4A76-8000-F52488D5BB64}" destId="{180F35D2-145B-4F2A-8CFF-21ACD3B8E74F}" srcOrd="0" destOrd="0" presId="urn:microsoft.com/office/officeart/2005/8/layout/vList6"/>
    <dgm:cxn modelId="{310F9222-176A-467A-A591-C8504F10018F}" type="presOf" srcId="{783F4236-1D68-4054-AD70-3B636334020E}" destId="{C9D9931F-3703-41CA-AE7E-A4E72EED5E78}" srcOrd="0" destOrd="0" presId="urn:microsoft.com/office/officeart/2005/8/layout/vList6"/>
    <dgm:cxn modelId="{D85BE825-BB42-4D36-9E75-C97F50F1FA70}" srcId="{80BAAF10-34B7-4CCA-A2A2-0EB744B68C84}" destId="{918B73F3-6EF1-4472-B13B-EE6CC29984D6}" srcOrd="0" destOrd="0" parTransId="{000F0F5F-9EF4-4F3F-AC45-1DA729C771A6}" sibTransId="{F1E4D51D-29BE-4176-AB75-20380F940981}"/>
    <dgm:cxn modelId="{25988634-0B79-473B-A8BC-E28E4B28B032}" type="presOf" srcId="{3E9586F7-5942-4F81-876F-608EE93280E4}" destId="{20BB2336-1C56-4583-BDD9-5733A0139025}" srcOrd="0" destOrd="0" presId="urn:microsoft.com/office/officeart/2005/8/layout/vList6"/>
    <dgm:cxn modelId="{AD7D0B5C-2C57-4114-B9B9-66395F6C68D8}" srcId="{17748FC0-2770-4A76-8000-F52488D5BB64}" destId="{E31DD4BE-5140-4C31-914E-ED5A3B5934AE}" srcOrd="1" destOrd="0" parTransId="{B448FE12-BD2F-4304-BC25-71CB32AE1EF5}" sibTransId="{9B588067-85F3-4E12-8371-621EBBFA8B19}"/>
    <dgm:cxn modelId="{C9372E43-AD77-4A12-9A2F-8B65BA74B135}" srcId="{EC867D80-2EBB-43D8-BD2F-95D6538CBA27}" destId="{783F4236-1D68-4054-AD70-3B636334020E}" srcOrd="4" destOrd="0" parTransId="{9DAE88DF-23EC-4BEE-9769-25D33BCE14D9}" sibTransId="{AF11B9BF-19FE-4569-B681-30CBDE0F2C26}"/>
    <dgm:cxn modelId="{A87B9464-0EEF-4963-B656-8A69DEAE7BE4}" srcId="{17748FC0-2770-4A76-8000-F52488D5BB64}" destId="{988A0DBE-DB0C-47F3-8116-FD5CAAE8659B}" srcOrd="0" destOrd="0" parTransId="{EB74D5D0-56E2-4043-A3D2-0DDC786FF317}" sibTransId="{5066BA29-D2D9-488A-A77E-30A1177EF72E}"/>
    <dgm:cxn modelId="{56F38466-2C81-4680-896B-B0B3F3222FAD}" type="presOf" srcId="{EC867D80-2EBB-43D8-BD2F-95D6538CBA27}" destId="{D5A04F3C-5D5F-49D8-AD52-E93F451AA473}" srcOrd="0" destOrd="0" presId="urn:microsoft.com/office/officeart/2005/8/layout/vList6"/>
    <dgm:cxn modelId="{2C142876-99A4-4563-B656-86884D66E353}" type="presOf" srcId="{11489A9D-0AC9-4AF3-9BAA-D80101668EFA}" destId="{2C1A7889-F243-4E1F-8EBE-3BF028E97C84}" srcOrd="0" destOrd="0" presId="urn:microsoft.com/office/officeart/2005/8/layout/vList6"/>
    <dgm:cxn modelId="{AE9E2856-A373-4F21-AF5C-D6B519704000}" type="presOf" srcId="{0C90F8AD-61D4-40C6-9BE6-BBE2505F8CFD}" destId="{A8381257-E718-42EF-88AE-E43B48C64C28}" srcOrd="0" destOrd="0" presId="urn:microsoft.com/office/officeart/2005/8/layout/vList6"/>
    <dgm:cxn modelId="{2C425F79-BDB2-4F45-AE17-050853032DC5}" type="presOf" srcId="{EA1ACD65-511E-478B-A700-3B7C1B9CA248}" destId="{956F3433-BDFA-4957-9B78-F2BF73EA699B}" srcOrd="0" destOrd="0" presId="urn:microsoft.com/office/officeart/2005/8/layout/vList6"/>
    <dgm:cxn modelId="{861A0683-A37D-42FA-99F6-F9DBED0EBCDD}" srcId="{3E9586F7-5942-4F81-876F-608EE93280E4}" destId="{0C90F8AD-61D4-40C6-9BE6-BBE2505F8CFD}" srcOrd="0" destOrd="0" parTransId="{91F9EE8E-CCA9-497C-80FE-18BC65C4B7CD}" sibTransId="{AD3D2F1D-AD4A-41A7-82B7-607232A7F1EA}"/>
    <dgm:cxn modelId="{3F6A2492-7092-4358-A38A-A23022E5D8A7}" type="presOf" srcId="{E31DD4BE-5140-4C31-914E-ED5A3B5934AE}" destId="{DCFC2D3F-97C1-4A9E-BFEF-78515ACD937B}" srcOrd="0" destOrd="1" presId="urn:microsoft.com/office/officeart/2005/8/layout/vList6"/>
    <dgm:cxn modelId="{DDBAA192-8082-40C7-AE9D-EC2E03EE912F}" type="presOf" srcId="{918B73F3-6EF1-4472-B13B-EE6CC29984D6}" destId="{05768A45-2FE2-4DCB-89F3-C4B603055307}" srcOrd="0" destOrd="0" presId="urn:microsoft.com/office/officeart/2005/8/layout/vList6"/>
    <dgm:cxn modelId="{FE93EA9F-FBA8-4E3B-BB7F-F8803BEC89D4}" srcId="{783F4236-1D68-4054-AD70-3B636334020E}" destId="{11489A9D-0AC9-4AF3-9BAA-D80101668EFA}" srcOrd="0" destOrd="0" parTransId="{A55783BF-7002-4DDB-BEAA-04D955F7B600}" sibTransId="{5085E59A-B84E-4D02-AD33-316C122CCB8B}"/>
    <dgm:cxn modelId="{13E66FA9-3C93-4877-AA53-95574EB0574D}" type="presOf" srcId="{80BAAF10-34B7-4CCA-A2A2-0EB744B68C84}" destId="{3E07B849-D001-4418-A47E-342735FEA208}" srcOrd="0" destOrd="0" presId="urn:microsoft.com/office/officeart/2005/8/layout/vList6"/>
    <dgm:cxn modelId="{102A23B9-47D4-4CAD-A168-8CD526E53B29}" type="presOf" srcId="{6046CA7E-0B45-4B34-843E-589C4925CBE6}" destId="{40242E7D-D5DB-4C21-9F05-A679A9215613}" srcOrd="0" destOrd="0" presId="urn:microsoft.com/office/officeart/2005/8/layout/vList6"/>
    <dgm:cxn modelId="{1F3F4ABE-18FD-4BFA-B33E-D5307EDD9A92}" srcId="{EA1ACD65-511E-478B-A700-3B7C1B9CA248}" destId="{6046CA7E-0B45-4B34-843E-589C4925CBE6}" srcOrd="0" destOrd="0" parTransId="{984CCD4F-4719-476A-A27F-D10111B51E52}" sibTransId="{1F5ED9FA-4F1B-4EAC-8FD0-9B5DC7AA659A}"/>
    <dgm:cxn modelId="{BEB42FCB-FC33-4CB1-9F73-6A9993AB5027}" srcId="{EA1ACD65-511E-478B-A700-3B7C1B9CA248}" destId="{FB48BE83-D176-4635-8D7A-3A5AEC267991}" srcOrd="1" destOrd="0" parTransId="{1CF1C373-4519-4141-A1D3-E67192F0424D}" sibTransId="{161A4E82-9615-42C7-BE25-70B2145FD19A}"/>
    <dgm:cxn modelId="{D65DB9CF-7F53-4B92-BA17-E7C26DAFB678}" srcId="{EC867D80-2EBB-43D8-BD2F-95D6538CBA27}" destId="{EA1ACD65-511E-478B-A700-3B7C1B9CA248}" srcOrd="3" destOrd="0" parTransId="{FF821778-24FC-43E4-8CB7-63987F4F071B}" sibTransId="{5E34A3AC-4574-4E57-9E19-CB6EDF6FBF50}"/>
    <dgm:cxn modelId="{C0FFADD3-5B24-42F8-B81C-B3E8D61DAB87}" srcId="{EC867D80-2EBB-43D8-BD2F-95D6538CBA27}" destId="{17748FC0-2770-4A76-8000-F52488D5BB64}" srcOrd="0" destOrd="0" parTransId="{E0CC1BE8-27BD-48BF-8350-9213D9E516CA}" sibTransId="{DACD3E8C-72C5-4467-A636-FAE3641EEA10}"/>
    <dgm:cxn modelId="{8D3628EC-9499-4AB1-B72D-780D6697BB67}" type="presOf" srcId="{988A0DBE-DB0C-47F3-8116-FD5CAAE8659B}" destId="{DCFC2D3F-97C1-4A9E-BFEF-78515ACD937B}" srcOrd="0" destOrd="0" presId="urn:microsoft.com/office/officeart/2005/8/layout/vList6"/>
    <dgm:cxn modelId="{5520DB5D-32B7-44A6-ADA5-EE88EB5C59FA}" type="presParOf" srcId="{D5A04F3C-5D5F-49D8-AD52-E93F451AA473}" destId="{9BB88A5B-ABA7-45BD-8238-259AE452C1DD}" srcOrd="0" destOrd="0" presId="urn:microsoft.com/office/officeart/2005/8/layout/vList6"/>
    <dgm:cxn modelId="{ABB495D7-B82F-4323-B5D1-70755375609E}" type="presParOf" srcId="{9BB88A5B-ABA7-45BD-8238-259AE452C1DD}" destId="{180F35D2-145B-4F2A-8CFF-21ACD3B8E74F}" srcOrd="0" destOrd="0" presId="urn:microsoft.com/office/officeart/2005/8/layout/vList6"/>
    <dgm:cxn modelId="{6956A463-49B0-4B01-9A7E-11E93DF48D93}" type="presParOf" srcId="{9BB88A5B-ABA7-45BD-8238-259AE452C1DD}" destId="{DCFC2D3F-97C1-4A9E-BFEF-78515ACD937B}" srcOrd="1" destOrd="0" presId="urn:microsoft.com/office/officeart/2005/8/layout/vList6"/>
    <dgm:cxn modelId="{793F1ADE-D2E8-4CCC-94D6-92E7DA4FDCA5}" type="presParOf" srcId="{D5A04F3C-5D5F-49D8-AD52-E93F451AA473}" destId="{FD11342F-1FEF-4818-829E-9683803984F2}" srcOrd="1" destOrd="0" presId="urn:microsoft.com/office/officeart/2005/8/layout/vList6"/>
    <dgm:cxn modelId="{A5E52DEA-52DC-4C4A-B335-61BAE23F8D22}" type="presParOf" srcId="{D5A04F3C-5D5F-49D8-AD52-E93F451AA473}" destId="{0280FC1B-FE55-45DD-8770-9DC53B9C3A7C}" srcOrd="2" destOrd="0" presId="urn:microsoft.com/office/officeart/2005/8/layout/vList6"/>
    <dgm:cxn modelId="{83FB5405-0D8E-47E9-9497-31FFDC5B6AC6}" type="presParOf" srcId="{0280FC1B-FE55-45DD-8770-9DC53B9C3A7C}" destId="{20BB2336-1C56-4583-BDD9-5733A0139025}" srcOrd="0" destOrd="0" presId="urn:microsoft.com/office/officeart/2005/8/layout/vList6"/>
    <dgm:cxn modelId="{77C32C5B-5D3C-4029-94DE-0E1DF5694A44}" type="presParOf" srcId="{0280FC1B-FE55-45DD-8770-9DC53B9C3A7C}" destId="{A8381257-E718-42EF-88AE-E43B48C64C28}" srcOrd="1" destOrd="0" presId="urn:microsoft.com/office/officeart/2005/8/layout/vList6"/>
    <dgm:cxn modelId="{0C3D902E-12C9-4220-9A16-BC47E62B01F6}" type="presParOf" srcId="{D5A04F3C-5D5F-49D8-AD52-E93F451AA473}" destId="{BA94058C-0180-440F-A4CA-5DCB446DBE66}" srcOrd="3" destOrd="0" presId="urn:microsoft.com/office/officeart/2005/8/layout/vList6"/>
    <dgm:cxn modelId="{E3FA2BA6-BB21-4F5C-8829-29CF421EFBAC}" type="presParOf" srcId="{D5A04F3C-5D5F-49D8-AD52-E93F451AA473}" destId="{E6D08D74-5A1A-4588-AE4C-5562C7A89ACA}" srcOrd="4" destOrd="0" presId="urn:microsoft.com/office/officeart/2005/8/layout/vList6"/>
    <dgm:cxn modelId="{196B8D02-3F33-4667-8982-9BFFEFBCFB8D}" type="presParOf" srcId="{E6D08D74-5A1A-4588-AE4C-5562C7A89ACA}" destId="{3E07B849-D001-4418-A47E-342735FEA208}" srcOrd="0" destOrd="0" presId="urn:microsoft.com/office/officeart/2005/8/layout/vList6"/>
    <dgm:cxn modelId="{DCDEC484-36F3-4472-B3AE-C98C70BC752C}" type="presParOf" srcId="{E6D08D74-5A1A-4588-AE4C-5562C7A89ACA}" destId="{05768A45-2FE2-4DCB-89F3-C4B603055307}" srcOrd="1" destOrd="0" presId="urn:microsoft.com/office/officeart/2005/8/layout/vList6"/>
    <dgm:cxn modelId="{1BB40DD6-D59D-4350-B957-6F4CA6876DC8}" type="presParOf" srcId="{D5A04F3C-5D5F-49D8-AD52-E93F451AA473}" destId="{130920BB-B0DA-47E9-88CE-22D9AED45B94}" srcOrd="5" destOrd="0" presId="urn:microsoft.com/office/officeart/2005/8/layout/vList6"/>
    <dgm:cxn modelId="{B99627C8-FAA0-406D-85CB-FECD1780DC80}" type="presParOf" srcId="{D5A04F3C-5D5F-49D8-AD52-E93F451AA473}" destId="{CE638DA9-FF6E-43AF-A961-534A43151DC7}" srcOrd="6" destOrd="0" presId="urn:microsoft.com/office/officeart/2005/8/layout/vList6"/>
    <dgm:cxn modelId="{1232E5EC-F64F-4C74-A491-D3AC7BA5C2BE}" type="presParOf" srcId="{CE638DA9-FF6E-43AF-A961-534A43151DC7}" destId="{956F3433-BDFA-4957-9B78-F2BF73EA699B}" srcOrd="0" destOrd="0" presId="urn:microsoft.com/office/officeart/2005/8/layout/vList6"/>
    <dgm:cxn modelId="{EBA2B12D-92BB-418E-8B8E-03D54B9B9278}" type="presParOf" srcId="{CE638DA9-FF6E-43AF-A961-534A43151DC7}" destId="{40242E7D-D5DB-4C21-9F05-A679A9215613}" srcOrd="1" destOrd="0" presId="urn:microsoft.com/office/officeart/2005/8/layout/vList6"/>
    <dgm:cxn modelId="{89259B65-07D4-4C1C-B274-8E1C9B05DD62}" type="presParOf" srcId="{D5A04F3C-5D5F-49D8-AD52-E93F451AA473}" destId="{C8187839-8377-425B-AC60-96257D3F60AD}" srcOrd="7" destOrd="0" presId="urn:microsoft.com/office/officeart/2005/8/layout/vList6"/>
    <dgm:cxn modelId="{9708F59D-91E3-4096-BEF8-24FBE17A7938}" type="presParOf" srcId="{D5A04F3C-5D5F-49D8-AD52-E93F451AA473}" destId="{C3D36863-3B7A-400C-A10F-043D82DFFBBC}" srcOrd="8" destOrd="0" presId="urn:microsoft.com/office/officeart/2005/8/layout/vList6"/>
    <dgm:cxn modelId="{F68A6EBF-5C55-428E-9CE2-8DDDF00F437E}" type="presParOf" srcId="{C3D36863-3B7A-400C-A10F-043D82DFFBBC}" destId="{C9D9931F-3703-41CA-AE7E-A4E72EED5E78}" srcOrd="0" destOrd="0" presId="urn:microsoft.com/office/officeart/2005/8/layout/vList6"/>
    <dgm:cxn modelId="{06CE06F8-F115-4BAA-B42D-F6545BED70FA}" type="presParOf" srcId="{C3D36863-3B7A-400C-A10F-043D82DFFBBC}" destId="{2C1A7889-F243-4E1F-8EBE-3BF028E97C84}" srcOrd="1" destOrd="0" presId="urn:microsoft.com/office/officeart/2005/8/layout/vList6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629E4E-2F8B-4A23-83D1-4D34F69D4E81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440C672D-46EB-4954-8064-7654123AF531}">
      <dgm:prSet phldrT="[Text]" custT="1"/>
      <dgm:spPr>
        <a:effectLst>
          <a:glow rad="63500">
            <a:srgbClr val="002060">
              <a:alpha val="40000"/>
            </a:srgbClr>
          </a:glow>
        </a:effectLst>
      </dgm:spPr>
      <dgm:t>
        <a:bodyPr/>
        <a:lstStyle/>
        <a:p>
          <a:r>
            <a:rPr lang="en-US" sz="1400" b="1" dirty="0"/>
            <a:t>Validate</a:t>
          </a:r>
          <a:r>
            <a:rPr lang="en-US" sz="1400" dirty="0"/>
            <a:t> Records</a:t>
          </a:r>
        </a:p>
      </dgm:t>
    </dgm:pt>
    <dgm:pt modelId="{990A68FE-034C-4365-A17A-1CF6049F5D8E}" type="parTrans" cxnId="{0E24B604-626C-4B17-B30C-C45197655B89}">
      <dgm:prSet/>
      <dgm:spPr/>
      <dgm:t>
        <a:bodyPr/>
        <a:lstStyle/>
        <a:p>
          <a:endParaRPr lang="en-US"/>
        </a:p>
      </dgm:t>
    </dgm:pt>
    <dgm:pt modelId="{CC40A8BC-07F8-4FD4-9E54-F790D386594E}" type="sibTrans" cxnId="{0E24B604-626C-4B17-B30C-C45197655B89}">
      <dgm:prSet/>
      <dgm:spPr/>
      <dgm:t>
        <a:bodyPr/>
        <a:lstStyle/>
        <a:p>
          <a:endParaRPr lang="en-US"/>
        </a:p>
      </dgm:t>
    </dgm:pt>
    <dgm:pt modelId="{1F474661-599F-46C0-8FC3-FBAB8A7D8D60}">
      <dgm:prSet phldrT="[Text]" custT="1"/>
      <dgm:spPr>
        <a:gradFill rotWithShape="0">
          <a:gsLst>
            <a:gs pos="0">
              <a:srgbClr val="ACACAC"/>
            </a:gs>
            <a:gs pos="80000">
              <a:srgbClr val="ACACAC"/>
            </a:gs>
            <a:gs pos="100000">
              <a:srgbClr val="ACACAC"/>
            </a:gs>
          </a:gsLst>
        </a:gradFill>
      </dgm:spPr>
      <dgm:t>
        <a:bodyPr/>
        <a:lstStyle/>
        <a:p>
          <a:r>
            <a:rPr lang="en-US" sz="1400" b="1" dirty="0"/>
            <a:t>Calculate</a:t>
          </a:r>
          <a:r>
            <a:rPr lang="en-US" sz="1400" dirty="0"/>
            <a:t> Debt</a:t>
          </a:r>
        </a:p>
      </dgm:t>
    </dgm:pt>
    <dgm:pt modelId="{81277296-B4E0-40F1-BFFC-E2812A07E2BB}" type="parTrans" cxnId="{245CEF97-43C4-4B1C-8293-92BF4F0ACAA6}">
      <dgm:prSet/>
      <dgm:spPr/>
      <dgm:t>
        <a:bodyPr/>
        <a:lstStyle/>
        <a:p>
          <a:endParaRPr lang="en-US"/>
        </a:p>
      </dgm:t>
    </dgm:pt>
    <dgm:pt modelId="{D7650BF6-D9D6-436C-B37F-059A29296881}" type="sibTrans" cxnId="{245CEF97-43C4-4B1C-8293-92BF4F0ACAA6}">
      <dgm:prSet/>
      <dgm:spPr/>
      <dgm:t>
        <a:bodyPr/>
        <a:lstStyle/>
        <a:p>
          <a:endParaRPr lang="en-US"/>
        </a:p>
      </dgm:t>
    </dgm:pt>
    <dgm:pt modelId="{D18BF031-41F4-4F3C-93D9-00CE1E30B8CC}">
      <dgm:prSet phldrT="[Text]" custT="1"/>
      <dgm:spPr>
        <a:gradFill rotWithShape="0">
          <a:gsLst>
            <a:gs pos="0">
              <a:srgbClr val="8F8F8F"/>
            </a:gs>
            <a:gs pos="80000">
              <a:srgbClr val="8F8F8F"/>
            </a:gs>
            <a:gs pos="100000">
              <a:srgbClr val="8F8F8F"/>
            </a:gs>
          </a:gsLst>
        </a:gradFill>
      </dgm:spPr>
      <dgm:t>
        <a:bodyPr/>
        <a:lstStyle/>
        <a:p>
          <a:r>
            <a:rPr lang="en-US" sz="1400" b="1" dirty="0"/>
            <a:t>Issue</a:t>
          </a:r>
          <a:r>
            <a:rPr lang="en-US" sz="1400" dirty="0"/>
            <a:t> Formal Notices</a:t>
          </a:r>
        </a:p>
      </dgm:t>
    </dgm:pt>
    <dgm:pt modelId="{A5A1924B-4716-475F-ABA4-18986243E2A2}" type="parTrans" cxnId="{B44E4333-032F-4CFE-B001-34B4C81077E0}">
      <dgm:prSet/>
      <dgm:spPr/>
      <dgm:t>
        <a:bodyPr/>
        <a:lstStyle/>
        <a:p>
          <a:endParaRPr lang="en-US"/>
        </a:p>
      </dgm:t>
    </dgm:pt>
    <dgm:pt modelId="{03DADCAD-2931-44F4-AD09-0BC505EE0C28}" type="sibTrans" cxnId="{B44E4333-032F-4CFE-B001-34B4C81077E0}">
      <dgm:prSet/>
      <dgm:spPr/>
      <dgm:t>
        <a:bodyPr/>
        <a:lstStyle/>
        <a:p>
          <a:endParaRPr lang="en-US"/>
        </a:p>
      </dgm:t>
    </dgm:pt>
    <dgm:pt modelId="{7924CD9F-8070-46EC-BC89-EB5438BF8FB4}">
      <dgm:prSet phldrT="[Text]" custT="1"/>
      <dgm:spPr>
        <a:gradFill rotWithShape="0">
          <a:gsLst>
            <a:gs pos="0">
              <a:srgbClr val="294C24"/>
            </a:gs>
            <a:gs pos="80000">
              <a:schemeClr val="accent4">
                <a:lumMod val="50000"/>
              </a:schemeClr>
            </a:gs>
            <a:gs pos="100000">
              <a:schemeClr val="accent4">
                <a:lumMod val="50000"/>
              </a:schemeClr>
            </a:gs>
          </a:gsLst>
        </a:gradFill>
      </dgm:spPr>
      <dgm:t>
        <a:bodyPr/>
        <a:lstStyle/>
        <a:p>
          <a:r>
            <a:rPr lang="en-US" sz="1400" b="1" dirty="0"/>
            <a:t>Implement </a:t>
          </a:r>
          <a:r>
            <a:rPr lang="en-US" sz="1400" dirty="0"/>
            <a:t>Mitigation Strategies</a:t>
          </a:r>
        </a:p>
      </dgm:t>
    </dgm:pt>
    <dgm:pt modelId="{E6D91587-F756-40BA-AE24-C8B68D06D6B5}" type="parTrans" cxnId="{0D23A2CD-6D82-4E6F-9330-0EA9297CA419}">
      <dgm:prSet/>
      <dgm:spPr/>
      <dgm:t>
        <a:bodyPr/>
        <a:lstStyle/>
        <a:p>
          <a:endParaRPr lang="en-US"/>
        </a:p>
      </dgm:t>
    </dgm:pt>
    <dgm:pt modelId="{1E851053-B1C8-4F1C-B96B-4B9AE4C331FC}" type="sibTrans" cxnId="{0D23A2CD-6D82-4E6F-9330-0EA9297CA419}">
      <dgm:prSet/>
      <dgm:spPr/>
      <dgm:t>
        <a:bodyPr/>
        <a:lstStyle/>
        <a:p>
          <a:endParaRPr lang="en-US"/>
        </a:p>
      </dgm:t>
    </dgm:pt>
    <dgm:pt modelId="{9E079EF9-A978-4265-85F8-D9FE3B36FD6E}">
      <dgm:prSet phldrT="[Text]" custT="1"/>
      <dgm:spPr>
        <a:gradFill rotWithShape="0">
          <a:gsLst>
            <a:gs pos="0">
              <a:srgbClr val="606060"/>
            </a:gs>
            <a:gs pos="80000">
              <a:srgbClr val="606060"/>
            </a:gs>
            <a:gs pos="100000">
              <a:srgbClr val="606060"/>
            </a:gs>
          </a:gsLst>
        </a:gradFill>
      </dgm:spPr>
      <dgm:t>
        <a:bodyPr/>
        <a:lstStyle/>
        <a:p>
          <a:r>
            <a:rPr lang="en-US" sz="1400" b="1" dirty="0"/>
            <a:t>Status Report </a:t>
          </a:r>
          <a:r>
            <a:rPr lang="en-US" sz="1400" dirty="0"/>
            <a:t>   </a:t>
          </a:r>
          <a:r>
            <a:rPr lang="en-US" sz="1200" i="1" dirty="0"/>
            <a:t>180-day Suspense</a:t>
          </a:r>
        </a:p>
      </dgm:t>
    </dgm:pt>
    <dgm:pt modelId="{E2E4EE07-9C18-4420-A7ED-ABDA241256E3}" type="parTrans" cxnId="{AF11E535-CF39-44FB-B208-C8C7F1474F05}">
      <dgm:prSet/>
      <dgm:spPr/>
      <dgm:t>
        <a:bodyPr/>
        <a:lstStyle/>
        <a:p>
          <a:endParaRPr lang="en-US"/>
        </a:p>
      </dgm:t>
    </dgm:pt>
    <dgm:pt modelId="{D4EEC0BF-60D3-4A9B-8489-8F1D549D2EF0}" type="sibTrans" cxnId="{AF11E535-CF39-44FB-B208-C8C7F1474F05}">
      <dgm:prSet/>
      <dgm:spPr/>
      <dgm:t>
        <a:bodyPr/>
        <a:lstStyle/>
        <a:p>
          <a:endParaRPr lang="en-US"/>
        </a:p>
      </dgm:t>
    </dgm:pt>
    <dgm:pt modelId="{82D5965D-A4FF-446F-B7F8-45B8D311BE5D}" type="pres">
      <dgm:prSet presAssocID="{52629E4E-2F8B-4A23-83D1-4D34F69D4E81}" presName="Name0" presStyleCnt="0">
        <dgm:presLayoutVars>
          <dgm:dir/>
          <dgm:animLvl val="lvl"/>
          <dgm:resizeHandles val="exact"/>
        </dgm:presLayoutVars>
      </dgm:prSet>
      <dgm:spPr/>
    </dgm:pt>
    <dgm:pt modelId="{3320CB5D-A166-49A1-8934-CF3800932FA7}" type="pres">
      <dgm:prSet presAssocID="{440C672D-46EB-4954-8064-7654123AF531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BE0ACA7B-B49D-4BAB-9147-C8062A1A8247}" type="pres">
      <dgm:prSet presAssocID="{CC40A8BC-07F8-4FD4-9E54-F790D386594E}" presName="parTxOnlySpace" presStyleCnt="0"/>
      <dgm:spPr/>
    </dgm:pt>
    <dgm:pt modelId="{8E1620C5-10D7-49A4-B1EF-EF7F1895FFD1}" type="pres">
      <dgm:prSet presAssocID="{1F474661-599F-46C0-8FC3-FBAB8A7D8D6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7DBE1617-72BC-4368-8E0E-43026465B7B7}" type="pres">
      <dgm:prSet presAssocID="{D7650BF6-D9D6-436C-B37F-059A29296881}" presName="parTxOnlySpace" presStyleCnt="0"/>
      <dgm:spPr/>
    </dgm:pt>
    <dgm:pt modelId="{40181F39-61EF-4B9D-ADD4-1A5276AC9CAA}" type="pres">
      <dgm:prSet presAssocID="{D18BF031-41F4-4F3C-93D9-00CE1E30B8C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B148E770-0B61-420A-9B8C-A4A50EFD6172}" type="pres">
      <dgm:prSet presAssocID="{03DADCAD-2931-44F4-AD09-0BC505EE0C28}" presName="parTxOnlySpace" presStyleCnt="0"/>
      <dgm:spPr/>
    </dgm:pt>
    <dgm:pt modelId="{B430528C-7CEB-4FC5-ABB5-69C58E8B575A}" type="pres">
      <dgm:prSet presAssocID="{9E079EF9-A978-4265-85F8-D9FE3B36FD6E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E3C8E69-350E-4A42-BD03-8E0B390C0980}" type="pres">
      <dgm:prSet presAssocID="{D4EEC0BF-60D3-4A9B-8489-8F1D549D2EF0}" presName="parTxOnlySpace" presStyleCnt="0"/>
      <dgm:spPr/>
    </dgm:pt>
    <dgm:pt modelId="{AF6DA2CC-88EF-4FDB-B022-C3F4E2D1FEE9}" type="pres">
      <dgm:prSet presAssocID="{7924CD9F-8070-46EC-BC89-EB5438BF8FB4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E24B604-626C-4B17-B30C-C45197655B89}" srcId="{52629E4E-2F8B-4A23-83D1-4D34F69D4E81}" destId="{440C672D-46EB-4954-8064-7654123AF531}" srcOrd="0" destOrd="0" parTransId="{990A68FE-034C-4365-A17A-1CF6049F5D8E}" sibTransId="{CC40A8BC-07F8-4FD4-9E54-F790D386594E}"/>
    <dgm:cxn modelId="{5EC8070D-A0C3-4276-9CE6-B35C8BD6991E}" type="presOf" srcId="{440C672D-46EB-4954-8064-7654123AF531}" destId="{3320CB5D-A166-49A1-8934-CF3800932FA7}" srcOrd="0" destOrd="0" presId="urn:microsoft.com/office/officeart/2005/8/layout/chevron1"/>
    <dgm:cxn modelId="{CEE33E2B-F302-4D7B-98D6-6DD18C636E43}" type="presOf" srcId="{7924CD9F-8070-46EC-BC89-EB5438BF8FB4}" destId="{AF6DA2CC-88EF-4FDB-B022-C3F4E2D1FEE9}" srcOrd="0" destOrd="0" presId="urn:microsoft.com/office/officeart/2005/8/layout/chevron1"/>
    <dgm:cxn modelId="{B44E4333-032F-4CFE-B001-34B4C81077E0}" srcId="{52629E4E-2F8B-4A23-83D1-4D34F69D4E81}" destId="{D18BF031-41F4-4F3C-93D9-00CE1E30B8CC}" srcOrd="2" destOrd="0" parTransId="{A5A1924B-4716-475F-ABA4-18986243E2A2}" sibTransId="{03DADCAD-2931-44F4-AD09-0BC505EE0C28}"/>
    <dgm:cxn modelId="{AF11E535-CF39-44FB-B208-C8C7F1474F05}" srcId="{52629E4E-2F8B-4A23-83D1-4D34F69D4E81}" destId="{9E079EF9-A978-4265-85F8-D9FE3B36FD6E}" srcOrd="3" destOrd="0" parTransId="{E2E4EE07-9C18-4420-A7ED-ABDA241256E3}" sibTransId="{D4EEC0BF-60D3-4A9B-8489-8F1D549D2EF0}"/>
    <dgm:cxn modelId="{F3C74664-5F9F-4E39-9911-B015E920BA13}" type="presOf" srcId="{9E079EF9-A978-4265-85F8-D9FE3B36FD6E}" destId="{B430528C-7CEB-4FC5-ABB5-69C58E8B575A}" srcOrd="0" destOrd="0" presId="urn:microsoft.com/office/officeart/2005/8/layout/chevron1"/>
    <dgm:cxn modelId="{245CEF97-43C4-4B1C-8293-92BF4F0ACAA6}" srcId="{52629E4E-2F8B-4A23-83D1-4D34F69D4E81}" destId="{1F474661-599F-46C0-8FC3-FBAB8A7D8D60}" srcOrd="1" destOrd="0" parTransId="{81277296-B4E0-40F1-BFFC-E2812A07E2BB}" sibTransId="{D7650BF6-D9D6-436C-B37F-059A29296881}"/>
    <dgm:cxn modelId="{ECDD41C9-B2BC-4DD2-BB81-2CA671531825}" type="presOf" srcId="{D18BF031-41F4-4F3C-93D9-00CE1E30B8CC}" destId="{40181F39-61EF-4B9D-ADD4-1A5276AC9CAA}" srcOrd="0" destOrd="0" presId="urn:microsoft.com/office/officeart/2005/8/layout/chevron1"/>
    <dgm:cxn modelId="{0D23A2CD-6D82-4E6F-9330-0EA9297CA419}" srcId="{52629E4E-2F8B-4A23-83D1-4D34F69D4E81}" destId="{7924CD9F-8070-46EC-BC89-EB5438BF8FB4}" srcOrd="4" destOrd="0" parTransId="{E6D91587-F756-40BA-AE24-C8B68D06D6B5}" sibTransId="{1E851053-B1C8-4F1C-B96B-4B9AE4C331FC}"/>
    <dgm:cxn modelId="{9FFEE9D2-3C30-4077-9D19-4F6CA9AEF70B}" type="presOf" srcId="{52629E4E-2F8B-4A23-83D1-4D34F69D4E81}" destId="{82D5965D-A4FF-446F-B7F8-45B8D311BE5D}" srcOrd="0" destOrd="0" presId="urn:microsoft.com/office/officeart/2005/8/layout/chevron1"/>
    <dgm:cxn modelId="{D1E151E4-39BC-4D82-A800-296D8D8B8E47}" type="presOf" srcId="{1F474661-599F-46C0-8FC3-FBAB8A7D8D60}" destId="{8E1620C5-10D7-49A4-B1EF-EF7F1895FFD1}" srcOrd="0" destOrd="0" presId="urn:microsoft.com/office/officeart/2005/8/layout/chevron1"/>
    <dgm:cxn modelId="{85D799C3-596E-4909-A387-00CD612C59F6}" type="presParOf" srcId="{82D5965D-A4FF-446F-B7F8-45B8D311BE5D}" destId="{3320CB5D-A166-49A1-8934-CF3800932FA7}" srcOrd="0" destOrd="0" presId="urn:microsoft.com/office/officeart/2005/8/layout/chevron1"/>
    <dgm:cxn modelId="{4E8120A2-021A-469F-86EC-6FA3866DE7CD}" type="presParOf" srcId="{82D5965D-A4FF-446F-B7F8-45B8D311BE5D}" destId="{BE0ACA7B-B49D-4BAB-9147-C8062A1A8247}" srcOrd="1" destOrd="0" presId="urn:microsoft.com/office/officeart/2005/8/layout/chevron1"/>
    <dgm:cxn modelId="{4E636DCE-7739-44D6-B3E3-87C763909907}" type="presParOf" srcId="{82D5965D-A4FF-446F-B7F8-45B8D311BE5D}" destId="{8E1620C5-10D7-49A4-B1EF-EF7F1895FFD1}" srcOrd="2" destOrd="0" presId="urn:microsoft.com/office/officeart/2005/8/layout/chevron1"/>
    <dgm:cxn modelId="{869E4762-2656-4B28-9D75-E8702E1559A0}" type="presParOf" srcId="{82D5965D-A4FF-446F-B7F8-45B8D311BE5D}" destId="{7DBE1617-72BC-4368-8E0E-43026465B7B7}" srcOrd="3" destOrd="0" presId="urn:microsoft.com/office/officeart/2005/8/layout/chevron1"/>
    <dgm:cxn modelId="{0A7FACD0-C46D-4FF6-B6CE-4E06B79420FA}" type="presParOf" srcId="{82D5965D-A4FF-446F-B7F8-45B8D311BE5D}" destId="{40181F39-61EF-4B9D-ADD4-1A5276AC9CAA}" srcOrd="4" destOrd="0" presId="urn:microsoft.com/office/officeart/2005/8/layout/chevron1"/>
    <dgm:cxn modelId="{A8DC3674-1AB8-4A8E-9787-6E1DB7401314}" type="presParOf" srcId="{82D5965D-A4FF-446F-B7F8-45B8D311BE5D}" destId="{B148E770-0B61-420A-9B8C-A4A50EFD6172}" srcOrd="5" destOrd="0" presId="urn:microsoft.com/office/officeart/2005/8/layout/chevron1"/>
    <dgm:cxn modelId="{02C3D7F5-D241-4DCE-9E9E-E825A07FEEC7}" type="presParOf" srcId="{82D5965D-A4FF-446F-B7F8-45B8D311BE5D}" destId="{B430528C-7CEB-4FC5-ABB5-69C58E8B575A}" srcOrd="6" destOrd="0" presId="urn:microsoft.com/office/officeart/2005/8/layout/chevron1"/>
    <dgm:cxn modelId="{DD7C91FF-74DC-4AC9-9274-0A0C283A3367}" type="presParOf" srcId="{82D5965D-A4FF-446F-B7F8-45B8D311BE5D}" destId="{1E3C8E69-350E-4A42-BD03-8E0B390C0980}" srcOrd="7" destOrd="0" presId="urn:microsoft.com/office/officeart/2005/8/layout/chevron1"/>
    <dgm:cxn modelId="{08AF77F1-A447-4275-A65D-1811DAC15DE9}" type="presParOf" srcId="{82D5965D-A4FF-446F-B7F8-45B8D311BE5D}" destId="{AF6DA2CC-88EF-4FDB-B022-C3F4E2D1FEE9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D9E8A-0DD6-46A5-A5A6-348B81E11BDB}">
      <dsp:nvSpPr>
        <dsp:cNvPr id="0" name=""/>
        <dsp:cNvSpPr/>
      </dsp:nvSpPr>
      <dsp:spPr>
        <a:xfrm>
          <a:off x="0" y="3729"/>
          <a:ext cx="2019300" cy="122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83820" rIns="234696" bIns="83820" numCol="1" spcCol="1270" anchor="ctr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FERS</a:t>
          </a:r>
        </a:p>
      </dsp:txBody>
      <dsp:txXfrm>
        <a:off x="0" y="3729"/>
        <a:ext cx="2019300" cy="1227600"/>
      </dsp:txXfrm>
    </dsp:sp>
    <dsp:sp modelId="{7A9EC1B6-6EB2-47FF-AE9C-0A2D63D49CC4}">
      <dsp:nvSpPr>
        <dsp:cNvPr id="0" name=""/>
        <dsp:cNvSpPr/>
      </dsp:nvSpPr>
      <dsp:spPr>
        <a:xfrm>
          <a:off x="2019299" y="3729"/>
          <a:ext cx="403860" cy="1227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EDF89-90BC-4A97-ACD8-3DC6ECFEC6EB}">
      <dsp:nvSpPr>
        <dsp:cNvPr id="0" name=""/>
        <dsp:cNvSpPr/>
      </dsp:nvSpPr>
      <dsp:spPr>
        <a:xfrm>
          <a:off x="2584703" y="3729"/>
          <a:ext cx="5492496" cy="1227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0.8%</a:t>
          </a:r>
          <a:r>
            <a:rPr lang="en-US" sz="1800" kern="1200" dirty="0"/>
            <a:t> employee contribution rate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Generally covers employees appointed on Jan 1, 1984, through Dec 31, 2012</a:t>
          </a:r>
        </a:p>
      </dsp:txBody>
      <dsp:txXfrm>
        <a:off x="2584703" y="3729"/>
        <a:ext cx="5492496" cy="1227600"/>
      </dsp:txXfrm>
    </dsp:sp>
    <dsp:sp modelId="{BA2196C0-BCA2-4C1C-B28D-EAA525CEEA1D}">
      <dsp:nvSpPr>
        <dsp:cNvPr id="0" name=""/>
        <dsp:cNvSpPr/>
      </dsp:nvSpPr>
      <dsp:spPr>
        <a:xfrm>
          <a:off x="0" y="1454529"/>
          <a:ext cx="2019300" cy="122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83820" rIns="234696" bIns="83820" numCol="1" spcCol="1270" anchor="ctr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FERS RAE</a:t>
          </a:r>
        </a:p>
      </dsp:txBody>
      <dsp:txXfrm>
        <a:off x="0" y="1454529"/>
        <a:ext cx="2019300" cy="1227600"/>
      </dsp:txXfrm>
    </dsp:sp>
    <dsp:sp modelId="{A51CAC12-A5C3-4A69-A3B5-6D9EE34E0252}">
      <dsp:nvSpPr>
        <dsp:cNvPr id="0" name=""/>
        <dsp:cNvSpPr/>
      </dsp:nvSpPr>
      <dsp:spPr>
        <a:xfrm>
          <a:off x="2019299" y="1454529"/>
          <a:ext cx="403860" cy="1227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2358A-F1BB-4FE3-9E87-2889E60FD009}">
      <dsp:nvSpPr>
        <dsp:cNvPr id="0" name=""/>
        <dsp:cNvSpPr/>
      </dsp:nvSpPr>
      <dsp:spPr>
        <a:xfrm>
          <a:off x="2584703" y="1454529"/>
          <a:ext cx="5492496" cy="1227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3.1%</a:t>
          </a:r>
          <a:r>
            <a:rPr lang="en-US" sz="1800" kern="1200" dirty="0"/>
            <a:t> employee contribution rate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Generally covers employees appointed on Jan 1, 2013, through Dec 31, 2013</a:t>
          </a:r>
        </a:p>
      </dsp:txBody>
      <dsp:txXfrm>
        <a:off x="2584703" y="1454529"/>
        <a:ext cx="5492496" cy="1227600"/>
      </dsp:txXfrm>
    </dsp:sp>
    <dsp:sp modelId="{7E20F000-A1EF-4514-A02A-44A5EE88586C}">
      <dsp:nvSpPr>
        <dsp:cNvPr id="0" name=""/>
        <dsp:cNvSpPr/>
      </dsp:nvSpPr>
      <dsp:spPr>
        <a:xfrm>
          <a:off x="0" y="2905329"/>
          <a:ext cx="2019300" cy="122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83820" rIns="234696" bIns="83820" numCol="1" spcCol="1270" anchor="ctr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FERS FRAE</a:t>
          </a:r>
        </a:p>
      </dsp:txBody>
      <dsp:txXfrm>
        <a:off x="0" y="2905329"/>
        <a:ext cx="2019300" cy="1227600"/>
      </dsp:txXfrm>
    </dsp:sp>
    <dsp:sp modelId="{C28314A9-0E45-4893-95D1-7F64CAB931F7}">
      <dsp:nvSpPr>
        <dsp:cNvPr id="0" name=""/>
        <dsp:cNvSpPr/>
      </dsp:nvSpPr>
      <dsp:spPr>
        <a:xfrm>
          <a:off x="2019299" y="2905329"/>
          <a:ext cx="403860" cy="1227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280CB-38DB-47E2-82A2-57C28F2E1622}">
      <dsp:nvSpPr>
        <dsp:cNvPr id="0" name=""/>
        <dsp:cNvSpPr/>
      </dsp:nvSpPr>
      <dsp:spPr>
        <a:xfrm>
          <a:off x="2584703" y="2905329"/>
          <a:ext cx="5492496" cy="1227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4.4% </a:t>
          </a:r>
          <a:r>
            <a:rPr lang="en-US" sz="1800" kern="1200" dirty="0"/>
            <a:t>employee contribution rate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Covers employees appointed on or after January 1, 2014</a:t>
          </a:r>
        </a:p>
      </dsp:txBody>
      <dsp:txXfrm>
        <a:off x="2584703" y="2905329"/>
        <a:ext cx="5492496" cy="122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C2D3F-97C1-4A9E-BFEF-78515ACD937B}">
      <dsp:nvSpPr>
        <dsp:cNvPr id="0" name=""/>
        <dsp:cNvSpPr/>
      </dsp:nvSpPr>
      <dsp:spPr>
        <a:xfrm>
          <a:off x="2773680" y="2332"/>
          <a:ext cx="4160521" cy="64080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Components to review the DCPDS report provided by DCPAS.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Utilize the data script provided by DCPAS to identify potential FERS retirement code errors.</a:t>
          </a:r>
        </a:p>
      </dsp:txBody>
      <dsp:txXfrm>
        <a:off x="2773680" y="82433"/>
        <a:ext cx="3920218" cy="480606"/>
      </dsp:txXfrm>
    </dsp:sp>
    <dsp:sp modelId="{180F35D2-145B-4F2A-8CFF-21ACD3B8E74F}">
      <dsp:nvSpPr>
        <dsp:cNvPr id="0" name=""/>
        <dsp:cNvSpPr/>
      </dsp:nvSpPr>
      <dsp:spPr>
        <a:xfrm>
          <a:off x="0" y="2332"/>
          <a:ext cx="2773680" cy="64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DCPDS Report/Report Formula</a:t>
          </a:r>
          <a:endParaRPr lang="en-US" sz="1600" kern="1200" dirty="0"/>
        </a:p>
      </dsp:txBody>
      <dsp:txXfrm>
        <a:off x="31282" y="33614"/>
        <a:ext cx="2711116" cy="578244"/>
      </dsp:txXfrm>
    </dsp:sp>
    <dsp:sp modelId="{A8381257-E718-42EF-88AE-E43B48C64C28}">
      <dsp:nvSpPr>
        <dsp:cNvPr id="0" name=""/>
        <dsp:cNvSpPr/>
      </dsp:nvSpPr>
      <dsp:spPr>
        <a:xfrm>
          <a:off x="2773680" y="695072"/>
          <a:ext cx="4160521" cy="64080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Components will review all relevant DCPDS records and report affected employees to the Deputy Assistant Secretary of Defense for Civilian Personnel Policy in writing.</a:t>
          </a:r>
        </a:p>
      </dsp:txBody>
      <dsp:txXfrm>
        <a:off x="2773680" y="775173"/>
        <a:ext cx="3920218" cy="480606"/>
      </dsp:txXfrm>
    </dsp:sp>
    <dsp:sp modelId="{20BB2336-1C56-4583-BDD9-5733A0139025}">
      <dsp:nvSpPr>
        <dsp:cNvPr id="0" name=""/>
        <dsp:cNvSpPr/>
      </dsp:nvSpPr>
      <dsp:spPr>
        <a:xfrm>
          <a:off x="0" y="695072"/>
          <a:ext cx="2773680" cy="64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Component/Agency       Records Validation</a:t>
          </a:r>
        </a:p>
      </dsp:txBody>
      <dsp:txXfrm>
        <a:off x="31282" y="726354"/>
        <a:ext cx="2711116" cy="578244"/>
      </dsp:txXfrm>
    </dsp:sp>
    <dsp:sp modelId="{05768A45-2FE2-4DCB-89F3-C4B603055307}">
      <dsp:nvSpPr>
        <dsp:cNvPr id="0" name=""/>
        <dsp:cNvSpPr/>
      </dsp:nvSpPr>
      <dsp:spPr>
        <a:xfrm>
          <a:off x="2773680" y="1396476"/>
          <a:ext cx="4160521" cy="64080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Components will determine whether employee is entitled to reimbursement or indebted to the Federal government.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Components will correct actions and work with DFAS to calculate debt.</a:t>
          </a:r>
        </a:p>
      </dsp:txBody>
      <dsp:txXfrm>
        <a:off x="2773680" y="1476577"/>
        <a:ext cx="3920218" cy="480606"/>
      </dsp:txXfrm>
    </dsp:sp>
    <dsp:sp modelId="{3E07B849-D001-4418-A47E-342735FEA208}">
      <dsp:nvSpPr>
        <dsp:cNvPr id="0" name=""/>
        <dsp:cNvSpPr/>
      </dsp:nvSpPr>
      <dsp:spPr>
        <a:xfrm>
          <a:off x="0" y="1412112"/>
          <a:ext cx="2773680" cy="64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Determine Indebtedness</a:t>
          </a:r>
          <a:endParaRPr lang="en-US" sz="1600" kern="1200" dirty="0"/>
        </a:p>
      </dsp:txBody>
      <dsp:txXfrm>
        <a:off x="31282" y="1443394"/>
        <a:ext cx="2711116" cy="578244"/>
      </dsp:txXfrm>
    </dsp:sp>
    <dsp:sp modelId="{40242E7D-D5DB-4C21-9F05-A679A9215613}">
      <dsp:nvSpPr>
        <dsp:cNvPr id="0" name=""/>
        <dsp:cNvSpPr/>
      </dsp:nvSpPr>
      <dsp:spPr>
        <a:xfrm>
          <a:off x="2777743" y="1974089"/>
          <a:ext cx="4156458" cy="8778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0" i="0" kern="1200" dirty="0"/>
            <a:t>Components will Issue notices within five business days after completion of  corrective actions.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0" i="0" kern="1200" dirty="0"/>
            <a:t>Components will advise indebted employees of their right to request a debt waiver.</a:t>
          </a:r>
        </a:p>
      </dsp:txBody>
      <dsp:txXfrm>
        <a:off x="2777743" y="2083817"/>
        <a:ext cx="3827274" cy="658368"/>
      </dsp:txXfrm>
    </dsp:sp>
    <dsp:sp modelId="{956F3433-BDFA-4957-9B78-F2BF73EA699B}">
      <dsp:nvSpPr>
        <dsp:cNvPr id="0" name=""/>
        <dsp:cNvSpPr/>
      </dsp:nvSpPr>
      <dsp:spPr>
        <a:xfrm>
          <a:off x="0" y="2092597"/>
          <a:ext cx="2770972" cy="64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Formal Notice to Employee &amp; Corrective Action</a:t>
          </a:r>
        </a:p>
      </dsp:txBody>
      <dsp:txXfrm>
        <a:off x="31282" y="2123879"/>
        <a:ext cx="2708408" cy="578244"/>
      </dsp:txXfrm>
    </dsp:sp>
    <dsp:sp modelId="{2C1A7889-F243-4E1F-8EBE-3BF028E97C84}">
      <dsp:nvSpPr>
        <dsp:cNvPr id="0" name=""/>
        <dsp:cNvSpPr/>
      </dsp:nvSpPr>
      <dsp:spPr>
        <a:xfrm>
          <a:off x="2773680" y="2768077"/>
          <a:ext cx="4160521" cy="64080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DCPAS will work with Components to identify best practices, develop and implement mitigation strategies to prevent future errors.</a:t>
          </a:r>
        </a:p>
      </dsp:txBody>
      <dsp:txXfrm>
        <a:off x="2773680" y="2848178"/>
        <a:ext cx="3920218" cy="480606"/>
      </dsp:txXfrm>
    </dsp:sp>
    <dsp:sp modelId="{C9D9931F-3703-41CA-AE7E-A4E72EED5E78}">
      <dsp:nvSpPr>
        <dsp:cNvPr id="0" name=""/>
        <dsp:cNvSpPr/>
      </dsp:nvSpPr>
      <dsp:spPr>
        <a:xfrm>
          <a:off x="0" y="2768077"/>
          <a:ext cx="2773680" cy="640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Mitigation Strategies</a:t>
          </a:r>
        </a:p>
      </dsp:txBody>
      <dsp:txXfrm>
        <a:off x="31282" y="2799359"/>
        <a:ext cx="2711116" cy="578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0CB5D-A166-49A1-8934-CF3800932FA7}">
      <dsp:nvSpPr>
        <dsp:cNvPr id="0" name=""/>
        <dsp:cNvSpPr/>
      </dsp:nvSpPr>
      <dsp:spPr>
        <a:xfrm>
          <a:off x="2040" y="66701"/>
          <a:ext cx="1815748" cy="7262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glow rad="63500">
            <a:srgbClr val="002060">
              <a:alpha val="40000"/>
            </a:srgb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Validate</a:t>
          </a:r>
          <a:r>
            <a:rPr lang="en-US" sz="1400" kern="1200" dirty="0"/>
            <a:t> Records</a:t>
          </a:r>
        </a:p>
      </dsp:txBody>
      <dsp:txXfrm>
        <a:off x="365190" y="66701"/>
        <a:ext cx="1089449" cy="726299"/>
      </dsp:txXfrm>
    </dsp:sp>
    <dsp:sp modelId="{8E1620C5-10D7-49A4-B1EF-EF7F1895FFD1}">
      <dsp:nvSpPr>
        <dsp:cNvPr id="0" name=""/>
        <dsp:cNvSpPr/>
      </dsp:nvSpPr>
      <dsp:spPr>
        <a:xfrm>
          <a:off x="1636213" y="66701"/>
          <a:ext cx="1815748" cy="726299"/>
        </a:xfrm>
        <a:prstGeom prst="chevron">
          <a:avLst/>
        </a:prstGeom>
        <a:gradFill rotWithShape="0">
          <a:gsLst>
            <a:gs pos="0">
              <a:srgbClr val="ACACAC"/>
            </a:gs>
            <a:gs pos="80000">
              <a:srgbClr val="ACACAC"/>
            </a:gs>
            <a:gs pos="100000">
              <a:srgbClr val="ACACAC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Calculate</a:t>
          </a:r>
          <a:r>
            <a:rPr lang="en-US" sz="1400" kern="1200" dirty="0"/>
            <a:t> Debt</a:t>
          </a:r>
        </a:p>
      </dsp:txBody>
      <dsp:txXfrm>
        <a:off x="1999363" y="66701"/>
        <a:ext cx="1089449" cy="726299"/>
      </dsp:txXfrm>
    </dsp:sp>
    <dsp:sp modelId="{40181F39-61EF-4B9D-ADD4-1A5276AC9CAA}">
      <dsp:nvSpPr>
        <dsp:cNvPr id="0" name=""/>
        <dsp:cNvSpPr/>
      </dsp:nvSpPr>
      <dsp:spPr>
        <a:xfrm>
          <a:off x="3270386" y="66701"/>
          <a:ext cx="1815748" cy="726299"/>
        </a:xfrm>
        <a:prstGeom prst="chevron">
          <a:avLst/>
        </a:prstGeom>
        <a:gradFill rotWithShape="0">
          <a:gsLst>
            <a:gs pos="0">
              <a:srgbClr val="8F8F8F"/>
            </a:gs>
            <a:gs pos="80000">
              <a:srgbClr val="8F8F8F"/>
            </a:gs>
            <a:gs pos="100000">
              <a:srgbClr val="8F8F8F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Issue</a:t>
          </a:r>
          <a:r>
            <a:rPr lang="en-US" sz="1400" kern="1200" dirty="0"/>
            <a:t> Formal Notices</a:t>
          </a:r>
        </a:p>
      </dsp:txBody>
      <dsp:txXfrm>
        <a:off x="3633536" y="66701"/>
        <a:ext cx="1089449" cy="726299"/>
      </dsp:txXfrm>
    </dsp:sp>
    <dsp:sp modelId="{B430528C-7CEB-4FC5-ABB5-69C58E8B575A}">
      <dsp:nvSpPr>
        <dsp:cNvPr id="0" name=""/>
        <dsp:cNvSpPr/>
      </dsp:nvSpPr>
      <dsp:spPr>
        <a:xfrm>
          <a:off x="4904560" y="66701"/>
          <a:ext cx="1815748" cy="726299"/>
        </a:xfrm>
        <a:prstGeom prst="chevron">
          <a:avLst/>
        </a:prstGeom>
        <a:gradFill rotWithShape="0">
          <a:gsLst>
            <a:gs pos="0">
              <a:srgbClr val="606060"/>
            </a:gs>
            <a:gs pos="80000">
              <a:srgbClr val="606060"/>
            </a:gs>
            <a:gs pos="100000">
              <a:srgbClr val="60606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Status Report </a:t>
          </a:r>
          <a:r>
            <a:rPr lang="en-US" sz="1400" kern="1200" dirty="0"/>
            <a:t>   </a:t>
          </a:r>
          <a:r>
            <a:rPr lang="en-US" sz="1200" i="1" kern="1200" dirty="0"/>
            <a:t>180-day Suspense</a:t>
          </a:r>
        </a:p>
      </dsp:txBody>
      <dsp:txXfrm>
        <a:off x="5267710" y="66701"/>
        <a:ext cx="1089449" cy="726299"/>
      </dsp:txXfrm>
    </dsp:sp>
    <dsp:sp modelId="{AF6DA2CC-88EF-4FDB-B022-C3F4E2D1FEE9}">
      <dsp:nvSpPr>
        <dsp:cNvPr id="0" name=""/>
        <dsp:cNvSpPr/>
      </dsp:nvSpPr>
      <dsp:spPr>
        <a:xfrm>
          <a:off x="6538733" y="66701"/>
          <a:ext cx="1815748" cy="726299"/>
        </a:xfrm>
        <a:prstGeom prst="chevron">
          <a:avLst/>
        </a:prstGeom>
        <a:gradFill rotWithShape="0">
          <a:gsLst>
            <a:gs pos="0">
              <a:srgbClr val="294C24"/>
            </a:gs>
            <a:gs pos="80000">
              <a:schemeClr val="accent4">
                <a:lumMod val="50000"/>
              </a:schemeClr>
            </a:gs>
            <a:gs pos="100000">
              <a:schemeClr val="accent4">
                <a:lumMod val="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Implement </a:t>
          </a:r>
          <a:r>
            <a:rPr lang="en-US" sz="1400" kern="1200" dirty="0"/>
            <a:t>Mitigation Strategies</a:t>
          </a:r>
        </a:p>
      </dsp:txBody>
      <dsp:txXfrm>
        <a:off x="6901883" y="66701"/>
        <a:ext cx="1089449" cy="726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7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34FB-4138-471A-AD2C-A7784BC606A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7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E104-C214-4E5F-B8F3-75A8A8BD6F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192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7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12A11-561B-47AE-B96B-B140F8848269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34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7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B5862-5D78-43EE-B9F7-EEE476B5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2929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11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03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8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0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60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39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4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14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89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7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1160" y="2956557"/>
            <a:ext cx="7043737" cy="772060"/>
          </a:xfrm>
        </p:spPr>
        <p:txBody>
          <a:bodyPr wrap="square" lIns="0" tIns="0" rIns="0" bIns="0" anchor="t">
            <a:noAutofit/>
          </a:bodyPr>
          <a:lstStyle>
            <a:lvl1pPr>
              <a:defRPr sz="2800" b="1"/>
            </a:lvl1pPr>
          </a:lstStyle>
          <a:p>
            <a:r>
              <a:rPr lang="en-US" noProof="0" dirty="0"/>
              <a:t>Presentation Title</a:t>
            </a:r>
            <a:br>
              <a:rPr lang="en-US" noProof="0" dirty="0"/>
            </a:br>
            <a:r>
              <a:rPr lang="en-US" noProof="0" dirty="0"/>
              <a:t>(Calibri Bold, Font Size 20-36)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51159" y="4027270"/>
            <a:ext cx="7043737" cy="747204"/>
          </a:xfrm>
        </p:spPr>
        <p:txBody>
          <a:bodyPr wrap="square" lIns="0" tIns="0" rIns="0" b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Presenter’s Name (Calibri Bold, Font Size 18-32)</a:t>
            </a:r>
          </a:p>
          <a:p>
            <a:r>
              <a:rPr lang="en-US" noProof="0" dirty="0"/>
              <a:t>Presenter’s Title (Calibri Bold, Font Size 18-32)</a:t>
            </a:r>
          </a:p>
        </p:txBody>
      </p:sp>
      <p:pic>
        <p:nvPicPr>
          <p:cNvPr id="9" name="Picture 8" descr="CPP-seal-titl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990829" y="449631"/>
            <a:ext cx="3512768" cy="2007296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605576" y="1517794"/>
            <a:ext cx="1445055" cy="745106"/>
          </a:xfrm>
          <a:custGeom>
            <a:avLst/>
            <a:gdLst>
              <a:gd name="connsiteX0" fmla="*/ 0 w 1445055"/>
              <a:gd name="connsiteY0" fmla="*/ 0 h 745106"/>
              <a:gd name="connsiteX1" fmla="*/ 1445055 w 1445055"/>
              <a:gd name="connsiteY1" fmla="*/ 0 h 745106"/>
              <a:gd name="connsiteX2" fmla="*/ 1445055 w 1445055"/>
              <a:gd name="connsiteY2" fmla="*/ 745106 h 745106"/>
              <a:gd name="connsiteX3" fmla="*/ 0 w 1445055"/>
              <a:gd name="connsiteY3" fmla="*/ 745106 h 745106"/>
              <a:gd name="connsiteX4" fmla="*/ 0 w 1445055"/>
              <a:gd name="connsiteY4" fmla="*/ 0 h 74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055" h="745106">
                <a:moveTo>
                  <a:pt x="0" y="0"/>
                </a:moveTo>
                <a:lnTo>
                  <a:pt x="1445055" y="0"/>
                </a:lnTo>
                <a:lnTo>
                  <a:pt x="1445055" y="745106"/>
                </a:lnTo>
                <a:lnTo>
                  <a:pt x="0" y="74510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b" anchorCtr="0">
            <a:noAutofit/>
          </a:bodyPr>
          <a:lstStyle/>
          <a:p>
            <a:pPr lvl="0" algn="ctr" defTabSz="2355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3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3933718" y="318850"/>
            <a:ext cx="78123" cy="677369"/>
          </a:xfrm>
          <a:custGeom>
            <a:avLst/>
            <a:gdLst>
              <a:gd name="connsiteX0" fmla="*/ 0 w 78123"/>
              <a:gd name="connsiteY0" fmla="*/ 0 h 677369"/>
              <a:gd name="connsiteX1" fmla="*/ 78123 w 78123"/>
              <a:gd name="connsiteY1" fmla="*/ 0 h 677369"/>
              <a:gd name="connsiteX2" fmla="*/ 78123 w 78123"/>
              <a:gd name="connsiteY2" fmla="*/ 677369 h 677369"/>
              <a:gd name="connsiteX3" fmla="*/ 0 w 78123"/>
              <a:gd name="connsiteY3" fmla="*/ 677369 h 677369"/>
              <a:gd name="connsiteX4" fmla="*/ 0 w 78123"/>
              <a:gd name="connsiteY4" fmla="*/ 0 h 67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23" h="677369">
                <a:moveTo>
                  <a:pt x="0" y="0"/>
                </a:moveTo>
                <a:lnTo>
                  <a:pt x="78123" y="0"/>
                </a:lnTo>
                <a:lnTo>
                  <a:pt x="78123" y="677369"/>
                </a:lnTo>
                <a:lnTo>
                  <a:pt x="0" y="677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" tIns="0" rIns="19050" bIns="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 dirty="0"/>
          </a:p>
        </p:txBody>
      </p:sp>
      <p:sp>
        <p:nvSpPr>
          <p:cNvPr id="18" name="Freeform 17"/>
          <p:cNvSpPr/>
          <p:nvPr/>
        </p:nvSpPr>
        <p:spPr>
          <a:xfrm>
            <a:off x="3608581" y="1109115"/>
            <a:ext cx="110637" cy="677369"/>
          </a:xfrm>
          <a:custGeom>
            <a:avLst/>
            <a:gdLst>
              <a:gd name="connsiteX0" fmla="*/ 0 w 110637"/>
              <a:gd name="connsiteY0" fmla="*/ 0 h 677369"/>
              <a:gd name="connsiteX1" fmla="*/ 110637 w 110637"/>
              <a:gd name="connsiteY1" fmla="*/ 0 h 677369"/>
              <a:gd name="connsiteX2" fmla="*/ 110637 w 110637"/>
              <a:gd name="connsiteY2" fmla="*/ 677369 h 677369"/>
              <a:gd name="connsiteX3" fmla="*/ 0 w 110637"/>
              <a:gd name="connsiteY3" fmla="*/ 677369 h 677369"/>
              <a:gd name="connsiteX4" fmla="*/ 0 w 110637"/>
              <a:gd name="connsiteY4" fmla="*/ 0 h 67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637" h="677369">
                <a:moveTo>
                  <a:pt x="0" y="0"/>
                </a:moveTo>
                <a:lnTo>
                  <a:pt x="110637" y="0"/>
                </a:lnTo>
                <a:lnTo>
                  <a:pt x="110637" y="677369"/>
                </a:lnTo>
                <a:lnTo>
                  <a:pt x="0" y="677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" tIns="0" rIns="19050" bIns="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 dirty="0"/>
          </a:p>
        </p:txBody>
      </p:sp>
      <p:sp>
        <p:nvSpPr>
          <p:cNvPr id="20" name="Freeform 19"/>
          <p:cNvSpPr/>
          <p:nvPr/>
        </p:nvSpPr>
        <p:spPr>
          <a:xfrm>
            <a:off x="3933718" y="1899379"/>
            <a:ext cx="78123" cy="677369"/>
          </a:xfrm>
          <a:custGeom>
            <a:avLst/>
            <a:gdLst>
              <a:gd name="connsiteX0" fmla="*/ 0 w 78123"/>
              <a:gd name="connsiteY0" fmla="*/ 0 h 677369"/>
              <a:gd name="connsiteX1" fmla="*/ 78123 w 78123"/>
              <a:gd name="connsiteY1" fmla="*/ 0 h 677369"/>
              <a:gd name="connsiteX2" fmla="*/ 78123 w 78123"/>
              <a:gd name="connsiteY2" fmla="*/ 677369 h 677369"/>
              <a:gd name="connsiteX3" fmla="*/ 0 w 78123"/>
              <a:gd name="connsiteY3" fmla="*/ 677369 h 677369"/>
              <a:gd name="connsiteX4" fmla="*/ 0 w 78123"/>
              <a:gd name="connsiteY4" fmla="*/ 0 h 67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23" h="677369">
                <a:moveTo>
                  <a:pt x="0" y="0"/>
                </a:moveTo>
                <a:lnTo>
                  <a:pt x="78123" y="0"/>
                </a:lnTo>
                <a:lnTo>
                  <a:pt x="78123" y="677369"/>
                </a:lnTo>
                <a:lnTo>
                  <a:pt x="0" y="677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" tIns="0" rIns="19050" bIns="0" numCol="1" spcCol="1270" anchor="ctr" anchorCtr="0">
            <a:noAutofit/>
          </a:bodyPr>
          <a:lstStyle/>
          <a:p>
            <a:pPr lvl="0" algn="l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 dirty="0"/>
          </a:p>
        </p:txBody>
      </p:sp>
      <p:cxnSp>
        <p:nvCxnSpPr>
          <p:cNvPr id="22" name="Straight Connector 21"/>
          <p:cNvCxnSpPr>
            <a:stCxn id="27" idx="1"/>
          </p:cNvCxnSpPr>
          <p:nvPr userDrawn="1"/>
        </p:nvCxnSpPr>
        <p:spPr>
          <a:xfrm flipH="1" flipV="1">
            <a:off x="1066800" y="1476124"/>
            <a:ext cx="19812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26" idx="1"/>
          </p:cNvCxnSpPr>
          <p:nvPr userDrawn="1"/>
        </p:nvCxnSpPr>
        <p:spPr>
          <a:xfrm flipH="1" flipV="1">
            <a:off x="1295400" y="2275273"/>
            <a:ext cx="2114143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flipH="1" flipV="1">
            <a:off x="1524000" y="651372"/>
            <a:ext cx="1829263" cy="4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09543" y="1880194"/>
            <a:ext cx="790159" cy="790159"/>
          </a:xfrm>
          <a:prstGeom prst="rect">
            <a:avLst/>
          </a:prstGeom>
        </p:spPr>
      </p:pic>
      <p:pic>
        <p:nvPicPr>
          <p:cNvPr id="27" name="Picture 9" descr="600px-United_States_Department_of_Defense_Seal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48000" y="1072055"/>
            <a:ext cx="809434" cy="80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47066" y="207218"/>
            <a:ext cx="846439" cy="84643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5263" y="203464"/>
            <a:ext cx="2488669" cy="248866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8899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Line Up 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219200"/>
            <a:ext cx="8229600" cy="48768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Bottom Line Up Front (Calibri, Font Size 24)</a:t>
            </a:r>
          </a:p>
          <a:p>
            <a:pPr lvl="1"/>
            <a:r>
              <a:rPr lang="en-US" noProof="0" dirty="0"/>
              <a:t>(Calibri, Font Size 20)</a:t>
            </a:r>
          </a:p>
          <a:p>
            <a:pPr lvl="1"/>
            <a:r>
              <a:rPr lang="en-US" noProof="0" dirty="0"/>
              <a:t>(Calibri, Font Size 20)</a:t>
            </a:r>
          </a:p>
          <a:p>
            <a:pPr lvl="1"/>
            <a:r>
              <a:rPr lang="en-US" noProof="0" dirty="0"/>
              <a:t>(Calibri, Font Size 20)</a:t>
            </a:r>
          </a:p>
        </p:txBody>
      </p:sp>
      <p:pic>
        <p:nvPicPr>
          <p:cNvPr id="7" name="Picture 6" descr="footer-CPP-DCPAS.jpg"/>
          <p:cNvPicPr>
            <a:picLocks/>
          </p:cNvPicPr>
          <p:nvPr userDrawn="1"/>
        </p:nvPicPr>
        <p:blipFill rotWithShape="1">
          <a:blip r:embed="rId2" cstate="print"/>
          <a:srcRect l="6104"/>
          <a:stretch/>
        </p:blipFill>
        <p:spPr>
          <a:xfrm>
            <a:off x="76200" y="6191821"/>
            <a:ext cx="9067800" cy="66617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152400"/>
            <a:ext cx="7010400" cy="609600"/>
          </a:xfrm>
        </p:spPr>
        <p:txBody>
          <a:bodyPr/>
          <a:lstStyle/>
          <a:p>
            <a:r>
              <a:rPr lang="en-US" noProof="0" dirty="0"/>
              <a:t>Slide Title (One Line, Calibri Bold, Font Size 20-36)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066800" y="838200"/>
            <a:ext cx="7010400" cy="0"/>
          </a:xfrm>
          <a:prstGeom prst="line">
            <a:avLst/>
          </a:prstGeom>
          <a:ln w="38100">
            <a:solidFill>
              <a:srgbClr val="722A28"/>
            </a:solidFill>
          </a:ln>
          <a:effectLst>
            <a:outerShdw blurRad="50800" dist="25400" dir="54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43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3 Bullets or L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152400"/>
            <a:ext cx="7010400" cy="609600"/>
          </a:xfrm>
        </p:spPr>
        <p:txBody>
          <a:bodyPr/>
          <a:lstStyle/>
          <a:p>
            <a:r>
              <a:rPr lang="en-US" noProof="0" dirty="0"/>
              <a:t>Slide Title (One Line, Calibri Bold, Font Size 20-36)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>
              <a:defRPr/>
            </a:lvl2pPr>
            <a:lvl5pPr>
              <a:defRPr/>
            </a:lvl5pPr>
          </a:lstStyle>
          <a:p>
            <a:pPr lvl="0"/>
            <a:r>
              <a:rPr lang="en-US" noProof="0" dirty="0"/>
              <a:t>Content (Calibri, Font Size 24 if 3 bullets or less)</a:t>
            </a:r>
          </a:p>
          <a:p>
            <a:pPr lvl="1"/>
            <a:r>
              <a:rPr lang="en-US" noProof="0" dirty="0"/>
              <a:t>(Calibri, Font Size 20)</a:t>
            </a:r>
          </a:p>
          <a:p>
            <a:pPr lvl="1"/>
            <a:r>
              <a:rPr lang="en-US" noProof="0" dirty="0"/>
              <a:t>(Calibri, Font Size 20)</a:t>
            </a:r>
          </a:p>
          <a:p>
            <a:pPr lvl="2"/>
            <a:r>
              <a:rPr lang="en-US" noProof="0" dirty="0"/>
              <a:t>(Calibri, Font Size 20)</a:t>
            </a:r>
          </a:p>
          <a:p>
            <a:pPr lvl="3"/>
            <a:r>
              <a:rPr lang="en-US" noProof="0" dirty="0"/>
              <a:t>(Calibri, Font Size 20)</a:t>
            </a:r>
          </a:p>
          <a:p>
            <a:pPr lvl="4"/>
            <a:r>
              <a:rPr lang="en-US" noProof="0" dirty="0"/>
              <a:t>(Calibri, Font Size 20)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69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Over 3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Slide Title (One Line, Calibri Bold, Font Size 20-36)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dirty="0"/>
              <a:t>Content (Calibri, Font Size 16 if more than 3 bullets)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2"/>
            <a:r>
              <a:rPr lang="en-US" noProof="0" dirty="0"/>
              <a:t>(Calibri, Font Size 14)</a:t>
            </a:r>
          </a:p>
          <a:p>
            <a:pPr lvl="3"/>
            <a:r>
              <a:rPr lang="en-US" noProof="0" dirty="0"/>
              <a:t>(Calibri, Font Size 14)</a:t>
            </a:r>
          </a:p>
          <a:p>
            <a:pPr lvl="4"/>
            <a:r>
              <a:rPr lang="en-US" noProof="0" dirty="0"/>
              <a:t>(Calibri, Font Size 14)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082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Slide Title (One Line, Calibri Bold, Font Size 20-36)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Content (Calibri, Font Size 16)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2"/>
            <a:r>
              <a:rPr lang="en-US" noProof="0" dirty="0"/>
              <a:t>(Calibri, Font Size 14)</a:t>
            </a:r>
          </a:p>
          <a:p>
            <a:pPr lvl="3"/>
            <a:r>
              <a:rPr lang="en-US" noProof="0" dirty="0"/>
              <a:t>(Calibri, Font Size 14)</a:t>
            </a:r>
          </a:p>
          <a:p>
            <a:pPr lvl="4"/>
            <a:r>
              <a:rPr lang="en-US" noProof="0" dirty="0"/>
              <a:t>(Calibri, Font Size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Content (Calibri, Font Size 16)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1"/>
            <a:r>
              <a:rPr lang="en-US" noProof="0" dirty="0"/>
              <a:t>(Calibri, Font Size 14)</a:t>
            </a:r>
          </a:p>
          <a:p>
            <a:pPr lvl="2"/>
            <a:r>
              <a:rPr lang="en-US" noProof="0" dirty="0"/>
              <a:t>(Calibri, Font Size 14)</a:t>
            </a:r>
          </a:p>
          <a:p>
            <a:pPr lvl="3"/>
            <a:r>
              <a:rPr lang="en-US" noProof="0" dirty="0"/>
              <a:t>(Calibri, Font Size 14)</a:t>
            </a:r>
          </a:p>
          <a:p>
            <a:pPr lvl="4"/>
            <a:r>
              <a:rPr lang="en-US" noProof="0" dirty="0"/>
              <a:t>(Calibri, Font Size 14)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057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Slide Title (One Line, Calibri Bold, Font Size 20-36)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905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oter-CPP-DCPAS.jpg"/>
          <p:cNvPicPr>
            <a:picLocks/>
          </p:cNvPicPr>
          <p:nvPr userDrawn="1"/>
        </p:nvPicPr>
        <p:blipFill rotWithShape="1">
          <a:blip r:embed="rId2" cstate="print"/>
          <a:srcRect l="6104"/>
          <a:stretch/>
        </p:blipFill>
        <p:spPr>
          <a:xfrm>
            <a:off x="76200" y="6191821"/>
            <a:ext cx="9067800" cy="66617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152400"/>
            <a:ext cx="7010400" cy="609600"/>
          </a:xfrm>
        </p:spPr>
        <p:txBody>
          <a:bodyPr/>
          <a:lstStyle/>
          <a:p>
            <a:r>
              <a:rPr lang="en-US" noProof="0" dirty="0"/>
              <a:t>Slide Title (One Line, Calibri Bold, Font Size 20-36)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066800" y="838200"/>
            <a:ext cx="7010400" cy="0"/>
          </a:xfrm>
          <a:prstGeom prst="line">
            <a:avLst/>
          </a:prstGeom>
          <a:ln w="38100">
            <a:solidFill>
              <a:srgbClr val="722A28"/>
            </a:solidFill>
          </a:ln>
          <a:effectLst>
            <a:outerShdw blurRad="50800" dist="25400" dir="54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28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624423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8"/>
            <a:ext cx="4016374" cy="445572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5" y="2125013"/>
            <a:ext cx="4011847" cy="39960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499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800"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397676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084477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oter-CPP-DCPAS.jpg"/>
          <p:cNvPicPr>
            <a:picLocks/>
          </p:cNvPicPr>
          <p:nvPr userDrawn="1"/>
        </p:nvPicPr>
        <p:blipFill rotWithShape="1">
          <a:blip r:embed="rId11" cstate="print"/>
          <a:srcRect l="6104"/>
          <a:stretch/>
        </p:blipFill>
        <p:spPr>
          <a:xfrm>
            <a:off x="76200" y="6191821"/>
            <a:ext cx="9067800" cy="6661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010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Slide Title (One Line, Calibri Bold, Font Size 20-36)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Content (One Line, Calibri, Font Size 24 if less than 3 bullets).</a:t>
            </a:r>
          </a:p>
          <a:p>
            <a:pPr lvl="1"/>
            <a:r>
              <a:rPr lang="en-US" noProof="0" dirty="0"/>
              <a:t>One line long (Calibri, Font Size 20).</a:t>
            </a:r>
          </a:p>
          <a:p>
            <a:pPr lvl="1"/>
            <a:r>
              <a:rPr lang="en-US" noProof="0" dirty="0"/>
              <a:t>No more than two sub bullets.</a:t>
            </a:r>
          </a:p>
          <a:p>
            <a:pPr lvl="2"/>
            <a:r>
              <a:rPr lang="en-US" noProof="0" dirty="0"/>
              <a:t>Third level.</a:t>
            </a:r>
          </a:p>
          <a:p>
            <a:pPr lvl="3"/>
            <a:r>
              <a:rPr lang="en-US" noProof="0" dirty="0"/>
              <a:t>Fourth level.</a:t>
            </a:r>
          </a:p>
          <a:p>
            <a:pPr lvl="4"/>
            <a:r>
              <a:rPr lang="en-US" noProof="0" dirty="0"/>
              <a:t>Fifth level.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45969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‹#›</a:t>
            </a:fld>
            <a:r>
              <a:rPr lang="en-US" dirty="0"/>
              <a:t>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838200"/>
            <a:ext cx="7010400" cy="0"/>
          </a:xfrm>
          <a:prstGeom prst="line">
            <a:avLst/>
          </a:prstGeom>
          <a:ln w="38100">
            <a:solidFill>
              <a:srgbClr val="722A28"/>
            </a:solidFill>
          </a:ln>
          <a:effectLst>
            <a:outerShdw blurRad="50800" dist="25400" dir="54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1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3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733800"/>
            <a:ext cx="7043737" cy="747204"/>
          </a:xfrm>
        </p:spPr>
        <p:txBody>
          <a:bodyPr wrap="square" lIns="0" tIns="0" rIns="0" b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400" dirty="0"/>
              <a:t>Taiwanna Smith</a:t>
            </a:r>
          </a:p>
          <a:p>
            <a:r>
              <a:rPr lang="en-US" sz="2400" dirty="0"/>
              <a:t>Director, Benefits, Wage, &amp; NAF Policy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2895600"/>
            <a:ext cx="7043737" cy="772060"/>
          </a:xfrm>
        </p:spPr>
        <p:txBody>
          <a:bodyPr/>
          <a:lstStyle/>
          <a:p>
            <a:r>
              <a:rPr lang="en-US" dirty="0"/>
              <a:t>Federal Employees Retirement System Errors 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81640" y="5105400"/>
            <a:ext cx="3461656" cy="74720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</a:rPr>
              <a:t>February 14, 2023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05600" y="5843081"/>
            <a:ext cx="2362200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Controlled by: DCPAS</a:t>
            </a:r>
          </a:p>
          <a:p>
            <a:r>
              <a:rPr lang="en-US" sz="1100" dirty="0"/>
              <a:t>Controlled by: LOB 3</a:t>
            </a:r>
          </a:p>
          <a:p>
            <a:r>
              <a:rPr lang="en-US" sz="1100" dirty="0"/>
              <a:t>CUI Categories: OPSEC</a:t>
            </a:r>
          </a:p>
          <a:p>
            <a:r>
              <a:rPr lang="en-US" sz="1100" dirty="0"/>
              <a:t>LDC: FED ONLY</a:t>
            </a:r>
          </a:p>
          <a:p>
            <a:r>
              <a:rPr lang="en-US" sz="1100" dirty="0"/>
              <a:t>POC: Taiwanna Smith</a:t>
            </a:r>
          </a:p>
        </p:txBody>
      </p:sp>
    </p:spTree>
    <p:extLst>
      <p:ext uri="{BB962C8B-B14F-4D97-AF65-F5344CB8AC3E}">
        <p14:creationId xmlns:p14="http://schemas.microsoft.com/office/powerpoint/2010/main" val="2707635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DoD Action Plan/Corrective Process</a:t>
            </a:r>
            <a:br>
              <a:rPr lang="en-US" dirty="0"/>
            </a:b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10</a:t>
            </a:fld>
            <a:r>
              <a:rPr lang="en-US" dirty="0"/>
              <a:t>)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31244647"/>
              </p:ext>
            </p:extLst>
          </p:nvPr>
        </p:nvGraphicFramePr>
        <p:xfrm>
          <a:off x="1104899" y="2413524"/>
          <a:ext cx="6934202" cy="370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82040055"/>
              </p:ext>
            </p:extLst>
          </p:nvPr>
        </p:nvGraphicFramePr>
        <p:xfrm>
          <a:off x="406718" y="1171774"/>
          <a:ext cx="8356522" cy="859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5626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DoD Action Plan/Corrective Process Cont. </a:t>
            </a:r>
            <a:br>
              <a:rPr lang="en-US" dirty="0"/>
            </a:b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11</a:t>
            </a:fld>
            <a:r>
              <a:rPr lang="en-US" dirty="0"/>
              <a:t>)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4690" y="1219200"/>
            <a:ext cx="819331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endParaRPr lang="en-US" sz="2400" dirty="0"/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Records to be included in the review process:</a:t>
            </a:r>
          </a:p>
          <a:p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Only records identified on original DCPAS error report and the associated actions that are submitted to DFAS on or after 5/31/22.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Actions that were submitted prior to that date and are not reflected on the DCPAS error report will not be considered part of this effort.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030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12</a:t>
            </a:fld>
            <a:r>
              <a:rPr lang="en-US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13716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1" y="1145385"/>
            <a:ext cx="739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Components should provide monthly updates to DCPAS.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Components should also continue to run monthly reports to discover new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DCPAS will consolidate and report progress of corrective actions to the DASD, CPP.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605757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13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28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104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Questions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77" y="2057400"/>
            <a:ext cx="2987046" cy="282550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14</a:t>
            </a:fld>
            <a:r>
              <a:rPr lang="en-US" dirty="0"/>
              <a:t>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99116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10400" cy="609600"/>
          </a:xfrm>
        </p:spPr>
        <p:txBody>
          <a:bodyPr/>
          <a:lstStyle/>
          <a:p>
            <a:r>
              <a:rPr lang="en-US" sz="28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FERS Coverage Determination</a:t>
            </a:r>
          </a:p>
          <a:p>
            <a:r>
              <a:rPr lang="en-US" dirty="0"/>
              <a:t>FERS Plans and Contribution Rates</a:t>
            </a:r>
          </a:p>
          <a:p>
            <a:r>
              <a:rPr lang="en-US" dirty="0"/>
              <a:t>FERS Error Records Review</a:t>
            </a:r>
          </a:p>
          <a:p>
            <a:r>
              <a:rPr lang="en-US" dirty="0"/>
              <a:t>Potential FERS Coding Errors</a:t>
            </a:r>
          </a:p>
          <a:p>
            <a:r>
              <a:rPr lang="en-US" dirty="0"/>
              <a:t>Potential FERS Errors by Component</a:t>
            </a:r>
          </a:p>
          <a:p>
            <a:r>
              <a:rPr lang="en-US" dirty="0"/>
              <a:t>USD, P&amp;R Memo - Federal Employees Retirement System (FERS) Coding Errors</a:t>
            </a:r>
          </a:p>
          <a:p>
            <a:r>
              <a:rPr lang="en-US" dirty="0"/>
              <a:t>Component Requirements</a:t>
            </a:r>
          </a:p>
          <a:p>
            <a:r>
              <a:rPr lang="en-US" dirty="0"/>
              <a:t>DoD Action Plan/Corrective Process</a:t>
            </a:r>
          </a:p>
          <a:p>
            <a:r>
              <a:rPr lang="en-US" dirty="0"/>
              <a:t>Next Steps</a:t>
            </a:r>
          </a:p>
          <a:p>
            <a:r>
              <a:rPr lang="en-US" dirty="0"/>
              <a:t>Questions</a:t>
            </a:r>
          </a:p>
          <a:p>
            <a:pPr lvl="1">
              <a:lnSpc>
                <a:spcPct val="150000"/>
              </a:lnSpc>
            </a:pPr>
            <a:endParaRPr lang="en-US" dirty="0"/>
          </a:p>
          <a:p>
            <a:pPr marL="457200" lvl="1" indent="0">
              <a:lnSpc>
                <a:spcPct val="150000"/>
              </a:lnSpc>
              <a:buNone/>
            </a:pPr>
            <a:endParaRPr lang="en-US" dirty="0"/>
          </a:p>
          <a:p>
            <a:pPr marL="457200" lvl="1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2</a:t>
            </a:fld>
            <a:r>
              <a:rPr lang="en-US" dirty="0"/>
              <a:t>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42743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FERS Coverage Determination</a:t>
            </a:r>
          </a:p>
        </p:txBody>
      </p:sp>
      <p:sp>
        <p:nvSpPr>
          <p:cNvPr id="24" name="Source"/>
          <p:cNvSpPr txBox="1"/>
          <p:nvPr/>
        </p:nvSpPr>
        <p:spPr>
          <a:xfrm>
            <a:off x="1488281" y="6400800"/>
            <a:ext cx="6817519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Autofit/>
          </a:bodyPr>
          <a:lstStyle/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Source:  </a:t>
            </a:r>
          </a:p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Note: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3</a:t>
            </a:fld>
            <a:r>
              <a:rPr lang="en-US" dirty="0"/>
              <a:t>)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5124" y="1261209"/>
            <a:ext cx="7438276" cy="4565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cs typeface="Times New Roman" panose="02020603050405020304" pitchFamily="18" charset="0"/>
              </a:rPr>
              <a:t>Federal employees are generally covered under two main retirement plans: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cs typeface="Times New Roman" panose="02020603050405020304" pitchFamily="18" charset="0"/>
              </a:rPr>
              <a:t>Civilian Service Retirement System (CSRS)</a:t>
            </a:r>
          </a:p>
          <a:p>
            <a:pPr marL="800100" lvl="1" indent="-34290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cs typeface="Times New Roman" panose="02020603050405020304" pitchFamily="18" charset="0"/>
              </a:rPr>
              <a:t>Federal Employees Retirement System (FERS.)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6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cs typeface="Times New Roman" panose="02020603050405020304" pitchFamily="18" charset="0"/>
              </a:rPr>
              <a:t>FERS retirement plan determination was complicated by legislative acts that created three FERS plans with different contribution rates.</a:t>
            </a:r>
            <a:endParaRPr lang="en-US" sz="22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Office of Personnel Management (OPM) issued coverage determination guidance via Benefits Administration Letters (BAL)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October 3, 2012 – BAL 12-104 for FERS-RAE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August 14, 2014 – BAL 14-107 for FERS-FRAE.</a:t>
            </a:r>
            <a:endParaRPr lang="en-US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4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FERS Plans and Contribution Rates</a:t>
            </a:r>
          </a:p>
        </p:txBody>
      </p:sp>
      <p:sp>
        <p:nvSpPr>
          <p:cNvPr id="24" name="Source"/>
          <p:cNvSpPr txBox="1"/>
          <p:nvPr/>
        </p:nvSpPr>
        <p:spPr>
          <a:xfrm>
            <a:off x="1488281" y="6400800"/>
            <a:ext cx="6817519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Autofit/>
          </a:bodyPr>
          <a:lstStyle/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Source:  </a:t>
            </a:r>
          </a:p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Note: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4</a:t>
            </a:fld>
            <a:r>
              <a:rPr lang="en-US" dirty="0"/>
              <a:t>)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5" name="Rectangle 4"/>
          <p:cNvSpPr/>
          <p:nvPr/>
        </p:nvSpPr>
        <p:spPr>
          <a:xfrm>
            <a:off x="843356" y="5686344"/>
            <a:ext cx="80720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Of the three FERS plans, two are effectively closed to newly hired federal employees – </a:t>
            </a:r>
            <a:r>
              <a:rPr lang="en-US" sz="1400" b="1" i="1" dirty="0"/>
              <a:t>FERS and FERS RAE</a:t>
            </a:r>
            <a:r>
              <a:rPr lang="en-US" sz="1400" i="1" dirty="0"/>
              <a:t>.</a:t>
            </a:r>
          </a:p>
        </p:txBody>
      </p:sp>
      <p:sp>
        <p:nvSpPr>
          <p:cNvPr id="30" name="Freeform 538"/>
          <p:cNvSpPr>
            <a:spLocks noChangeAspect="1" noEditPoints="1"/>
          </p:cNvSpPr>
          <p:nvPr/>
        </p:nvSpPr>
        <p:spPr bwMode="auto">
          <a:xfrm>
            <a:off x="457200" y="5486400"/>
            <a:ext cx="432000" cy="432000"/>
          </a:xfrm>
          <a:custGeom>
            <a:avLst/>
            <a:gdLst>
              <a:gd name="T0" fmla="*/ 226 w 512"/>
              <a:gd name="T1" fmla="*/ 352 h 512"/>
              <a:gd name="T2" fmla="*/ 286 w 512"/>
              <a:gd name="T3" fmla="*/ 352 h 512"/>
              <a:gd name="T4" fmla="*/ 279 w 512"/>
              <a:gd name="T5" fmla="*/ 394 h 512"/>
              <a:gd name="T6" fmla="*/ 233 w 512"/>
              <a:gd name="T7" fmla="*/ 394 h 512"/>
              <a:gd name="T8" fmla="*/ 226 w 512"/>
              <a:gd name="T9" fmla="*/ 352 h 512"/>
              <a:gd name="T10" fmla="*/ 256 w 512"/>
              <a:gd name="T11" fmla="*/ 117 h 512"/>
              <a:gd name="T12" fmla="*/ 178 w 512"/>
              <a:gd name="T13" fmla="*/ 191 h 512"/>
              <a:gd name="T14" fmla="*/ 194 w 512"/>
              <a:gd name="T15" fmla="*/ 242 h 512"/>
              <a:gd name="T16" fmla="*/ 224 w 512"/>
              <a:gd name="T17" fmla="*/ 309 h 512"/>
              <a:gd name="T18" fmla="*/ 224 w 512"/>
              <a:gd name="T19" fmla="*/ 330 h 512"/>
              <a:gd name="T20" fmla="*/ 245 w 512"/>
              <a:gd name="T21" fmla="*/ 330 h 512"/>
              <a:gd name="T22" fmla="*/ 245 w 512"/>
              <a:gd name="T23" fmla="*/ 249 h 512"/>
              <a:gd name="T24" fmla="*/ 227 w 512"/>
              <a:gd name="T25" fmla="*/ 231 h 512"/>
              <a:gd name="T26" fmla="*/ 227 w 512"/>
              <a:gd name="T27" fmla="*/ 216 h 512"/>
              <a:gd name="T28" fmla="*/ 242 w 512"/>
              <a:gd name="T29" fmla="*/ 216 h 512"/>
              <a:gd name="T30" fmla="*/ 256 w 512"/>
              <a:gd name="T31" fmla="*/ 230 h 512"/>
              <a:gd name="T32" fmla="*/ 269 w 512"/>
              <a:gd name="T33" fmla="*/ 216 h 512"/>
              <a:gd name="T34" fmla="*/ 285 w 512"/>
              <a:gd name="T35" fmla="*/ 216 h 512"/>
              <a:gd name="T36" fmla="*/ 285 w 512"/>
              <a:gd name="T37" fmla="*/ 231 h 512"/>
              <a:gd name="T38" fmla="*/ 266 w 512"/>
              <a:gd name="T39" fmla="*/ 249 h 512"/>
              <a:gd name="T40" fmla="*/ 266 w 512"/>
              <a:gd name="T41" fmla="*/ 330 h 512"/>
              <a:gd name="T42" fmla="*/ 288 w 512"/>
              <a:gd name="T43" fmla="*/ 330 h 512"/>
              <a:gd name="T44" fmla="*/ 288 w 512"/>
              <a:gd name="T45" fmla="*/ 309 h 512"/>
              <a:gd name="T46" fmla="*/ 318 w 512"/>
              <a:gd name="T47" fmla="*/ 243 h 512"/>
              <a:gd name="T48" fmla="*/ 334 w 512"/>
              <a:gd name="T49" fmla="*/ 191 h 512"/>
              <a:gd name="T50" fmla="*/ 256 w 512"/>
              <a:gd name="T51" fmla="*/ 117 h 512"/>
              <a:gd name="T52" fmla="*/ 512 w 512"/>
              <a:gd name="T53" fmla="*/ 256 h 512"/>
              <a:gd name="T54" fmla="*/ 256 w 512"/>
              <a:gd name="T55" fmla="*/ 512 h 512"/>
              <a:gd name="T56" fmla="*/ 0 w 512"/>
              <a:gd name="T57" fmla="*/ 256 h 512"/>
              <a:gd name="T58" fmla="*/ 256 w 512"/>
              <a:gd name="T59" fmla="*/ 0 h 512"/>
              <a:gd name="T60" fmla="*/ 512 w 512"/>
              <a:gd name="T61" fmla="*/ 256 h 512"/>
              <a:gd name="T62" fmla="*/ 356 w 512"/>
              <a:gd name="T63" fmla="*/ 191 h 512"/>
              <a:gd name="T64" fmla="*/ 256 w 512"/>
              <a:gd name="T65" fmla="*/ 96 h 512"/>
              <a:gd name="T66" fmla="*/ 256 w 512"/>
              <a:gd name="T67" fmla="*/ 96 h 512"/>
              <a:gd name="T68" fmla="*/ 256 w 512"/>
              <a:gd name="T69" fmla="*/ 96 h 512"/>
              <a:gd name="T70" fmla="*/ 256 w 512"/>
              <a:gd name="T71" fmla="*/ 96 h 512"/>
              <a:gd name="T72" fmla="*/ 255 w 512"/>
              <a:gd name="T73" fmla="*/ 96 h 512"/>
              <a:gd name="T74" fmla="*/ 157 w 512"/>
              <a:gd name="T75" fmla="*/ 191 h 512"/>
              <a:gd name="T76" fmla="*/ 176 w 512"/>
              <a:gd name="T77" fmla="*/ 254 h 512"/>
              <a:gd name="T78" fmla="*/ 202 w 512"/>
              <a:gd name="T79" fmla="*/ 309 h 512"/>
              <a:gd name="T80" fmla="*/ 202 w 512"/>
              <a:gd name="T81" fmla="*/ 341 h 512"/>
              <a:gd name="T82" fmla="*/ 203 w 512"/>
              <a:gd name="T83" fmla="*/ 342 h 512"/>
              <a:gd name="T84" fmla="*/ 202 w 512"/>
              <a:gd name="T85" fmla="*/ 343 h 512"/>
              <a:gd name="T86" fmla="*/ 213 w 512"/>
              <a:gd name="T87" fmla="*/ 407 h 512"/>
              <a:gd name="T88" fmla="*/ 224 w 512"/>
              <a:gd name="T89" fmla="*/ 416 h 512"/>
              <a:gd name="T90" fmla="*/ 288 w 512"/>
              <a:gd name="T91" fmla="*/ 416 h 512"/>
              <a:gd name="T92" fmla="*/ 298 w 512"/>
              <a:gd name="T93" fmla="*/ 407 h 512"/>
              <a:gd name="T94" fmla="*/ 309 w 512"/>
              <a:gd name="T95" fmla="*/ 343 h 512"/>
              <a:gd name="T96" fmla="*/ 309 w 512"/>
              <a:gd name="T97" fmla="*/ 342 h 512"/>
              <a:gd name="T98" fmla="*/ 309 w 512"/>
              <a:gd name="T99" fmla="*/ 341 h 512"/>
              <a:gd name="T100" fmla="*/ 309 w 512"/>
              <a:gd name="T101" fmla="*/ 309 h 512"/>
              <a:gd name="T102" fmla="*/ 336 w 512"/>
              <a:gd name="T103" fmla="*/ 254 h 512"/>
              <a:gd name="T104" fmla="*/ 356 w 512"/>
              <a:gd name="T105" fmla="*/ 191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26" y="352"/>
                </a:moveTo>
                <a:cubicBezTo>
                  <a:pt x="286" y="352"/>
                  <a:pt x="286" y="352"/>
                  <a:pt x="286" y="352"/>
                </a:cubicBezTo>
                <a:cubicBezTo>
                  <a:pt x="279" y="394"/>
                  <a:pt x="279" y="394"/>
                  <a:pt x="279" y="394"/>
                </a:cubicBezTo>
                <a:cubicBezTo>
                  <a:pt x="233" y="394"/>
                  <a:pt x="233" y="394"/>
                  <a:pt x="233" y="394"/>
                </a:cubicBezTo>
                <a:lnTo>
                  <a:pt x="226" y="352"/>
                </a:lnTo>
                <a:close/>
                <a:moveTo>
                  <a:pt x="256" y="117"/>
                </a:moveTo>
                <a:cubicBezTo>
                  <a:pt x="214" y="117"/>
                  <a:pt x="178" y="151"/>
                  <a:pt x="178" y="191"/>
                </a:cubicBezTo>
                <a:cubicBezTo>
                  <a:pt x="178" y="219"/>
                  <a:pt x="194" y="242"/>
                  <a:pt x="194" y="242"/>
                </a:cubicBezTo>
                <a:cubicBezTo>
                  <a:pt x="201" y="254"/>
                  <a:pt x="224" y="292"/>
                  <a:pt x="224" y="309"/>
                </a:cubicBezTo>
                <a:cubicBezTo>
                  <a:pt x="224" y="330"/>
                  <a:pt x="224" y="330"/>
                  <a:pt x="224" y="330"/>
                </a:cubicBezTo>
                <a:cubicBezTo>
                  <a:pt x="245" y="330"/>
                  <a:pt x="245" y="330"/>
                  <a:pt x="245" y="330"/>
                </a:cubicBezTo>
                <a:cubicBezTo>
                  <a:pt x="245" y="249"/>
                  <a:pt x="245" y="249"/>
                  <a:pt x="245" y="249"/>
                </a:cubicBezTo>
                <a:cubicBezTo>
                  <a:pt x="227" y="231"/>
                  <a:pt x="227" y="231"/>
                  <a:pt x="227" y="231"/>
                </a:cubicBezTo>
                <a:cubicBezTo>
                  <a:pt x="223" y="227"/>
                  <a:pt x="223" y="220"/>
                  <a:pt x="227" y="216"/>
                </a:cubicBezTo>
                <a:cubicBezTo>
                  <a:pt x="231" y="212"/>
                  <a:pt x="238" y="212"/>
                  <a:pt x="242" y="216"/>
                </a:cubicBezTo>
                <a:cubicBezTo>
                  <a:pt x="256" y="230"/>
                  <a:pt x="256" y="230"/>
                  <a:pt x="256" y="230"/>
                </a:cubicBezTo>
                <a:cubicBezTo>
                  <a:pt x="269" y="216"/>
                  <a:pt x="269" y="216"/>
                  <a:pt x="269" y="216"/>
                </a:cubicBezTo>
                <a:cubicBezTo>
                  <a:pt x="274" y="212"/>
                  <a:pt x="280" y="212"/>
                  <a:pt x="285" y="216"/>
                </a:cubicBezTo>
                <a:cubicBezTo>
                  <a:pt x="289" y="220"/>
                  <a:pt x="289" y="227"/>
                  <a:pt x="285" y="231"/>
                </a:cubicBezTo>
                <a:cubicBezTo>
                  <a:pt x="266" y="249"/>
                  <a:pt x="266" y="249"/>
                  <a:pt x="266" y="249"/>
                </a:cubicBezTo>
                <a:cubicBezTo>
                  <a:pt x="266" y="330"/>
                  <a:pt x="266" y="330"/>
                  <a:pt x="266" y="330"/>
                </a:cubicBezTo>
                <a:cubicBezTo>
                  <a:pt x="288" y="330"/>
                  <a:pt x="288" y="330"/>
                  <a:pt x="288" y="330"/>
                </a:cubicBezTo>
                <a:cubicBezTo>
                  <a:pt x="288" y="309"/>
                  <a:pt x="288" y="309"/>
                  <a:pt x="288" y="309"/>
                </a:cubicBezTo>
                <a:cubicBezTo>
                  <a:pt x="288" y="292"/>
                  <a:pt x="311" y="254"/>
                  <a:pt x="318" y="243"/>
                </a:cubicBezTo>
                <a:cubicBezTo>
                  <a:pt x="318" y="242"/>
                  <a:pt x="334" y="218"/>
                  <a:pt x="334" y="191"/>
                </a:cubicBezTo>
                <a:cubicBezTo>
                  <a:pt x="334" y="151"/>
                  <a:pt x="298" y="117"/>
                  <a:pt x="256" y="117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356" y="191"/>
                </a:moveTo>
                <a:cubicBezTo>
                  <a:pt x="356" y="140"/>
                  <a:pt x="310" y="96"/>
                  <a:pt x="256" y="96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56" y="96"/>
                  <a:pt x="256" y="96"/>
                  <a:pt x="256" y="96"/>
                </a:cubicBezTo>
                <a:cubicBezTo>
                  <a:pt x="256" y="96"/>
                  <a:pt x="256" y="96"/>
                  <a:pt x="255" y="96"/>
                </a:cubicBezTo>
                <a:cubicBezTo>
                  <a:pt x="202" y="96"/>
                  <a:pt x="157" y="140"/>
                  <a:pt x="157" y="191"/>
                </a:cubicBezTo>
                <a:cubicBezTo>
                  <a:pt x="157" y="225"/>
                  <a:pt x="175" y="253"/>
                  <a:pt x="176" y="254"/>
                </a:cubicBezTo>
                <a:cubicBezTo>
                  <a:pt x="189" y="275"/>
                  <a:pt x="202" y="302"/>
                  <a:pt x="202" y="309"/>
                </a:cubicBezTo>
                <a:cubicBezTo>
                  <a:pt x="202" y="341"/>
                  <a:pt x="202" y="341"/>
                  <a:pt x="202" y="341"/>
                </a:cubicBezTo>
                <a:cubicBezTo>
                  <a:pt x="202" y="341"/>
                  <a:pt x="202" y="342"/>
                  <a:pt x="203" y="342"/>
                </a:cubicBezTo>
                <a:cubicBezTo>
                  <a:pt x="203" y="342"/>
                  <a:pt x="202" y="342"/>
                  <a:pt x="202" y="343"/>
                </a:cubicBezTo>
                <a:cubicBezTo>
                  <a:pt x="213" y="407"/>
                  <a:pt x="213" y="407"/>
                  <a:pt x="213" y="407"/>
                </a:cubicBezTo>
                <a:cubicBezTo>
                  <a:pt x="214" y="412"/>
                  <a:pt x="218" y="416"/>
                  <a:pt x="224" y="416"/>
                </a:cubicBezTo>
                <a:cubicBezTo>
                  <a:pt x="288" y="416"/>
                  <a:pt x="288" y="416"/>
                  <a:pt x="288" y="416"/>
                </a:cubicBezTo>
                <a:cubicBezTo>
                  <a:pt x="293" y="416"/>
                  <a:pt x="297" y="412"/>
                  <a:pt x="298" y="407"/>
                </a:cubicBezTo>
                <a:cubicBezTo>
                  <a:pt x="309" y="343"/>
                  <a:pt x="309" y="343"/>
                  <a:pt x="309" y="343"/>
                </a:cubicBezTo>
                <a:cubicBezTo>
                  <a:pt x="309" y="342"/>
                  <a:pt x="309" y="342"/>
                  <a:pt x="309" y="342"/>
                </a:cubicBezTo>
                <a:cubicBezTo>
                  <a:pt x="309" y="342"/>
                  <a:pt x="309" y="341"/>
                  <a:pt x="309" y="341"/>
                </a:cubicBezTo>
                <a:cubicBezTo>
                  <a:pt x="309" y="309"/>
                  <a:pt x="309" y="309"/>
                  <a:pt x="309" y="309"/>
                </a:cubicBezTo>
                <a:cubicBezTo>
                  <a:pt x="309" y="302"/>
                  <a:pt x="323" y="275"/>
                  <a:pt x="336" y="254"/>
                </a:cubicBezTo>
                <a:cubicBezTo>
                  <a:pt x="337" y="253"/>
                  <a:pt x="356" y="225"/>
                  <a:pt x="356" y="191"/>
                </a:cubicBezTo>
                <a:close/>
              </a:path>
            </a:pathLst>
          </a:cu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936236878"/>
              </p:ext>
            </p:extLst>
          </p:nvPr>
        </p:nvGraphicFramePr>
        <p:xfrm>
          <a:off x="533400" y="1121141"/>
          <a:ext cx="8077200" cy="4136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031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99" y="1207817"/>
            <a:ext cx="8001000" cy="4906963"/>
          </a:xfrm>
        </p:spPr>
        <p:txBody>
          <a:bodyPr>
            <a:noAutofit/>
          </a:bodyPr>
          <a:lstStyle/>
          <a:p>
            <a:pPr marL="365125" indent="-365125">
              <a:spcBef>
                <a:spcPts val="0"/>
              </a:spcBef>
              <a:spcAft>
                <a:spcPts val="1800"/>
              </a:spcAft>
            </a:pPr>
            <a:r>
              <a:rPr lang="en-US" sz="2200"/>
              <a:t>Last year, Department </a:t>
            </a:r>
            <a:r>
              <a:rPr lang="en-US" sz="2200" dirty="0"/>
              <a:t>of Navy discovered a large number of FERS coding errors.</a:t>
            </a:r>
          </a:p>
          <a:p>
            <a:pPr marL="365125" indent="-365125">
              <a:spcBef>
                <a:spcPts val="0"/>
              </a:spcBef>
              <a:spcAft>
                <a:spcPts val="1800"/>
              </a:spcAft>
            </a:pPr>
            <a:r>
              <a:rPr lang="en-US" sz="2200" dirty="0"/>
              <a:t>This discovery prompted a department-wide records review to determine the full scope of potential errors. </a:t>
            </a:r>
          </a:p>
          <a:p>
            <a:pPr marL="365125" indent="-365125">
              <a:spcBef>
                <a:spcPts val="0"/>
              </a:spcBef>
              <a:spcAft>
                <a:spcPts val="1800"/>
              </a:spcAft>
            </a:pPr>
            <a:r>
              <a:rPr lang="en-US" sz="2200" dirty="0"/>
              <a:t>DCPAS conducted a DCPDS records review and determined that there were approximately 23,000 potential FERS errors department-wide.</a:t>
            </a:r>
          </a:p>
          <a:p>
            <a:pPr marL="365125" indent="-365125">
              <a:spcBef>
                <a:spcPts val="0"/>
              </a:spcBef>
              <a:spcAft>
                <a:spcPts val="1800"/>
              </a:spcAft>
            </a:pPr>
            <a:r>
              <a:rPr lang="en-US" sz="2200" dirty="0"/>
              <a:t>DCPAS developed a department-wide strategy to inform affected employees and to ensure that all errors are corrected.</a:t>
            </a:r>
          </a:p>
          <a:p>
            <a:pPr marL="365125" indent="-365125">
              <a:spcBef>
                <a:spcPts val="0"/>
              </a:spcBef>
              <a:spcAft>
                <a:spcPts val="1800"/>
              </a:spcAft>
            </a:pPr>
            <a:r>
              <a:rPr lang="en-US" sz="2200" dirty="0"/>
              <a:t>DCPAS also implemented an action plan for Components/Agencies to identify and correct existing errors.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5</a:t>
            </a:fld>
            <a:r>
              <a:rPr lang="en-US" dirty="0"/>
              <a:t>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010400" cy="609600"/>
          </a:xfrm>
        </p:spPr>
        <p:txBody>
          <a:bodyPr/>
          <a:lstStyle/>
          <a:p>
            <a:r>
              <a:rPr lang="en-US" sz="2800" dirty="0"/>
              <a:t>FERS Errors Records Review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883875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Placeholder 25"/>
          <p:cNvGraphicFramePr>
            <a:graphicFrameLocks noGrp="1" noChangeAspect="1"/>
          </p:cNvGraphicFramePr>
          <p:nvPr>
            <p:ph type="chart" sz="quarter" idx="21"/>
            <p:extLst>
              <p:ext uri="{D42A27DB-BD31-4B8C-83A1-F6EECF244321}">
                <p14:modId xmlns:p14="http://schemas.microsoft.com/office/powerpoint/2010/main" val="1629353504"/>
              </p:ext>
            </p:extLst>
          </p:nvPr>
        </p:nvGraphicFramePr>
        <p:xfrm>
          <a:off x="1965959" y="2040450"/>
          <a:ext cx="5212080" cy="4521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</a:t>
            </a:r>
            <a:r>
              <a:rPr lang="en-US" noProof="0" dirty="0"/>
              <a:t>FERS Coding Errors</a:t>
            </a:r>
          </a:p>
        </p:txBody>
      </p:sp>
      <p:sp>
        <p:nvSpPr>
          <p:cNvPr id="24" name="Source"/>
          <p:cNvSpPr txBox="1"/>
          <p:nvPr/>
        </p:nvSpPr>
        <p:spPr>
          <a:xfrm>
            <a:off x="1488281" y="6400800"/>
            <a:ext cx="6817519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Autofit/>
          </a:bodyPr>
          <a:lstStyle/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Source:  DCPDS  </a:t>
            </a:r>
          </a:p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Note:  Data as of May 31, 2022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6</a:t>
            </a:fld>
            <a:r>
              <a:rPr lang="en-US" dirty="0"/>
              <a:t>)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495301" y="990600"/>
            <a:ext cx="7962899" cy="22098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Components are assigning employees to the incorrect FERS retirement plan resulting in erroneous contribution rates.</a:t>
            </a:r>
          </a:p>
          <a:p>
            <a:r>
              <a:rPr lang="en-US" sz="2000" dirty="0"/>
              <a:t>Affected employees are either receiving an overpayment or underpayment of salary due to the difference in retirement contribution rates.</a:t>
            </a:r>
          </a:p>
          <a:p>
            <a:r>
              <a:rPr lang="en-US" sz="2000" dirty="0"/>
              <a:t>DCPAS ran DCPDS reports to identify potential errors.  There were </a:t>
            </a:r>
            <a:r>
              <a:rPr lang="en-US" sz="2000" b="1" dirty="0"/>
              <a:t>23,175 employee records</a:t>
            </a:r>
            <a:r>
              <a:rPr lang="en-US" sz="2000" dirty="0"/>
              <a:t> identified. </a:t>
            </a:r>
          </a:p>
        </p:txBody>
      </p:sp>
    </p:spTree>
    <p:extLst>
      <p:ext uri="{BB962C8B-B14F-4D97-AF65-F5344CB8AC3E}">
        <p14:creationId xmlns:p14="http://schemas.microsoft.com/office/powerpoint/2010/main" val="218765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Chart Placeholder 36"/>
          <p:cNvGraphicFramePr>
            <a:graphicFrameLocks noGrp="1" noChangeAspect="1"/>
          </p:cNvGraphicFramePr>
          <p:nvPr>
            <p:ph type="chart" sz="quarter" idx="21"/>
            <p:extLst>
              <p:ext uri="{D42A27DB-BD31-4B8C-83A1-F6EECF244321}">
                <p14:modId xmlns:p14="http://schemas.microsoft.com/office/powerpoint/2010/main" val="1219576068"/>
              </p:ext>
            </p:extLst>
          </p:nvPr>
        </p:nvGraphicFramePr>
        <p:xfrm>
          <a:off x="4392613" y="1345692"/>
          <a:ext cx="4747694" cy="472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FERS Errors by Component</a:t>
            </a:r>
            <a:endParaRPr lang="en-US" noProof="0" dirty="0"/>
          </a:p>
        </p:txBody>
      </p:sp>
      <p:sp>
        <p:nvSpPr>
          <p:cNvPr id="3" name="Source"/>
          <p:cNvSpPr txBox="1"/>
          <p:nvPr/>
        </p:nvSpPr>
        <p:spPr>
          <a:xfrm>
            <a:off x="1488281" y="6400800"/>
            <a:ext cx="6817519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noAutofit/>
          </a:bodyPr>
          <a:lstStyle/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Source:  DCPDS</a:t>
            </a:r>
          </a:p>
          <a:p>
            <a:pPr>
              <a:buSzPct val="100000"/>
            </a:pPr>
            <a:r>
              <a:rPr lang="en-US" sz="1200" dirty="0">
                <a:solidFill>
                  <a:schemeClr val="bg1"/>
                </a:solidFill>
              </a:rPr>
              <a:t>Note:  Data as of May 31, 2022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7</a:t>
            </a:fld>
            <a:r>
              <a:rPr lang="en-US" dirty="0"/>
              <a:t>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6484398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CUI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0"/>
            <a:ext cx="9143999" cy="373602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CUI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7662568"/>
              </p:ext>
            </p:extLst>
          </p:nvPr>
        </p:nvGraphicFramePr>
        <p:xfrm>
          <a:off x="580035" y="1762665"/>
          <a:ext cx="3433761" cy="394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95600" y="1143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Department-wide</a:t>
            </a:r>
          </a:p>
        </p:txBody>
      </p:sp>
    </p:spTree>
    <p:extLst>
      <p:ext uri="{BB962C8B-B14F-4D97-AF65-F5344CB8AC3E}">
        <p14:creationId xmlns:p14="http://schemas.microsoft.com/office/powerpoint/2010/main" val="210042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USD, P&amp;R Memo - (FERS) Coding Errors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74062" cy="4713911"/>
          </a:xfrm>
        </p:spPr>
        <p:txBody>
          <a:bodyPr/>
          <a:lstStyle/>
          <a:p>
            <a:r>
              <a:rPr lang="en-US" dirty="0"/>
              <a:t>On November 29, 2022, the Under Secretary for Personnel &amp; Readiness issued a memo regarding FERS Coding Errors.</a:t>
            </a:r>
          </a:p>
          <a:p>
            <a:r>
              <a:rPr lang="en-US" dirty="0"/>
              <a:t>The memo directs Components to:</a:t>
            </a:r>
          </a:p>
          <a:p>
            <a:pPr lvl="1"/>
            <a:r>
              <a:rPr lang="en-US" dirty="0"/>
              <a:t>Review all of the errors on the FERS Coding Error Report prepared by DCPAS by May 29, 2023.</a:t>
            </a:r>
          </a:p>
          <a:p>
            <a:pPr lvl="1"/>
            <a:r>
              <a:rPr lang="en-US" dirty="0"/>
              <a:t>Provide DCPAS, in writing, the name of each current DoD employee who:</a:t>
            </a:r>
          </a:p>
          <a:p>
            <a:pPr lvl="2"/>
            <a:r>
              <a:rPr lang="en-US" dirty="0"/>
              <a:t>(1) is presently making overpayments or underpayments of FERS retirement contributions rate; and</a:t>
            </a:r>
          </a:p>
          <a:p>
            <a:pPr lvl="2"/>
            <a:r>
              <a:rPr lang="en-US" dirty="0"/>
              <a:t>(2) will require corrective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8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87718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USD, P&amp;R Memo - (FERS) Coding Errors Cont.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8" y="1066800"/>
            <a:ext cx="8374062" cy="5193456"/>
          </a:xfrm>
        </p:spPr>
        <p:txBody>
          <a:bodyPr/>
          <a:lstStyle/>
          <a:p>
            <a:pPr lvl="1"/>
            <a:r>
              <a:rPr lang="en-US" dirty="0"/>
              <a:t>Components are to notify each affected employee in writing, no later than 5 business days after completing the corrective action, of: </a:t>
            </a:r>
          </a:p>
          <a:p>
            <a:pPr lvl="2"/>
            <a:r>
              <a:rPr lang="en-US" dirty="0"/>
              <a:t>(a)  The overpayments or underpayments of FERS retirement contributions; </a:t>
            </a:r>
          </a:p>
          <a:p>
            <a:pPr lvl="2"/>
            <a:r>
              <a:rPr lang="en-US" dirty="0"/>
              <a:t>(b)  Their entitlement to reimbursement from overpayments of retirement contributions or indebtedness to the Federal Government for underpayment of retirement contributions. </a:t>
            </a:r>
          </a:p>
          <a:p>
            <a:pPr lvl="2"/>
            <a:r>
              <a:rPr lang="en-US" dirty="0"/>
              <a:t>Inform affected employees of their rights to dispute the debt and provide specific instructions on how to request a debt waiver. </a:t>
            </a:r>
          </a:p>
          <a:p>
            <a:r>
              <a:rPr lang="en-US" sz="2300" dirty="0"/>
              <a:t>Defense Finance and Accounting Service and component debt collection offices may consider suspension of collection for a 6 month period pending employees’ submission of waiver requests, consistent with Chapter 4, Paragraph 8.4 of DoD FMR, Volume 16.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(</a:t>
            </a:r>
            <a:fld id="{07BB5704-CA4F-4330-932E-E70E78F78858}" type="slidenum">
              <a:rPr lang="en-US" smtClean="0"/>
              <a:pPr/>
              <a:t>9</a:t>
            </a:fld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827728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PP-DCPAS_Template (2)">
  <a:themeElements>
    <a:clrScheme name="CPP">
      <a:dk1>
        <a:srgbClr val="000000"/>
      </a:dk1>
      <a:lt1>
        <a:sysClr val="window" lastClr="FFFFFF"/>
      </a:lt1>
      <a:dk2>
        <a:srgbClr val="212E60"/>
      </a:dk2>
      <a:lt2>
        <a:srgbClr val="BFBFBF"/>
      </a:lt2>
      <a:accent1>
        <a:srgbClr val="772432"/>
      </a:accent1>
      <a:accent2>
        <a:srgbClr val="4D70B8"/>
      </a:accent2>
      <a:accent3>
        <a:srgbClr val="EFCE48"/>
      </a:accent3>
      <a:accent4>
        <a:srgbClr val="79BD71"/>
      </a:accent4>
      <a:accent5>
        <a:srgbClr val="97D8E4"/>
      </a:accent5>
      <a:accent6>
        <a:srgbClr val="9257A1"/>
      </a:accent6>
      <a:hlink>
        <a:srgbClr val="0000FF"/>
      </a:hlink>
      <a:folHlink>
        <a:srgbClr val="800080"/>
      </a:folHlink>
    </a:clrScheme>
    <a:fontScheme name="CP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2a179ba9-b66b-4e78-9cba-1f7284ef07ea">Slide Presentation</Document_x0020_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D483E6E3E4C428E2687AE735D353C" ma:contentTypeVersion="2" ma:contentTypeDescription="Create a new document." ma:contentTypeScope="" ma:versionID="96a5cb0fa9546ebfb500abbf92d53ba0">
  <xsd:schema xmlns:xsd="http://www.w3.org/2001/XMLSchema" xmlns:xs="http://www.w3.org/2001/XMLSchema" xmlns:p="http://schemas.microsoft.com/office/2006/metadata/properties" xmlns:ns2="2a179ba9-b66b-4e78-9cba-1f7284ef07ea" xmlns:ns3="0a6998cf-18d4-48b0-a9af-858688190d71" targetNamespace="http://schemas.microsoft.com/office/2006/metadata/properties" ma:root="true" ma:fieldsID="2d22d89578f702515d2413e92a6ce309" ns2:_="" ns3:_="">
    <xsd:import namespace="2a179ba9-b66b-4e78-9cba-1f7284ef07ea"/>
    <xsd:import namespace="0a6998cf-18d4-48b0-a9af-858688190d71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79ba9-b66b-4e78-9cba-1f7284ef07ea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default="Action Memos" ma:format="Dropdown" ma:internalName="Document_x0020_Type">
      <xsd:simpleType>
        <xsd:restriction base="dms:Choice">
          <xsd:enumeration value="Action Memos"/>
          <xsd:enumeration value="Awards"/>
          <xsd:enumeration value="Congressional Letters"/>
          <xsd:enumeration value="Coordination and Routing"/>
          <xsd:enumeration value="DCPAS Report"/>
          <xsd:enumeration value="Decision Action Memo"/>
          <xsd:enumeration value="Distribution Lists"/>
          <xsd:enumeration value="Examples"/>
          <xsd:enumeration value="Information Memo"/>
          <xsd:enumeration value="Information Papers"/>
          <xsd:enumeration value="Leadership From, and For Line Formats"/>
          <xsd:enumeration value="Legislative Templates"/>
          <xsd:enumeration value="Letterhead"/>
          <xsd:enumeration value="Letterhead with Signature Blocks"/>
          <xsd:enumeration value="Letters to Non-DoD Entities"/>
          <xsd:enumeration value="Memorandums"/>
          <xsd:enumeration value="Memorandums with Distro List and Signature Blocks"/>
          <xsd:enumeration value="Slide Present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998cf-18d4-48b0-a9af-858688190d71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BBD203-6F84-484A-969E-0410A0FFE7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495F20-04D9-47AA-9388-3BE984957209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0a6998cf-18d4-48b0-a9af-858688190d71"/>
    <ds:schemaRef ds:uri="2a179ba9-b66b-4e78-9cba-1f7284ef07ea"/>
  </ds:schemaRefs>
</ds:datastoreItem>
</file>

<file path=customXml/itemProps3.xml><?xml version="1.0" encoding="utf-8"?>
<ds:datastoreItem xmlns:ds="http://schemas.openxmlformats.org/officeDocument/2006/customXml" ds:itemID="{72D9D181-38C3-4B34-B71C-3AA6EABD9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179ba9-b66b-4e78-9cba-1f7284ef07ea"/>
    <ds:schemaRef ds:uri="0a6998cf-18d4-48b0-a9af-858688190d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7835</TotalTime>
  <Words>1051</Words>
  <Application>Microsoft Office PowerPoint</Application>
  <PresentationFormat>On-screen Show (4:3)</PresentationFormat>
  <Paragraphs>156</Paragraphs>
  <Slides>14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Wingdings</vt:lpstr>
      <vt:lpstr>CPP-DCPAS_Template (2)</vt:lpstr>
      <vt:lpstr>think-cell Slide</vt:lpstr>
      <vt:lpstr>Federal Employees Retirement System Errors  </vt:lpstr>
      <vt:lpstr>Agenda</vt:lpstr>
      <vt:lpstr>FERS Coverage Determination</vt:lpstr>
      <vt:lpstr>FERS Plans and Contribution Rates</vt:lpstr>
      <vt:lpstr>FERS Errors Records Review</vt:lpstr>
      <vt:lpstr>Potential FERS Coding Errors</vt:lpstr>
      <vt:lpstr>Potential FERS Errors by Component</vt:lpstr>
      <vt:lpstr>USD, P&amp;R Memo - (FERS) Coding Errors </vt:lpstr>
      <vt:lpstr>USD, P&amp;R Memo - (FERS) Coding Errors Cont. </vt:lpstr>
      <vt:lpstr>DoD Action Plan/Corrective Process </vt:lpstr>
      <vt:lpstr>DoD Action Plan/Corrective Process Cont.  </vt:lpstr>
      <vt:lpstr>Next Steps</vt:lpstr>
      <vt:lpstr>Questions?</vt:lpstr>
      <vt:lpstr>Questions</vt:lpstr>
    </vt:vector>
  </TitlesOfParts>
  <Company>EITSD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DCPAS Briefing Template</dc:title>
  <dc:creator>justin.w.kinnaman.civ@mail.mil</dc:creator>
  <cp:keywords>#DCPASExcellence</cp:keywords>
  <cp:lastModifiedBy>Carl Dahms</cp:lastModifiedBy>
  <cp:revision>481</cp:revision>
  <cp:lastPrinted>2023-05-23T14:40:54Z</cp:lastPrinted>
  <dcterms:created xsi:type="dcterms:W3CDTF">2014-03-31T14:17:46Z</dcterms:created>
  <dcterms:modified xsi:type="dcterms:W3CDTF">2023-05-23T14:41:55Z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6c95888c-7546-4864-b57c-3c3f98eda483</vt:lpwstr>
  </property>
  <property fmtid="{D5CDD505-2E9C-101B-9397-08002B2CF9AE}" pid="4" name="ContentTypeId">
    <vt:lpwstr>0x010100238D483E6E3E4C428E2687AE735D353C</vt:lpwstr>
  </property>
</Properties>
</file>