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256" r:id="rId2"/>
    <p:sldId id="351" r:id="rId3"/>
    <p:sldId id="257" r:id="rId4"/>
    <p:sldId id="410" r:id="rId5"/>
    <p:sldId id="352" r:id="rId6"/>
    <p:sldId id="357" r:id="rId7"/>
    <p:sldId id="399" r:id="rId8"/>
    <p:sldId id="400" r:id="rId9"/>
    <p:sldId id="356" r:id="rId10"/>
    <p:sldId id="355" r:id="rId11"/>
    <p:sldId id="358" r:id="rId12"/>
    <p:sldId id="408" r:id="rId13"/>
    <p:sldId id="401" r:id="rId14"/>
    <p:sldId id="402" r:id="rId15"/>
    <p:sldId id="403" r:id="rId16"/>
    <p:sldId id="369" r:id="rId17"/>
    <p:sldId id="368" r:id="rId18"/>
    <p:sldId id="404" r:id="rId19"/>
    <p:sldId id="405" r:id="rId20"/>
    <p:sldId id="406" r:id="rId21"/>
    <p:sldId id="407" r:id="rId22"/>
    <p:sldId id="409" r:id="rId23"/>
    <p:sldId id="361" r:id="rId24"/>
    <p:sldId id="375" r:id="rId25"/>
    <p:sldId id="359" r:id="rId26"/>
    <p:sldId id="413" r:id="rId27"/>
    <p:sldId id="414" r:id="rId28"/>
    <p:sldId id="416" r:id="rId29"/>
    <p:sldId id="417" r:id="rId30"/>
    <p:sldId id="415" r:id="rId31"/>
    <p:sldId id="435" r:id="rId32"/>
    <p:sldId id="437" r:id="rId33"/>
    <p:sldId id="434" r:id="rId34"/>
    <p:sldId id="439" r:id="rId35"/>
    <p:sldId id="440" r:id="rId36"/>
    <p:sldId id="441" r:id="rId37"/>
    <p:sldId id="443" r:id="rId38"/>
    <p:sldId id="444" r:id="rId39"/>
    <p:sldId id="442" r:id="rId40"/>
    <p:sldId id="445" r:id="rId41"/>
    <p:sldId id="447" r:id="rId42"/>
    <p:sldId id="448" r:id="rId43"/>
    <p:sldId id="449" r:id="rId44"/>
    <p:sldId id="438" r:id="rId45"/>
    <p:sldId id="451" r:id="rId46"/>
    <p:sldId id="453" r:id="rId47"/>
    <p:sldId id="454" r:id="rId48"/>
    <p:sldId id="455" r:id="rId49"/>
    <p:sldId id="457" r:id="rId50"/>
    <p:sldId id="458" r:id="rId51"/>
    <p:sldId id="459" r:id="rId52"/>
    <p:sldId id="460" r:id="rId53"/>
    <p:sldId id="461" r:id="rId54"/>
    <p:sldId id="462" r:id="rId55"/>
    <p:sldId id="464" r:id="rId56"/>
    <p:sldId id="463" r:id="rId57"/>
    <p:sldId id="465" r:id="rId58"/>
    <p:sldId id="450" r:id="rId59"/>
    <p:sldId id="418" r:id="rId60"/>
    <p:sldId id="419" r:id="rId61"/>
    <p:sldId id="420" r:id="rId62"/>
    <p:sldId id="421" r:id="rId63"/>
    <p:sldId id="422" r:id="rId64"/>
    <p:sldId id="424" r:id="rId65"/>
    <p:sldId id="425" r:id="rId66"/>
    <p:sldId id="426" r:id="rId67"/>
    <p:sldId id="427" r:id="rId68"/>
    <p:sldId id="428" r:id="rId69"/>
    <p:sldId id="429" r:id="rId70"/>
    <p:sldId id="430" r:id="rId71"/>
    <p:sldId id="431" r:id="rId72"/>
    <p:sldId id="432" r:id="rId73"/>
    <p:sldId id="433" r:id="rId74"/>
    <p:sldId id="260" r:id="rId75"/>
    <p:sldId id="411" r:id="rId76"/>
    <p:sldId id="466" r:id="rId77"/>
    <p:sldId id="467" r:id="rId78"/>
    <p:sldId id="471" r:id="rId79"/>
    <p:sldId id="468" r:id="rId80"/>
    <p:sldId id="469" r:id="rId81"/>
    <p:sldId id="470" r:id="rId82"/>
    <p:sldId id="384" r:id="rId83"/>
    <p:sldId id="395" r:id="rId84"/>
    <p:sldId id="394" r:id="rId85"/>
    <p:sldId id="396" r:id="rId8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570"/>
    <a:srgbClr val="FDB71B"/>
    <a:srgbClr val="003399"/>
    <a:srgbClr val="E6D83B"/>
    <a:srgbClr val="FFEF42"/>
    <a:srgbClr val="0D3DED"/>
    <a:srgbClr val="2750CC"/>
    <a:srgbClr val="2349BC"/>
    <a:srgbClr val="0042C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5" autoAdjust="0"/>
    <p:restoredTop sz="94660"/>
  </p:normalViewPr>
  <p:slideViewPr>
    <p:cSldViewPr snapToGrid="0">
      <p:cViewPr varScale="1">
        <p:scale>
          <a:sx n="108" d="100"/>
          <a:sy n="108" d="100"/>
        </p:scale>
        <p:origin x="4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9A2E74-5794-4D3B-A9C1-A1BCB8BE38EB}" type="datetimeFigureOut">
              <a:rPr lang="en-US" smtClean="0"/>
              <a:t>6/13/2018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3706E5C-BBE3-4226-B100-DD8913CC0252}" type="slidenum">
              <a:rPr lang="en-US" smtClean="0"/>
              <a:t>‹#›</a:t>
            </a:fld>
            <a:endParaRPr lang="en-US"/>
          </a:p>
        </p:txBody>
      </p:sp>
    </p:spTree>
    <p:extLst>
      <p:ext uri="{BB962C8B-B14F-4D97-AF65-F5344CB8AC3E}">
        <p14:creationId xmlns:p14="http://schemas.microsoft.com/office/powerpoint/2010/main" val="208651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9DA7A6E1-5EC5-4185-B13A-D07CA2CCE10D}" type="datetimeFigureOut">
              <a:rPr lang="en-US" smtClean="0"/>
              <a:t>6/13/2018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36BA8F8C-9920-456C-8450-E6EE910665C0}" type="slidenum">
              <a:rPr lang="en-US" smtClean="0"/>
              <a:t>‹#›</a:t>
            </a:fld>
            <a:endParaRPr lang="en-US"/>
          </a:p>
        </p:txBody>
      </p:sp>
    </p:spTree>
    <p:extLst>
      <p:ext uri="{BB962C8B-B14F-4D97-AF65-F5344CB8AC3E}">
        <p14:creationId xmlns:p14="http://schemas.microsoft.com/office/powerpoint/2010/main" val="3274202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googlepolitics.blogspot.com/2015/06/understanding-americas-interested.html?m=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ongressfoundation.org/projects/communicating-with-congress/social-congress-2015"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ooglepolitics.blogspot.com/2015/06/understanding-americas-interested.html?m=1"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googlepolitics.blogspot.com/2015/06/understanding-americas-interested.html?m=1"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googlepolitics.blogspot.com/2015/06/understanding-americas-interested.html?m=1"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googlepolitics.blogspot.com/2015/06/understanding-americas-interested.html?m=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googlepolitics.blogspot.com/2015/06/understanding-americas-interested.html?m=1"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a:rPr>
              <a:t>The full results: </a:t>
            </a:r>
            <a:r>
              <a:rPr lang="en-US" dirty="0">
                <a:latin typeface="Calibri Light"/>
                <a:hlinkClick r:id="rId3"/>
              </a:rPr>
              <a:t>http://googlepolitics.blogspot.com/2015/06/understanding-americas-interested.html?m=1</a:t>
            </a:r>
            <a:endParaRPr lang="en-US" dirty="0"/>
          </a:p>
          <a:p>
            <a:endParaRPr lang="en-US" dirty="0"/>
          </a:p>
        </p:txBody>
      </p:sp>
      <p:sp>
        <p:nvSpPr>
          <p:cNvPr id="4" name="Slide Number Placeholder 3"/>
          <p:cNvSpPr>
            <a:spLocks noGrp="1"/>
          </p:cNvSpPr>
          <p:nvPr>
            <p:ph type="sldNum" sz="quarter" idx="10"/>
          </p:nvPr>
        </p:nvSpPr>
        <p:spPr/>
        <p:txBody>
          <a:bodyPr/>
          <a:lstStyle/>
          <a:p>
            <a:fld id="{36BA8F8C-9920-456C-8450-E6EE910665C0}" type="slidenum">
              <a:rPr lang="en-US" smtClean="0"/>
              <a:t>24</a:t>
            </a:fld>
            <a:endParaRPr lang="en-US"/>
          </a:p>
        </p:txBody>
      </p:sp>
    </p:spTree>
    <p:extLst>
      <p:ext uri="{BB962C8B-B14F-4D97-AF65-F5344CB8AC3E}">
        <p14:creationId xmlns:p14="http://schemas.microsoft.com/office/powerpoint/2010/main" val="212903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full results: </a:t>
            </a:r>
            <a:r>
              <a:rPr lang="en-US" dirty="0">
                <a:hlinkClick r:id="rId3"/>
              </a:rPr>
              <a:t>http://www.congressfoundation.org/projects/communicating-with-congress/social-congress-2015</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BA8F8C-9920-456C-8450-E6EE910665C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35793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a:rPr>
              <a:t>The full results: </a:t>
            </a:r>
            <a:r>
              <a:rPr lang="en-US" dirty="0">
                <a:latin typeface="Calibri Light"/>
                <a:hlinkClick r:id="rId3"/>
              </a:rPr>
              <a:t>http://googlepolitics.blogspot.com/2015/06/understanding-americas-interested.html?m=1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BA8F8C-9920-456C-8450-E6EE910665C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60084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a:rPr>
              <a:t>The full results: </a:t>
            </a:r>
            <a:r>
              <a:rPr lang="en-US" dirty="0">
                <a:latin typeface="Calibri Light"/>
                <a:hlinkClick r:id="rId3"/>
              </a:rPr>
              <a:t>http://googlepolitics.blogspot.com/2015/06/understanding-americas-interested.html?m=1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BA8F8C-9920-456C-8450-E6EE910665C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0240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a:rPr>
              <a:t>The full results: </a:t>
            </a:r>
            <a:r>
              <a:rPr lang="en-US" dirty="0">
                <a:latin typeface="Calibri Light"/>
                <a:hlinkClick r:id="rId3"/>
              </a:rPr>
              <a:t>http://googlepolitics.blogspot.com/2015/06/understanding-americas-interested.html?m=1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BA8F8C-9920-456C-8450-E6EE910665C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6094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a:rPr>
              <a:t>The full results: </a:t>
            </a:r>
            <a:r>
              <a:rPr lang="en-US" dirty="0">
                <a:latin typeface="Calibri Light"/>
                <a:hlinkClick r:id="rId3"/>
              </a:rPr>
              <a:t>http://googlepolitics.blogspot.com/2015/06/understanding-americas-interested.html?m=1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BA8F8C-9920-456C-8450-E6EE910665C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417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a:rPr>
              <a:t>The full results: </a:t>
            </a:r>
            <a:r>
              <a:rPr lang="en-US" dirty="0">
                <a:latin typeface="Calibri Light"/>
                <a:hlinkClick r:id="rId3"/>
              </a:rPr>
              <a:t>http://googlepolitics.blogspot.com/2015/06/understanding-americas-interested.html?m=1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BA8F8C-9920-456C-8450-E6EE910665C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45513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A4CBB3-03CB-43FD-B475-71C00ED26F36}"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79678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54100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15099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8624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4CBB3-03CB-43FD-B475-71C00ED26F36}"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77888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A4CBB3-03CB-43FD-B475-71C00ED26F36}"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29854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A4CBB3-03CB-43FD-B475-71C00ED26F36}" type="datetimeFigureOut">
              <a:rPr lang="en-US" smtClean="0"/>
              <a:t>6/13/2018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140460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A4CBB3-03CB-43FD-B475-71C00ED26F36}" type="datetimeFigureOut">
              <a:rPr lang="en-US" smtClean="0"/>
              <a:t>6/13/2018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06608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4CBB3-03CB-43FD-B475-71C00ED26F36}" type="datetimeFigureOut">
              <a:rPr lang="en-US" smtClean="0"/>
              <a:t>6/13/2018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67942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A4CBB3-03CB-43FD-B475-71C00ED26F36}"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981499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A4CBB3-03CB-43FD-B475-71C00ED26F36}"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54206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4CBB3-03CB-43FD-B475-71C00ED26F36}" type="datetimeFigureOut">
              <a:rPr lang="en-US" smtClean="0"/>
              <a:t>6/13/2018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57F36-6D23-4C39-A2C3-D58391D75D53}" type="slidenum">
              <a:rPr lang="en-US" smtClean="0"/>
              <a:t>‹#›</a:t>
            </a:fld>
            <a:endParaRPr lang="en-US"/>
          </a:p>
        </p:txBody>
      </p:sp>
    </p:spTree>
    <p:extLst>
      <p:ext uri="{BB962C8B-B14F-4D97-AF65-F5344CB8AC3E}">
        <p14:creationId xmlns:p14="http://schemas.microsoft.com/office/powerpoint/2010/main" val="135870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www.hemingwayapp.com/" TargetMode="External"/><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www.wordcounter.com/"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thesauru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flickr.com/afge" TargetMode="External"/><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video" Target="https://www.youtube.com/embed/Vut4gPPzEac" TargetMode="Externa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subjectline.com/" TargetMode="External"/><Relationship Id="rId7"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hyperlink" Target="mailto:DCSportsFan88@gmail.com" TargetMode="External"/><Relationship Id="rId4" Type="http://schemas.openxmlformats.org/officeDocument/2006/relationships/hyperlink" Target="mailto:Cheston.McGuire@gmail.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video" Target="https://www.youtube.com/embed/QAJDbeuS-X4" TargetMode="External"/><Relationship Id="rId5" Type="http://schemas.openxmlformats.org/officeDocument/2006/relationships/image" Target="../media/image32.gif"/><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video" Target="https://www.youtube.com/embed/MKmwmmDradE" TargetMode="Externa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video" Target="https://www.youtube.com/embed/NEw6QNfpr9c" TargetMode="External"/><Relationship Id="rId7" Type="http://schemas.openxmlformats.org/officeDocument/2006/relationships/image" Target="../media/image36.jpeg"/><Relationship Id="rId2" Type="http://schemas.openxmlformats.org/officeDocument/2006/relationships/video" Target="https://www.youtube.com/embed/SRkFDcX_72c" TargetMode="External"/><Relationship Id="rId1" Type="http://schemas.openxmlformats.org/officeDocument/2006/relationships/video" Target="https://www.youtube.com/embed/zrbUIDlQdJ4" TargetMode="External"/><Relationship Id="rId6" Type="http://schemas.openxmlformats.org/officeDocument/2006/relationships/image" Target="../media/image35.jpeg"/><Relationship Id="rId5" Type="http://schemas.openxmlformats.org/officeDocument/2006/relationships/image" Target="../media/image2.png"/><Relationship Id="rId4"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video" Target="https://www.youtube.com/embed/MKmwmmDradE" TargetMode="Externa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22.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7.jpeg"/></Relationships>
</file>

<file path=ppt/slides/_rels/slide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www.afge.org/" TargetMode="External"/><Relationship Id="rId7"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hyperlink" Target="http://www.twitter.com/afgenational" TargetMode="External"/><Relationship Id="rId10" Type="http://schemas.openxmlformats.org/officeDocument/2006/relationships/image" Target="../media/image68.jpeg"/><Relationship Id="rId4" Type="http://schemas.openxmlformats.org/officeDocument/2006/relationships/hyperlink" Target="http://www.facebook.com/afgeunion" TargetMode="External"/><Relationship Id="rId9" Type="http://schemas.openxmlformats.org/officeDocument/2006/relationships/image" Target="../media/image67.png"/></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wsj.com/articles/snapchat-parent-working-on-ipo-that-could-value-company-at-25-billion-or-more-sources-1475778314"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0987" y="1607412"/>
            <a:ext cx="8498971" cy="970383"/>
          </a:xfrm>
        </p:spPr>
        <p:txBody>
          <a:bodyPr>
            <a:noAutofit/>
          </a:bodyPr>
          <a:lstStyle/>
          <a:p>
            <a:r>
              <a:rPr lang="en-US" sz="5200" b="1" dirty="0">
                <a:solidFill>
                  <a:srgbClr val="253570"/>
                </a:solidFill>
                <a:latin typeface="Arial" panose="020B0604020202020204" pitchFamily="34" charset="0"/>
                <a:cs typeface="Arial" panose="020B0604020202020204" pitchFamily="34" charset="0"/>
              </a:rPr>
              <a:t>AFGE Council 238 </a:t>
            </a:r>
            <a:br>
              <a:rPr lang="en-US" sz="5200" b="1" dirty="0">
                <a:solidFill>
                  <a:srgbClr val="253570"/>
                </a:solidFill>
                <a:latin typeface="Arial" panose="020B0604020202020204" pitchFamily="34" charset="0"/>
                <a:cs typeface="Arial" panose="020B0604020202020204" pitchFamily="34" charset="0"/>
              </a:rPr>
            </a:br>
            <a:r>
              <a:rPr lang="en-US" sz="5200" b="1" dirty="0">
                <a:solidFill>
                  <a:srgbClr val="253570"/>
                </a:solidFill>
                <a:latin typeface="Arial" panose="020B0604020202020204" pitchFamily="34" charset="0"/>
                <a:cs typeface="Arial" panose="020B0604020202020204" pitchFamily="34" charset="0"/>
              </a:rPr>
              <a:t>Communications Training</a:t>
            </a:r>
          </a:p>
        </p:txBody>
      </p:sp>
      <p:sp>
        <p:nvSpPr>
          <p:cNvPr id="9" name="Title 1"/>
          <p:cNvSpPr txBox="1">
            <a:spLocks/>
          </p:cNvSpPr>
          <p:nvPr/>
        </p:nvSpPr>
        <p:spPr>
          <a:xfrm>
            <a:off x="3623386" y="3641705"/>
            <a:ext cx="8498971" cy="9703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rgbClr val="253570"/>
                </a:solidFill>
                <a:latin typeface="Arial" panose="020B0604020202020204" pitchFamily="34" charset="0"/>
                <a:cs typeface="Arial" panose="020B0604020202020204" pitchFamily="34" charset="0"/>
              </a:rPr>
              <a:t>June 13, 2018</a:t>
            </a:r>
          </a:p>
        </p:txBody>
      </p:sp>
      <p:sp>
        <p:nvSpPr>
          <p:cNvPr id="3" name="Rectangle 2"/>
          <p:cNvSpPr/>
          <p:nvPr/>
        </p:nvSpPr>
        <p:spPr>
          <a:xfrm>
            <a:off x="0" y="6207991"/>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3" name="Rectangle 12"/>
          <p:cNvSpPr/>
          <p:nvPr/>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3884442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What Should I Be Writing?</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1" name="Content Placeholder 1"/>
          <p:cNvSpPr>
            <a:spLocks noGrp="1"/>
          </p:cNvSpPr>
          <p:nvPr>
            <p:ph sz="half" idx="1"/>
          </p:nvPr>
        </p:nvSpPr>
        <p:spPr>
          <a:xfrm>
            <a:off x="1088923" y="1690688"/>
            <a:ext cx="9741834" cy="4351338"/>
          </a:xfrm>
        </p:spPr>
        <p:txBody>
          <a:bodyPr>
            <a:normAutofit/>
          </a:bodyPr>
          <a:lstStyle/>
          <a:p>
            <a:r>
              <a:rPr lang="en-US" dirty="0"/>
              <a:t>Press Release</a:t>
            </a:r>
          </a:p>
          <a:p>
            <a:r>
              <a:rPr lang="en-US" dirty="0"/>
              <a:t>Media Advisory</a:t>
            </a:r>
          </a:p>
          <a:p>
            <a:r>
              <a:rPr lang="en-US" dirty="0"/>
              <a:t>Op-Ed or Guest Column</a:t>
            </a:r>
          </a:p>
          <a:p>
            <a:r>
              <a:rPr lang="en-US" dirty="0"/>
              <a:t>Web Article</a:t>
            </a:r>
          </a:p>
          <a:p>
            <a:r>
              <a:rPr lang="en-US" dirty="0"/>
              <a:t>Social Media Post</a:t>
            </a:r>
          </a:p>
          <a:p>
            <a:pPr marL="0" indent="0">
              <a:buNone/>
            </a:pPr>
            <a:endParaRPr lang="en-US" dirty="0"/>
          </a:p>
        </p:txBody>
      </p:sp>
      <p:pic>
        <p:nvPicPr>
          <p:cNvPr id="2050" name="Picture 2" descr="Image result for writing 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937" y="1690688"/>
            <a:ext cx="5778665" cy="399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636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Rules for Writing</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838200" y="1376039"/>
            <a:ext cx="10515600" cy="4401205"/>
          </a:xfrm>
          <a:prstGeom prst="rect">
            <a:avLst/>
          </a:prstGeom>
          <a:noFill/>
        </p:spPr>
        <p:txBody>
          <a:bodyPr wrap="square" rtlCol="0">
            <a:spAutoFit/>
          </a:bodyPr>
          <a:lstStyle/>
          <a:p>
            <a:r>
              <a:rPr lang="en-US" sz="2000" dirty="0"/>
              <a:t>Before Writing Anything, Answer These Questions:</a:t>
            </a:r>
          </a:p>
          <a:p>
            <a:pPr marL="342900" indent="-342900">
              <a:buFont typeface="+mj-lt"/>
              <a:buAutoNum type="arabicPeriod"/>
            </a:pPr>
            <a:r>
              <a:rPr lang="en-US" sz="2000" dirty="0"/>
              <a:t>What values can I tap into to make this piece persuasive/relatable?</a:t>
            </a:r>
          </a:p>
          <a:p>
            <a:pPr marL="342900" indent="-342900">
              <a:buFont typeface="+mj-lt"/>
              <a:buAutoNum type="arabicPeriod"/>
            </a:pPr>
            <a:r>
              <a:rPr lang="en-US" sz="2000" dirty="0"/>
              <a:t>How can I make this </a:t>
            </a:r>
            <a:r>
              <a:rPr lang="en-US" sz="2000" dirty="0" err="1"/>
              <a:t>skimmable</a:t>
            </a:r>
            <a:r>
              <a:rPr lang="en-US" sz="2000" dirty="0"/>
              <a:t> such that the most important information is easily understood?</a:t>
            </a:r>
          </a:p>
          <a:p>
            <a:pPr marL="342900" indent="-342900">
              <a:buFont typeface="+mj-lt"/>
              <a:buAutoNum type="arabicPeriod"/>
            </a:pPr>
            <a:r>
              <a:rPr lang="en-US" sz="2000" dirty="0"/>
              <a:t>How can it be designed to succeed across web, mobile, social, etc.? </a:t>
            </a:r>
          </a:p>
          <a:p>
            <a:pPr marL="342900" indent="-342900">
              <a:buFont typeface="+mj-lt"/>
              <a:buAutoNum type="arabicPeriod"/>
            </a:pPr>
            <a:r>
              <a:rPr lang="en-US" sz="2000" dirty="0"/>
              <a:t>What other content have we produced that could be linked/embedded here to increase stickiness?</a:t>
            </a:r>
          </a:p>
          <a:p>
            <a:pPr marL="342900" indent="-342900">
              <a:buFont typeface="+mj-lt"/>
              <a:buAutoNum type="arabicPeriod"/>
            </a:pPr>
            <a:r>
              <a:rPr lang="en-US" sz="2000" dirty="0"/>
              <a:t>What headline would make we want to read what I’m writing? </a:t>
            </a:r>
          </a:p>
          <a:p>
            <a:pPr marL="342900" indent="-342900">
              <a:buFont typeface="+mj-lt"/>
              <a:buAutoNum type="arabicPeriod"/>
            </a:pPr>
            <a:r>
              <a:rPr lang="en-US" sz="2000" dirty="0"/>
              <a:t>What opening line will make me want to read more?</a:t>
            </a:r>
          </a:p>
          <a:p>
            <a:endParaRPr lang="en-US" sz="2000" dirty="0"/>
          </a:p>
          <a:p>
            <a:r>
              <a:rPr lang="en-US" sz="2000" dirty="0"/>
              <a:t>After Writing Anything, Answer These Questions:</a:t>
            </a:r>
          </a:p>
          <a:p>
            <a:pPr marL="342900" indent="-342900">
              <a:buFont typeface="+mj-lt"/>
              <a:buAutoNum type="arabicPeriod"/>
            </a:pPr>
            <a:r>
              <a:rPr lang="en-US" sz="2000" dirty="0"/>
              <a:t>Has this piece been thoroughly vetted for grammatical and factual accuracy? If there is an opportunity to cite your sources, please do so with endnotes or hyperlinks.</a:t>
            </a:r>
          </a:p>
          <a:p>
            <a:pPr marL="342900" indent="-342900">
              <a:buFont typeface="+mj-lt"/>
              <a:buAutoNum type="arabicPeriod"/>
            </a:pPr>
            <a:r>
              <a:rPr lang="en-US" sz="2000" dirty="0"/>
              <a:t>Who needs to review this piece, and when do they need to review it in order to meet its publication deadline?</a:t>
            </a:r>
          </a:p>
        </p:txBody>
      </p:sp>
    </p:spTree>
    <p:extLst>
      <p:ext uri="{BB962C8B-B14F-4D97-AF65-F5344CB8AC3E}">
        <p14:creationId xmlns:p14="http://schemas.microsoft.com/office/powerpoint/2010/main" val="1561381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What Makes a Great Op-Ed?</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23278" y="1690688"/>
            <a:ext cx="10360240" cy="3970318"/>
          </a:xfrm>
          <a:prstGeom prst="rect">
            <a:avLst/>
          </a:prstGeom>
          <a:noFill/>
        </p:spPr>
        <p:txBody>
          <a:bodyPr wrap="square" rtlCol="0">
            <a:spAutoFit/>
          </a:bodyPr>
          <a:lstStyle/>
          <a:p>
            <a:pPr marL="285750" lvl="0" indent="-285750">
              <a:buFont typeface="Arial" panose="020B0604020202020204" pitchFamily="34" charset="0"/>
              <a:buChar char="•"/>
            </a:pPr>
            <a:r>
              <a:rPr lang="en-US" dirty="0"/>
              <a:t>Who is your audience?</a:t>
            </a:r>
          </a:p>
          <a:p>
            <a:pPr marL="742950" lvl="1" indent="-285750">
              <a:buFont typeface="Arial" panose="020B0604020202020204" pitchFamily="34" charset="0"/>
              <a:buChar char="•"/>
            </a:pPr>
            <a:r>
              <a:rPr lang="en-US" dirty="0"/>
              <a:t>Members</a:t>
            </a:r>
          </a:p>
          <a:p>
            <a:pPr marL="742950" lvl="1" indent="-285750">
              <a:buFont typeface="Arial" panose="020B0604020202020204" pitchFamily="34" charset="0"/>
              <a:buChar char="•"/>
            </a:pPr>
            <a:r>
              <a:rPr lang="en-US" dirty="0"/>
              <a:t>Labor/Progressive</a:t>
            </a:r>
          </a:p>
          <a:p>
            <a:pPr marL="742950" lvl="1" indent="-285750">
              <a:buFont typeface="Arial" panose="020B0604020202020204" pitchFamily="34" charset="0"/>
              <a:buChar char="•"/>
            </a:pPr>
            <a:r>
              <a:rPr lang="en-US" dirty="0"/>
              <a:t>Federal Government Communities</a:t>
            </a:r>
          </a:p>
          <a:p>
            <a:pPr marL="742950" lvl="1" indent="-285750">
              <a:buFont typeface="Arial" panose="020B0604020202020204" pitchFamily="34" charset="0"/>
              <a:buChar char="•"/>
            </a:pPr>
            <a:r>
              <a:rPr lang="en-US" dirty="0"/>
              <a:t>Public</a:t>
            </a:r>
          </a:p>
          <a:p>
            <a:pPr marL="742950" lvl="1" indent="-285750">
              <a:buFont typeface="Arial" panose="020B0604020202020204" pitchFamily="34" charset="0"/>
              <a:buChar char="•"/>
            </a:pPr>
            <a:r>
              <a:rPr lang="en-US" dirty="0"/>
              <a:t>Decision Makers</a:t>
            </a:r>
          </a:p>
          <a:p>
            <a:pPr marL="285750" indent="-285750">
              <a:buFont typeface="Arial" panose="020B0604020202020204" pitchFamily="34" charset="0"/>
              <a:buChar char="•"/>
            </a:pPr>
            <a:r>
              <a:rPr lang="en-US" dirty="0"/>
              <a:t>What will make this issue most interesting to them? Think about what the audience values.</a:t>
            </a:r>
          </a:p>
          <a:p>
            <a:pPr marL="285750" indent="-285750">
              <a:buFont typeface="Arial" panose="020B0604020202020204" pitchFamily="34" charset="0"/>
              <a:buChar char="•"/>
            </a:pPr>
            <a:r>
              <a:rPr lang="en-US" dirty="0"/>
              <a:t>Tailor your title for ultimate </a:t>
            </a:r>
            <a:r>
              <a:rPr lang="en-US" dirty="0" err="1"/>
              <a:t>clickability</a:t>
            </a:r>
            <a:r>
              <a:rPr lang="en-US" dirty="0"/>
              <a:t> in your given audience</a:t>
            </a:r>
          </a:p>
          <a:p>
            <a:pPr marL="285750" indent="-285750">
              <a:buFont typeface="Arial" panose="020B0604020202020204" pitchFamily="34" charset="0"/>
              <a:buChar char="•"/>
            </a:pPr>
            <a:r>
              <a:rPr lang="en-US" dirty="0"/>
              <a:t>Hook your readers with a salient, value-oriented opening line</a:t>
            </a:r>
          </a:p>
          <a:p>
            <a:pPr marL="285750" indent="-285750">
              <a:buFont typeface="Arial" panose="020B0604020202020204" pitchFamily="34" charset="0"/>
              <a:buChar char="•"/>
            </a:pPr>
            <a:r>
              <a:rPr lang="en-US" dirty="0"/>
              <a:t>Establish your opinion or arguments (and your adversary’s)</a:t>
            </a:r>
          </a:p>
          <a:p>
            <a:pPr marL="285750" indent="-285750">
              <a:buFont typeface="Arial" panose="020B0604020202020204" pitchFamily="34" charset="0"/>
              <a:buChar char="•"/>
            </a:pPr>
            <a:r>
              <a:rPr lang="en-US" dirty="0"/>
              <a:t>Proof Points- facts, anecdotes that support your argument or refute your adversary’s</a:t>
            </a:r>
          </a:p>
          <a:p>
            <a:pPr marL="285750" indent="-285750">
              <a:buFont typeface="Arial" panose="020B0604020202020204" pitchFamily="34" charset="0"/>
              <a:buChar char="•"/>
            </a:pPr>
            <a:r>
              <a:rPr lang="en-US" dirty="0"/>
              <a:t>Close the argument- summary of argument, but keep it value-oriented. Include Call To Action if publication allows.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84527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How to Write for the Web</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15880" y="1459578"/>
            <a:ext cx="10360240" cy="4770537"/>
          </a:xfrm>
          <a:prstGeom prst="rect">
            <a:avLst/>
          </a:prstGeom>
          <a:noFill/>
        </p:spPr>
        <p:txBody>
          <a:bodyPr wrap="square" rtlCol="0">
            <a:spAutoFit/>
          </a:bodyPr>
          <a:lstStyle/>
          <a:p>
            <a:pPr lvl="0"/>
            <a:r>
              <a:rPr lang="en-US" sz="1600" dirty="0"/>
              <a:t>Fonts</a:t>
            </a:r>
          </a:p>
          <a:p>
            <a:pPr marL="742950" lvl="1" indent="-285750">
              <a:buFont typeface="Arial" panose="020B0604020202020204" pitchFamily="34" charset="0"/>
              <a:buChar char="•"/>
            </a:pPr>
            <a:r>
              <a:rPr lang="en-US" sz="1600" dirty="0"/>
              <a:t>Use an easy-to-read size, usually 10 or 12 points, for the text of web or blog posts. Headlines should be larger – 18 points or more.</a:t>
            </a:r>
          </a:p>
          <a:p>
            <a:pPr marL="742950" lvl="1" indent="-285750">
              <a:buFont typeface="Arial" panose="020B0604020202020204" pitchFamily="34" charset="0"/>
              <a:buChar char="•"/>
            </a:pPr>
            <a:r>
              <a:rPr lang="en-US" sz="1600" dirty="0"/>
              <a:t>Use easy-to-read fonts, such as Arial, Times New Roman, Courier or Georgia. Steer clear of funky, decorative or stylish fonts.</a:t>
            </a:r>
          </a:p>
          <a:p>
            <a:pPr marL="742950" lvl="1" indent="-285750">
              <a:buFont typeface="Arial" panose="020B0604020202020204" pitchFamily="34" charset="0"/>
              <a:buChar char="•"/>
            </a:pPr>
            <a:r>
              <a:rPr lang="en-US" sz="1600" dirty="0"/>
              <a:t>Limit the number of different fonts you use. You can use one font for headlines and another for the text of posts, but try not to use more than three different fonts in a single blog or web post. </a:t>
            </a:r>
          </a:p>
          <a:p>
            <a:pPr marL="742950" lvl="1" indent="-285750">
              <a:buFont typeface="Arial" panose="020B0604020202020204" pitchFamily="34" charset="0"/>
              <a:buChar char="•"/>
            </a:pPr>
            <a:r>
              <a:rPr lang="en-US" sz="1600" dirty="0"/>
              <a:t>Use font styles such as </a:t>
            </a:r>
            <a:r>
              <a:rPr lang="en-US" sz="1600" i="1" dirty="0"/>
              <a:t>italics</a:t>
            </a:r>
            <a:r>
              <a:rPr lang="en-US" sz="1600" dirty="0"/>
              <a:t>, </a:t>
            </a:r>
            <a:r>
              <a:rPr lang="en-US" sz="1600" b="1" dirty="0"/>
              <a:t>boldface</a:t>
            </a:r>
            <a:r>
              <a:rPr lang="en-US" sz="1600" dirty="0"/>
              <a:t> and </a:t>
            </a:r>
            <a:r>
              <a:rPr lang="en-US" sz="1600" u="sng" dirty="0"/>
              <a:t>underlining</a:t>
            </a:r>
            <a:r>
              <a:rPr lang="en-US" sz="1600" dirty="0"/>
              <a:t> sparingly. They can help call attention to certain parts of a post, but using too many styles defeats the purpose. </a:t>
            </a:r>
          </a:p>
          <a:p>
            <a:pPr lvl="0"/>
            <a:r>
              <a:rPr lang="en-US" sz="1600" dirty="0"/>
              <a:t>Layout and design</a:t>
            </a:r>
          </a:p>
          <a:p>
            <a:pPr marL="742950" lvl="1" indent="-285750">
              <a:buFont typeface="Arial" panose="020B0604020202020204" pitchFamily="34" charset="0"/>
              <a:buChar char="•"/>
            </a:pPr>
            <a:r>
              <a:rPr lang="en-US" sz="1600" dirty="0"/>
              <a:t>Use lists to outline steps in a process, action items or tasks that need to be checked off. Introduce a list with an independent clause, followed by a colon. Use bullets or dashes to draw readers’ eyes to each list. Here’s an example:</a:t>
            </a:r>
          </a:p>
          <a:p>
            <a:pPr lvl="2"/>
            <a:r>
              <a:rPr lang="en-US" sz="1600" dirty="0"/>
              <a:t>Bullets break up the text on a page.</a:t>
            </a:r>
          </a:p>
          <a:p>
            <a:pPr lvl="2"/>
            <a:r>
              <a:rPr lang="en-US" sz="1600" dirty="0"/>
              <a:t>Keep them short and to the point.</a:t>
            </a:r>
          </a:p>
          <a:p>
            <a:pPr lvl="2"/>
            <a:r>
              <a:rPr lang="en-US" sz="1600" dirty="0"/>
              <a:t>Limit each list to three or four items.</a:t>
            </a:r>
          </a:p>
          <a:p>
            <a:pPr marL="742950" lvl="1" indent="-285750">
              <a:buFont typeface="Arial" panose="020B0604020202020204" pitchFamily="34" charset="0"/>
              <a:buChar char="•"/>
            </a:pPr>
            <a:r>
              <a:rPr lang="en-US" sz="1600" dirty="0"/>
              <a:t>Supplement your writing with visuals such as photos or clip art. However, avoid overloading your blog/website with too many visuals. </a:t>
            </a:r>
          </a:p>
          <a:p>
            <a:pPr lvl="1"/>
            <a:endParaRPr lang="en-US" sz="1600" dirty="0"/>
          </a:p>
        </p:txBody>
      </p:sp>
    </p:spTree>
    <p:extLst>
      <p:ext uri="{BB962C8B-B14F-4D97-AF65-F5344CB8AC3E}">
        <p14:creationId xmlns:p14="http://schemas.microsoft.com/office/powerpoint/2010/main" val="92097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How to Write for the Web Continued</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15880" y="1322486"/>
            <a:ext cx="10360240" cy="5078313"/>
          </a:xfrm>
          <a:prstGeom prst="rect">
            <a:avLst/>
          </a:prstGeom>
          <a:noFill/>
        </p:spPr>
        <p:txBody>
          <a:bodyPr wrap="square" rtlCol="0">
            <a:spAutoFit/>
          </a:bodyPr>
          <a:lstStyle/>
          <a:p>
            <a:r>
              <a:rPr lang="en-US" b="1" dirty="0"/>
              <a:t>The Write Stuff</a:t>
            </a:r>
            <a:endParaRPr lang="en-US" dirty="0"/>
          </a:p>
          <a:p>
            <a:pPr lvl="0"/>
            <a:r>
              <a:rPr lang="en-US" dirty="0"/>
              <a:t>The “inverted pyramid”</a:t>
            </a:r>
          </a:p>
          <a:p>
            <a:pPr marL="742950" lvl="1" indent="-285750">
              <a:buFont typeface="Arial" panose="020B0604020202020204" pitchFamily="34" charset="0"/>
              <a:buChar char="•"/>
            </a:pPr>
            <a:r>
              <a:rPr lang="en-US" dirty="0"/>
              <a:t>The most important information goes at the top of the post, while less important details or supporting sentences go at the end. </a:t>
            </a:r>
          </a:p>
          <a:p>
            <a:pPr marL="742950" lvl="1" indent="-285750">
              <a:buFont typeface="Arial" panose="020B0604020202020204" pitchFamily="34" charset="0"/>
              <a:buChar char="•"/>
            </a:pPr>
            <a:r>
              <a:rPr lang="en-US" dirty="0"/>
              <a:t>Even if readers only read the first paragraph, you’ve given them the most important information and familiarized them with the topic.</a:t>
            </a:r>
          </a:p>
          <a:p>
            <a:pPr lvl="0"/>
            <a:r>
              <a:rPr lang="en-US" dirty="0"/>
              <a:t>Write strong headlines that grab the reader’s attention</a:t>
            </a:r>
          </a:p>
          <a:p>
            <a:pPr marL="742950" lvl="1" indent="-285750">
              <a:buFont typeface="Arial" panose="020B0604020202020204" pitchFamily="34" charset="0"/>
              <a:buChar char="•"/>
            </a:pPr>
            <a:r>
              <a:rPr lang="en-US" dirty="0"/>
              <a:t>An effective headline summarizes your main point in a few words</a:t>
            </a:r>
          </a:p>
          <a:p>
            <a:pPr marL="742950" lvl="1" indent="-285750">
              <a:buFont typeface="Arial" panose="020B0604020202020204" pitchFamily="34" charset="0"/>
              <a:buChar char="•"/>
            </a:pPr>
            <a:r>
              <a:rPr lang="en-US" dirty="0"/>
              <a:t>Use the active, present tense voice </a:t>
            </a:r>
          </a:p>
          <a:p>
            <a:pPr marL="742950" lvl="1" indent="-285750">
              <a:buFont typeface="Arial" panose="020B0604020202020204" pitchFamily="34" charset="0"/>
              <a:buChar char="•"/>
            </a:pPr>
            <a:r>
              <a:rPr lang="en-US" dirty="0"/>
              <a:t>Use a strong verb to convey action</a:t>
            </a:r>
          </a:p>
          <a:p>
            <a:pPr marL="1200150" lvl="2" indent="-285750">
              <a:buFont typeface="Arial" panose="020B0604020202020204" pitchFamily="34" charset="0"/>
              <a:buChar char="•"/>
            </a:pPr>
            <a:r>
              <a:rPr lang="en-US" i="1" dirty="0"/>
              <a:t>Example:</a:t>
            </a:r>
            <a:endParaRPr lang="en-US" dirty="0"/>
          </a:p>
          <a:p>
            <a:pPr marL="1657350" lvl="3" indent="-285750">
              <a:buFont typeface="Arial" panose="020B0604020202020204" pitchFamily="34" charset="0"/>
              <a:buChar char="•"/>
            </a:pPr>
            <a:r>
              <a:rPr lang="en-US" b="1" dirty="0"/>
              <a:t>NO.</a:t>
            </a:r>
            <a:r>
              <a:rPr lang="en-US" dirty="0"/>
              <a:t>      Workers gathered at rally to protest contracting out proposals</a:t>
            </a:r>
          </a:p>
          <a:p>
            <a:pPr marL="1657350" lvl="3" indent="-285750">
              <a:buFont typeface="Arial" panose="020B0604020202020204" pitchFamily="34" charset="0"/>
              <a:buChar char="•"/>
            </a:pPr>
            <a:r>
              <a:rPr lang="en-US" b="1" dirty="0"/>
              <a:t>YES!</a:t>
            </a:r>
            <a:r>
              <a:rPr lang="en-US" dirty="0"/>
              <a:t>      Workers rally against contracting out</a:t>
            </a:r>
          </a:p>
          <a:p>
            <a:pPr lvl="0"/>
            <a:r>
              <a:rPr lang="en-US" dirty="0"/>
              <a:t>Web posts should be easy to read and understand</a:t>
            </a:r>
          </a:p>
          <a:p>
            <a:pPr marL="742950" lvl="1" indent="-285750">
              <a:buFont typeface="Arial" panose="020B0604020202020204" pitchFamily="34" charset="0"/>
              <a:buChar char="•"/>
            </a:pPr>
            <a:r>
              <a:rPr lang="en-US" dirty="0"/>
              <a:t>Write in a conversational tone. Try reading aloud what you are writing.  If you stumble over your words, then the reader might get lost too. </a:t>
            </a:r>
          </a:p>
          <a:p>
            <a:pPr marL="742950" lvl="1" indent="-285750">
              <a:buFont typeface="Arial" panose="020B0604020202020204" pitchFamily="34" charset="0"/>
              <a:buChar char="•"/>
            </a:pPr>
            <a:r>
              <a:rPr lang="en-US" dirty="0"/>
              <a:t>Translate the jargon. Ask yourself: Would someone outside of your agency understand what you’re writing? If not, then it’s too confusing. </a:t>
            </a:r>
          </a:p>
        </p:txBody>
      </p:sp>
    </p:spTree>
    <p:extLst>
      <p:ext uri="{BB962C8B-B14F-4D97-AF65-F5344CB8AC3E}">
        <p14:creationId xmlns:p14="http://schemas.microsoft.com/office/powerpoint/2010/main" val="26567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How to Write for the Web Continued</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15880" y="1322486"/>
            <a:ext cx="10360240" cy="4247317"/>
          </a:xfrm>
          <a:prstGeom prst="rect">
            <a:avLst/>
          </a:prstGeom>
          <a:noFill/>
        </p:spPr>
        <p:txBody>
          <a:bodyPr wrap="square" rtlCol="0">
            <a:spAutoFit/>
          </a:bodyPr>
          <a:lstStyle/>
          <a:p>
            <a:pPr lvl="0"/>
            <a:r>
              <a:rPr lang="en-US" dirty="0"/>
              <a:t>Don’t stray from the facts</a:t>
            </a:r>
          </a:p>
          <a:p>
            <a:pPr marL="742950" lvl="1" indent="-285750">
              <a:buFont typeface="Arial" panose="020B0604020202020204" pitchFamily="34" charset="0"/>
              <a:buChar char="•"/>
            </a:pPr>
            <a:r>
              <a:rPr lang="en-US" dirty="0"/>
              <a:t>When you’re writing a post about an event or issue, stick to the facts. You don’t have to source everything you write, but make sure you can back it up.</a:t>
            </a:r>
          </a:p>
          <a:p>
            <a:pPr marL="742950" lvl="1" indent="-285750">
              <a:buFont typeface="Arial" panose="020B0604020202020204" pitchFamily="34" charset="0"/>
              <a:buChar char="•"/>
            </a:pPr>
            <a:r>
              <a:rPr lang="en-US" dirty="0"/>
              <a:t>If you’re writing an opinion piece or posting a letter from the local president, use a sectional headline such as “Editorial” or “President’s Letter” to set it off from news articles.</a:t>
            </a:r>
          </a:p>
          <a:p>
            <a:pPr marL="742950" lvl="1" indent="-285750">
              <a:buFont typeface="Arial" panose="020B0604020202020204" pitchFamily="34" charset="0"/>
              <a:buChar char="•"/>
            </a:pPr>
            <a:r>
              <a:rPr lang="en-US" b="1" dirty="0"/>
              <a:t>Don’t plagiarize</a:t>
            </a:r>
            <a:endParaRPr lang="en-US" dirty="0"/>
          </a:p>
          <a:p>
            <a:pPr marL="742950" lvl="1" indent="-285750">
              <a:buFont typeface="Arial" panose="020B0604020202020204" pitchFamily="34" charset="0"/>
              <a:buChar char="•"/>
            </a:pPr>
            <a:r>
              <a:rPr lang="en-US" dirty="0"/>
              <a:t>Get permission to repost material from other websites, newspapers or magazines. </a:t>
            </a:r>
          </a:p>
          <a:p>
            <a:pPr marL="742950" lvl="1" indent="-285750">
              <a:buFont typeface="Arial" panose="020B0604020202020204" pitchFamily="34" charset="0"/>
              <a:buChar char="•"/>
            </a:pPr>
            <a:r>
              <a:rPr lang="en-US" dirty="0"/>
              <a:t>If you summarize another person’s work, simply credit the source.</a:t>
            </a:r>
          </a:p>
          <a:p>
            <a:pPr lvl="0"/>
            <a:r>
              <a:rPr lang="en-US" dirty="0"/>
              <a:t>Edit, edit, edit!</a:t>
            </a:r>
          </a:p>
          <a:p>
            <a:pPr marL="742950" lvl="1" indent="-285750">
              <a:buFont typeface="Arial" panose="020B0604020202020204" pitchFamily="34" charset="0"/>
              <a:buChar char="•"/>
            </a:pPr>
            <a:r>
              <a:rPr lang="en-US" dirty="0"/>
              <a:t>Always edit your work before posting.</a:t>
            </a:r>
          </a:p>
          <a:p>
            <a:pPr marL="742950" lvl="1" indent="-285750">
              <a:buFont typeface="Arial" panose="020B0604020202020204" pitchFamily="34" charset="0"/>
              <a:buChar char="•"/>
            </a:pPr>
            <a:r>
              <a:rPr lang="en-US" dirty="0"/>
              <a:t>Run a spell check and grammar check to pick up commonly misspelled words or awkward phrases, but don’t rely on spell check alone. </a:t>
            </a:r>
          </a:p>
          <a:p>
            <a:pPr marL="742950" lvl="1" indent="-285750">
              <a:buFont typeface="Arial" panose="020B0604020202020204" pitchFamily="34" charset="0"/>
              <a:buChar char="•"/>
            </a:pPr>
            <a:r>
              <a:rPr lang="en-US" dirty="0"/>
              <a:t>Read your work out loud. This forces you to read each word individually and increases the chance you’ll pick up any errors.</a:t>
            </a:r>
          </a:p>
          <a:p>
            <a:pPr marL="742950" lvl="1" indent="-285750">
              <a:buFont typeface="Arial" panose="020B0604020202020204" pitchFamily="34" charset="0"/>
              <a:buChar char="•"/>
            </a:pPr>
            <a:r>
              <a:rPr lang="en-US" dirty="0"/>
              <a:t>Double check every detail. If you provide hyperlinks to websites, make sure the links work.</a:t>
            </a:r>
          </a:p>
        </p:txBody>
      </p:sp>
    </p:spTree>
    <p:extLst>
      <p:ext uri="{BB962C8B-B14F-4D97-AF65-F5344CB8AC3E}">
        <p14:creationId xmlns:p14="http://schemas.microsoft.com/office/powerpoint/2010/main" val="176405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Tools To Improve Your Writing</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94299" y="1828800"/>
            <a:ext cx="9721049" cy="2677656"/>
          </a:xfrm>
          <a:prstGeom prst="rect">
            <a:avLst/>
          </a:prstGeom>
          <a:noFill/>
        </p:spPr>
        <p:txBody>
          <a:bodyPr wrap="square" rtlCol="0">
            <a:spAutoFit/>
          </a:bodyPr>
          <a:lstStyle/>
          <a:p>
            <a:r>
              <a:rPr lang="en-US" sz="2400" dirty="0"/>
              <a:t>Proofing Your Text – www.grammarly.com</a:t>
            </a:r>
          </a:p>
          <a:p>
            <a:endParaRPr lang="en-US" sz="2400" dirty="0"/>
          </a:p>
          <a:p>
            <a:r>
              <a:rPr lang="en-US" sz="2400" dirty="0"/>
              <a:t>Grading Your Writing – www.hemingwayapp.com</a:t>
            </a:r>
          </a:p>
          <a:p>
            <a:endParaRPr lang="en-US" sz="2400" dirty="0"/>
          </a:p>
          <a:p>
            <a:r>
              <a:rPr lang="en-US" sz="2400" dirty="0"/>
              <a:t>Word Counter – www.wordcounter.com</a:t>
            </a:r>
          </a:p>
          <a:p>
            <a:endParaRPr lang="en-US" sz="2400" dirty="0"/>
          </a:p>
          <a:p>
            <a:r>
              <a:rPr lang="en-US" sz="2400" dirty="0"/>
              <a:t>Word Finder – www.thesaurus.com</a:t>
            </a:r>
          </a:p>
        </p:txBody>
      </p:sp>
      <p:pic>
        <p:nvPicPr>
          <p:cNvPr id="3074" name="Picture 2" descr="Image result for editing papers co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934" y="1690688"/>
            <a:ext cx="4367814" cy="384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33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Proofing</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32155" y="1526959"/>
            <a:ext cx="10421645" cy="923330"/>
          </a:xfrm>
          <a:prstGeom prst="rect">
            <a:avLst/>
          </a:prstGeom>
          <a:noFill/>
        </p:spPr>
        <p:txBody>
          <a:bodyPr wrap="square" rtlCol="0">
            <a:spAutoFit/>
          </a:bodyPr>
          <a:lstStyle/>
          <a:p>
            <a:pPr marL="285750" indent="-285750">
              <a:buFont typeface="Arial" panose="020B0604020202020204" pitchFamily="34" charset="0"/>
              <a:buChar char="•"/>
            </a:pPr>
            <a:r>
              <a:rPr lang="en-US" dirty="0"/>
              <a:t>Proofing your work is vital to its credibility, readability, </a:t>
            </a:r>
            <a:r>
              <a:rPr lang="en-US" dirty="0" err="1"/>
              <a:t>sharability</a:t>
            </a:r>
            <a:r>
              <a:rPr lang="en-US" dirty="0"/>
              <a:t>, and </a:t>
            </a:r>
            <a:r>
              <a:rPr lang="en-US" dirty="0" err="1"/>
              <a:t>pitchability</a:t>
            </a:r>
            <a:r>
              <a:rPr lang="en-US" dirty="0"/>
              <a:t> </a:t>
            </a:r>
          </a:p>
          <a:p>
            <a:pPr marL="285750" indent="-285750">
              <a:buFont typeface="Arial" panose="020B0604020202020204" pitchFamily="34" charset="0"/>
              <a:buChar char="•"/>
            </a:pPr>
            <a:r>
              <a:rPr lang="en-US" dirty="0"/>
              <a:t>There are free tools outside of Microsoft Word that help</a:t>
            </a:r>
          </a:p>
          <a:p>
            <a:pPr marL="285750" indent="-285750">
              <a:buFont typeface="Arial" panose="020B0604020202020204" pitchFamily="34" charset="0"/>
              <a:buChar char="•"/>
            </a:pPr>
            <a:r>
              <a:rPr lang="en-US" dirty="0"/>
              <a:t>For example: www.grammarly.com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94" y="2963707"/>
            <a:ext cx="5408419" cy="24821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247" y="2852522"/>
            <a:ext cx="5114881" cy="2542657"/>
          </a:xfrm>
          <a:prstGeom prst="rect">
            <a:avLst/>
          </a:prstGeom>
        </p:spPr>
      </p:pic>
    </p:spTree>
    <p:extLst>
      <p:ext uri="{BB962C8B-B14F-4D97-AF65-F5344CB8AC3E}">
        <p14:creationId xmlns:p14="http://schemas.microsoft.com/office/powerpoint/2010/main" val="260660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Grading Your Writing</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32155" y="1526959"/>
            <a:ext cx="10421645" cy="923330"/>
          </a:xfrm>
          <a:prstGeom prst="rect">
            <a:avLst/>
          </a:prstGeom>
          <a:noFill/>
        </p:spPr>
        <p:txBody>
          <a:bodyPr wrap="square" rtlCol="0">
            <a:spAutoFit/>
          </a:bodyPr>
          <a:lstStyle/>
          <a:p>
            <a:pPr marL="285750" indent="-285750">
              <a:buFont typeface="Arial" panose="020B0604020202020204" pitchFamily="34" charset="0"/>
              <a:buChar char="•"/>
            </a:pPr>
            <a:r>
              <a:rPr lang="en-US" dirty="0"/>
              <a:t>All stories must be written at an 8</a:t>
            </a:r>
            <a:r>
              <a:rPr lang="en-US" baseline="30000" dirty="0"/>
              <a:t>th</a:t>
            </a:r>
            <a:r>
              <a:rPr lang="en-US" dirty="0"/>
              <a:t> grade level – keep the verbiage and subject matter as simple as possible</a:t>
            </a:r>
          </a:p>
          <a:p>
            <a:pPr marL="285750" indent="-285750">
              <a:buFont typeface="Arial" panose="020B0604020202020204" pitchFamily="34" charset="0"/>
              <a:buChar char="•"/>
            </a:pPr>
            <a:r>
              <a:rPr lang="en-US" dirty="0"/>
              <a:t>Use </a:t>
            </a:r>
            <a:r>
              <a:rPr lang="en-US" dirty="0">
                <a:hlinkClick r:id="rId3"/>
              </a:rPr>
              <a:t>www.hemingwayapp.com</a:t>
            </a:r>
            <a:r>
              <a:rPr lang="en-US" dirty="0"/>
              <a:t> to check what grade level your writing is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55" y="2482325"/>
            <a:ext cx="10058400" cy="3848339"/>
          </a:xfrm>
          <a:prstGeom prst="rect">
            <a:avLst/>
          </a:prstGeom>
        </p:spPr>
      </p:pic>
    </p:spTree>
    <p:extLst>
      <p:ext uri="{BB962C8B-B14F-4D97-AF65-F5344CB8AC3E}">
        <p14:creationId xmlns:p14="http://schemas.microsoft.com/office/powerpoint/2010/main" val="157859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Making Sure You Use the Write Words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32155" y="1526959"/>
            <a:ext cx="1042164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Readers and editors don’t want to see the same words over and over again</a:t>
            </a:r>
          </a:p>
          <a:p>
            <a:pPr marL="285750" indent="-285750">
              <a:buFont typeface="Arial" panose="020B0604020202020204" pitchFamily="34" charset="0"/>
              <a:buChar char="•"/>
            </a:pPr>
            <a:r>
              <a:rPr lang="en-US" dirty="0"/>
              <a:t>Sometimes it’s hard to see you’re doing that when dealing with Union issues that have specific terms</a:t>
            </a:r>
          </a:p>
          <a:p>
            <a:pPr marL="285750" indent="-285750">
              <a:buFont typeface="Arial" panose="020B0604020202020204" pitchFamily="34" charset="0"/>
              <a:buChar char="•"/>
            </a:pPr>
            <a:r>
              <a:rPr lang="en-US" dirty="0"/>
              <a:t>Use </a:t>
            </a:r>
            <a:r>
              <a:rPr lang="en-US" dirty="0">
                <a:hlinkClick r:id="rId3"/>
              </a:rPr>
              <a:t>www.wordcounter.com</a:t>
            </a:r>
            <a:r>
              <a:rPr lang="en-US" dirty="0"/>
              <a:t> to see if you’re overusing certain words</a:t>
            </a:r>
          </a:p>
          <a:p>
            <a:pPr marL="285750" indent="-285750">
              <a:buFont typeface="Arial" panose="020B0604020202020204" pitchFamily="34" charset="0"/>
              <a:buChar char="•"/>
            </a:pPr>
            <a:r>
              <a:rPr lang="en-US" dirty="0"/>
              <a:t>Use </a:t>
            </a:r>
            <a:r>
              <a:rPr lang="en-US" dirty="0">
                <a:hlinkClick r:id="rId4"/>
              </a:rPr>
              <a:t>www.thesaurus.com</a:t>
            </a:r>
            <a:r>
              <a:rPr lang="en-US" dirty="0"/>
              <a:t> to find alternative words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060" y="3041432"/>
            <a:ext cx="4693977" cy="326009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041431"/>
            <a:ext cx="4134100" cy="3007125"/>
          </a:xfrm>
          <a:prstGeom prst="rect">
            <a:avLst/>
          </a:prstGeom>
        </p:spPr>
      </p:pic>
    </p:spTree>
    <p:extLst>
      <p:ext uri="{BB962C8B-B14F-4D97-AF65-F5344CB8AC3E}">
        <p14:creationId xmlns:p14="http://schemas.microsoft.com/office/powerpoint/2010/main" val="2962761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What Are Three Goals You Have for Today?</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050" name="Picture 2" descr="Image result for calvin and hobbes i w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89" y="1809750"/>
            <a:ext cx="3058142" cy="382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611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Resources Available at www.AFGE.org</a:t>
            </a:r>
          </a:p>
        </p:txBody>
      </p:sp>
      <p:sp>
        <p:nvSpPr>
          <p:cNvPr id="9" name="Content Placeholder 8"/>
          <p:cNvSpPr>
            <a:spLocks noGrp="1"/>
          </p:cNvSpPr>
          <p:nvPr>
            <p:ph sz="half" idx="1"/>
          </p:nvPr>
        </p:nvSpPr>
        <p:spPr/>
        <p:txBody>
          <a:bodyPr/>
          <a:lstStyle/>
          <a:p>
            <a:pPr marL="0" indent="0">
              <a:buNone/>
            </a:pPr>
            <a:r>
              <a:rPr lang="en-US" sz="2400" dirty="0"/>
              <a:t>RESOURCES AT YOUR FINGERTIPS</a:t>
            </a:r>
          </a:p>
          <a:p>
            <a:pPr lvl="1"/>
            <a:r>
              <a:rPr lang="en-US" sz="2000" dirty="0"/>
              <a:t>Press Releases</a:t>
            </a:r>
          </a:p>
          <a:p>
            <a:pPr lvl="1"/>
            <a:r>
              <a:rPr lang="en-US" sz="2000" dirty="0"/>
              <a:t>News articles</a:t>
            </a:r>
          </a:p>
          <a:p>
            <a:pPr lvl="1"/>
            <a:r>
              <a:rPr lang="en-US" sz="2000" dirty="0"/>
              <a:t>Issue Papers</a:t>
            </a:r>
          </a:p>
          <a:p>
            <a:pPr lvl="1"/>
            <a:r>
              <a:rPr lang="en-US" sz="2000" dirty="0"/>
              <a:t>Talking Points</a:t>
            </a:r>
          </a:p>
          <a:p>
            <a:pPr lvl="1"/>
            <a:r>
              <a:rPr lang="en-US" sz="2000" dirty="0"/>
              <a:t>Logos and other visuals</a:t>
            </a:r>
          </a:p>
          <a:p>
            <a:pPr lvl="1"/>
            <a:r>
              <a:rPr lang="en-US" sz="2000" dirty="0"/>
              <a:t>Photos on </a:t>
            </a:r>
            <a:r>
              <a:rPr lang="en-US" sz="2000" dirty="0">
                <a:solidFill>
                  <a:schemeClr val="tx1">
                    <a:lumMod val="65000"/>
                    <a:lumOff val="35000"/>
                  </a:schemeClr>
                </a:solidFill>
                <a:hlinkClick r:id="rId3"/>
              </a:rPr>
              <a:t>www.flickr.com/afge</a:t>
            </a:r>
            <a:endParaRPr lang="en-US" sz="2000" dirty="0">
              <a:solidFill>
                <a:schemeClr val="tx1">
                  <a:lumMod val="65000"/>
                  <a:lumOff val="35000"/>
                </a:schemeClr>
              </a:solidFill>
            </a:endParaRPr>
          </a:p>
          <a:p>
            <a:pPr lvl="1"/>
            <a:endParaRPr lang="en-US" sz="2000" dirty="0">
              <a:solidFill>
                <a:schemeClr val="tx1">
                  <a:lumMod val="65000"/>
                  <a:lumOff val="35000"/>
                </a:schemeClr>
              </a:solidFill>
            </a:endParaRPr>
          </a:p>
          <a:p>
            <a:pPr lvl="1"/>
            <a:endParaRPr lang="en-US" sz="2000" dirty="0">
              <a:solidFill>
                <a:schemeClr val="tx1">
                  <a:lumMod val="65000"/>
                  <a:lumOff val="35000"/>
                </a:schemeClr>
              </a:solidFill>
            </a:endParaRPr>
          </a:p>
          <a:p>
            <a:endParaRPr lang="en-US" dirty="0"/>
          </a:p>
        </p:txBody>
      </p:sp>
      <p:pic>
        <p:nvPicPr>
          <p:cNvPr id="2" name="Content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35941" y="1825625"/>
            <a:ext cx="4854118" cy="4351338"/>
          </a:xfrm>
        </p:spPr>
      </p:pic>
    </p:spTree>
    <p:extLst>
      <p:ext uri="{BB962C8B-B14F-4D97-AF65-F5344CB8AC3E}">
        <p14:creationId xmlns:p14="http://schemas.microsoft.com/office/powerpoint/2010/main" val="1536515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What is an Example of an Op-Ed You’d Like to Write?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838200" y="1690688"/>
            <a:ext cx="5935462" cy="3847207"/>
          </a:xfrm>
          <a:prstGeom prst="rect">
            <a:avLst/>
          </a:prstGeom>
          <a:noFill/>
        </p:spPr>
        <p:txBody>
          <a:bodyPr wrap="square" rtlCol="0">
            <a:spAutoFit/>
          </a:bodyPr>
          <a:lstStyle/>
          <a:p>
            <a:pPr marL="285750" indent="-285750">
              <a:buFont typeface="Arial" panose="020B0604020202020204" pitchFamily="34" charset="0"/>
              <a:buChar char="•"/>
            </a:pPr>
            <a:r>
              <a:rPr lang="en-US" sz="2400" dirty="0"/>
              <a:t>Pick a topic you think would make for a good Op-Ed</a:t>
            </a:r>
          </a:p>
          <a:p>
            <a:pPr marL="285750" indent="-285750">
              <a:buFont typeface="Arial" panose="020B0604020202020204" pitchFamily="34" charset="0"/>
              <a:buChar char="•"/>
            </a:pPr>
            <a:r>
              <a:rPr lang="en-US" sz="2400" dirty="0"/>
              <a:t>Who is your audience?</a:t>
            </a:r>
          </a:p>
          <a:p>
            <a:pPr marL="742950" lvl="1" indent="-285750">
              <a:buFont typeface="Arial" panose="020B0604020202020204" pitchFamily="34" charset="0"/>
              <a:buChar char="•"/>
            </a:pPr>
            <a:r>
              <a:rPr lang="en-US" sz="2000" dirty="0"/>
              <a:t>Members</a:t>
            </a:r>
          </a:p>
          <a:p>
            <a:pPr marL="742950" lvl="1" indent="-285750">
              <a:buFont typeface="Arial" panose="020B0604020202020204" pitchFamily="34" charset="0"/>
              <a:buChar char="•"/>
            </a:pPr>
            <a:r>
              <a:rPr lang="en-US" sz="2000" dirty="0"/>
              <a:t>Labor/Progressive</a:t>
            </a:r>
          </a:p>
          <a:p>
            <a:pPr marL="742950" lvl="1" indent="-285750">
              <a:buFont typeface="Arial" panose="020B0604020202020204" pitchFamily="34" charset="0"/>
              <a:buChar char="•"/>
            </a:pPr>
            <a:r>
              <a:rPr lang="en-US" sz="2000" dirty="0"/>
              <a:t>Federal Government Communities</a:t>
            </a:r>
          </a:p>
          <a:p>
            <a:pPr marL="742950" lvl="1" indent="-285750">
              <a:buFont typeface="Arial" panose="020B0604020202020204" pitchFamily="34" charset="0"/>
              <a:buChar char="•"/>
            </a:pPr>
            <a:r>
              <a:rPr lang="en-US" sz="2000" dirty="0"/>
              <a:t>Public</a:t>
            </a:r>
          </a:p>
          <a:p>
            <a:pPr marL="742950" lvl="1" indent="-285750">
              <a:buFont typeface="Arial" panose="020B0604020202020204" pitchFamily="34" charset="0"/>
              <a:buChar char="•"/>
            </a:pPr>
            <a:r>
              <a:rPr lang="en-US" sz="2000" dirty="0"/>
              <a:t>Decision Makers</a:t>
            </a:r>
          </a:p>
          <a:p>
            <a:pPr marL="285750" indent="-285750">
              <a:buFont typeface="Arial" panose="020B0604020202020204" pitchFamily="34" charset="0"/>
              <a:buChar char="•"/>
            </a:pPr>
            <a:r>
              <a:rPr lang="en-US" sz="2400" dirty="0"/>
              <a:t>Write the proposed headline</a:t>
            </a:r>
          </a:p>
          <a:p>
            <a:pPr marL="285750" indent="-285750">
              <a:buFont typeface="Arial" panose="020B0604020202020204" pitchFamily="34" charset="0"/>
              <a:buChar char="•"/>
            </a:pPr>
            <a:r>
              <a:rPr lang="en-US" sz="2400" dirty="0"/>
              <a:t>Write your lead/introduction</a:t>
            </a:r>
          </a:p>
          <a:p>
            <a:pPr marL="285750" indent="-285750">
              <a:buFont typeface="Arial" panose="020B0604020202020204" pitchFamily="34" charset="0"/>
              <a:buChar char="•"/>
            </a:pPr>
            <a:r>
              <a:rPr lang="en-US" sz="2400" dirty="0"/>
              <a:t>Where would you want to pitch it?</a:t>
            </a:r>
          </a:p>
        </p:txBody>
      </p:sp>
      <p:pic>
        <p:nvPicPr>
          <p:cNvPr id="6" name="Picture 5"/>
          <p:cNvPicPr>
            <a:picLocks noChangeAspect="1"/>
          </p:cNvPicPr>
          <p:nvPr/>
        </p:nvPicPr>
        <p:blipFill>
          <a:blip r:embed="rId3"/>
          <a:stretch>
            <a:fillRect/>
          </a:stretch>
        </p:blipFill>
        <p:spPr>
          <a:xfrm>
            <a:off x="7194934" y="1778135"/>
            <a:ext cx="2925609" cy="3672313"/>
          </a:xfrm>
          <a:prstGeom prst="rect">
            <a:avLst/>
          </a:prstGeom>
        </p:spPr>
      </p:pic>
    </p:spTree>
    <p:extLst>
      <p:ext uri="{BB962C8B-B14F-4D97-AF65-F5344CB8AC3E}">
        <p14:creationId xmlns:p14="http://schemas.microsoft.com/office/powerpoint/2010/main" val="2992119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Rules to Remember</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TextBox 8"/>
          <p:cNvSpPr txBox="1"/>
          <p:nvPr/>
        </p:nvSpPr>
        <p:spPr>
          <a:xfrm>
            <a:off x="838200" y="1458932"/>
            <a:ext cx="5731276" cy="4401205"/>
          </a:xfrm>
          <a:prstGeom prst="rect">
            <a:avLst/>
          </a:prstGeom>
          <a:noFill/>
        </p:spPr>
        <p:txBody>
          <a:bodyPr wrap="square" rtlCol="0">
            <a:spAutoFit/>
          </a:bodyPr>
          <a:lstStyle/>
          <a:p>
            <a:pPr marL="342900" indent="-342900">
              <a:buFont typeface="+mj-lt"/>
              <a:buAutoNum type="arabicPeriod"/>
            </a:pPr>
            <a:r>
              <a:rPr lang="en-US" sz="2000" dirty="0"/>
              <a:t>Everything you write should tie back into your core mission: to elevate the voices of government employees who deliver vital services to the public.</a:t>
            </a:r>
          </a:p>
          <a:p>
            <a:pPr marL="342900" indent="-342900">
              <a:buFont typeface="+mj-lt"/>
              <a:buAutoNum type="arabicPeriod"/>
            </a:pPr>
            <a:r>
              <a:rPr lang="en-US" sz="2000" dirty="0"/>
              <a:t>You are not reporters, you are columnists. You’re not just describing what happened, we are giving meaning to it</a:t>
            </a:r>
          </a:p>
          <a:p>
            <a:pPr marL="342900" indent="-342900">
              <a:buFont typeface="+mj-lt"/>
              <a:buAutoNum type="arabicPeriod"/>
            </a:pPr>
            <a:r>
              <a:rPr lang="en-US" sz="2000" dirty="0"/>
              <a:t>Spend as much time nailing the headline and opening paragraph as you spend on the entire rest of the story. If you don’t get those right, no one will read the rest anyway.</a:t>
            </a:r>
          </a:p>
          <a:p>
            <a:pPr marL="342900" indent="-342900">
              <a:buFont typeface="+mj-lt"/>
              <a:buAutoNum type="arabicPeriod"/>
            </a:pPr>
            <a:r>
              <a:rPr lang="en-US" sz="2000" dirty="0"/>
              <a:t>Avoid the passive voice, </a:t>
            </a:r>
            <a:r>
              <a:rPr lang="en-US" sz="2000" dirty="0" err="1"/>
              <a:t>legislativese</a:t>
            </a:r>
            <a:r>
              <a:rPr lang="en-US" sz="2000" dirty="0"/>
              <a:t>, legalese, and </a:t>
            </a:r>
            <a:r>
              <a:rPr lang="en-US" sz="2000" dirty="0" err="1"/>
              <a:t>unionese</a:t>
            </a:r>
            <a:r>
              <a:rPr lang="en-US" sz="2000" dirty="0"/>
              <a:t> – we want to be action-oriented and crystal clear.</a:t>
            </a:r>
          </a:p>
          <a:p>
            <a:endParaRPr lang="en-US" sz="2000" dirty="0"/>
          </a:p>
        </p:txBody>
      </p:sp>
      <p:pic>
        <p:nvPicPr>
          <p:cNvPr id="1026" name="Picture 2" descr="https://images-na.ssl-images-amazon.com/images/I/41322ZZQMWL._QL7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8702" y="1458932"/>
            <a:ext cx="3996512" cy="39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48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9044" y="2968915"/>
            <a:ext cx="10364755" cy="1325563"/>
          </a:xfrm>
          <a:effectLst>
            <a:outerShdw blurRad="50800" dist="38100" dir="2700000" algn="tl" rotWithShape="0">
              <a:prstClr val="black">
                <a:alpha val="40000"/>
              </a:prstClr>
            </a:outerShdw>
          </a:effectLst>
        </p:spPr>
        <p:txBody>
          <a:bodyPr>
            <a:normAutofit fontScale="90000"/>
          </a:bodyPr>
          <a:lstStyle/>
          <a:p>
            <a:pPr algn="ctr"/>
            <a:r>
              <a:rPr lang="en-US" sz="8000" dirty="0">
                <a:solidFill>
                  <a:schemeClr val="bg1"/>
                </a:solidFill>
                <a:latin typeface="Arial Black" panose="020B0A04020102020204" pitchFamily="34" charset="0"/>
              </a:rPr>
              <a:t>Pitching to the Press</a:t>
            </a:r>
            <a:endParaRPr lang="en-US" sz="8000" dirty="0">
              <a:solidFill>
                <a:srgbClr val="FFC000"/>
              </a:solidFill>
              <a:latin typeface="Arial Black" panose="020B0A04020102020204" pitchFamily="34" charset="0"/>
            </a:endParaRPr>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2237785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8" descr="https://storage.googleapis.com/clipular-clips/4759223442341888/6116351224053760?GoogleAccessId=clipular2012@appspot.gserviceaccount.com&amp;Expires=1454612338&amp;Signature=QPeMwcNcrXzb5T19ilLbo3EPSMbwIRP5FYFZusrWi1PoesMjHr8OGFb5Q7xfh8flsgKM0Z7xWb%2BUBpribbzdzQuHPHltYVH94lgR8NO7JPyUyE3d29cDkDxtjcUMizthmiwpCOse1pPqDrSzvVqIrTcbXHJdkCiLz0hSCJLK93Jt62li8CXzW5j5oMgMfT9ttaj1eO031lvrSJ%2BhYjuka7puCqwjAidfwoV0t3%2BqDAYPLiahJ288ZGf5n2C65knv6A%2BNaignDcqK74aB1tc3QT8sbI1jdK2Wmg6Fkk3PGR24OarZlXc8QcCrj7fc4lEsC1uiWq5mzgKOl3F9FcBztg%3D%3D&amp;md5=baa4b8d3fee8201ce5a7aec6b0758616&amp;NOT_A_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1959" y="-111854"/>
            <a:ext cx="5060041" cy="763406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1756574"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5357" y="175935"/>
            <a:ext cx="564243" cy="1136590"/>
          </a:xfrm>
          <a:prstGeom prst="rect">
            <a:avLst/>
          </a:prstGeom>
        </p:spPr>
      </p:pic>
      <p:sp>
        <p:nvSpPr>
          <p:cNvPr id="12" name="Content Placeholder 2"/>
          <p:cNvSpPr>
            <a:spLocks noGrp="1"/>
          </p:cNvSpPr>
          <p:nvPr>
            <p:ph idx="1"/>
          </p:nvPr>
        </p:nvSpPr>
        <p:spPr>
          <a:xfrm>
            <a:off x="838200" y="733425"/>
            <a:ext cx="5697274" cy="5157194"/>
          </a:xfrm>
        </p:spPr>
        <p:txBody>
          <a:bodyPr vert="horz" lIns="91440" tIns="45720" rIns="91440" bIns="45720" rtlCol="0" anchor="t">
            <a:normAutofit/>
          </a:bodyPr>
          <a:lstStyle/>
          <a:p>
            <a:pPr marL="0" indent="0">
              <a:buNone/>
            </a:pPr>
            <a:r>
              <a:rPr lang="en-US" b="1" dirty="0">
                <a:latin typeface="Calibri" panose="020F0502020204030204" pitchFamily="34" charset="0"/>
                <a:cs typeface="Calibri" panose="020F0502020204030204" pitchFamily="34" charset="0"/>
              </a:rPr>
              <a:t>When you pitch a story to the press, the first thing you need to ask is, “Who cares?”</a:t>
            </a:r>
          </a:p>
          <a:p>
            <a:pPr marL="0" indent="0">
              <a:buNone/>
            </a:pPr>
            <a:r>
              <a:rPr lang="en-US" sz="2400" dirty="0">
                <a:latin typeface="Calibri" panose="020F0502020204030204" pitchFamily="34" charset="0"/>
                <a:cs typeface="Calibri" panose="020F0502020204030204" pitchFamily="34" charset="0"/>
              </a:rPr>
              <a:t>Then, you should determine:</a:t>
            </a:r>
          </a:p>
          <a:p>
            <a:r>
              <a:rPr lang="en-US" sz="2400" dirty="0">
                <a:latin typeface="Calibri" panose="020F0502020204030204" pitchFamily="34" charset="0"/>
                <a:cs typeface="Calibri" panose="020F0502020204030204" pitchFamily="34" charset="0"/>
              </a:rPr>
              <a:t>What are you aiming to get out of this news item?</a:t>
            </a:r>
          </a:p>
          <a:p>
            <a:r>
              <a:rPr lang="en-US" sz="2400" dirty="0">
                <a:latin typeface="Calibri" panose="020F0502020204030204" pitchFamily="34" charset="0"/>
                <a:cs typeface="Calibri" panose="020F0502020204030204" pitchFamily="34" charset="0"/>
              </a:rPr>
              <a:t>Is it newsworthy?</a:t>
            </a:r>
          </a:p>
          <a:p>
            <a:r>
              <a:rPr lang="en-US" sz="2400" dirty="0">
                <a:latin typeface="Calibri" panose="020F0502020204030204" pitchFamily="34" charset="0"/>
                <a:cs typeface="Calibri" panose="020F0502020204030204" pitchFamily="34" charset="0"/>
              </a:rPr>
              <a:t>Is there a national angle you can tie-in?</a:t>
            </a:r>
          </a:p>
          <a:p>
            <a:r>
              <a:rPr lang="en-US" sz="2400" dirty="0">
                <a:latin typeface="Calibri" panose="020F0502020204030204" pitchFamily="34" charset="0"/>
                <a:cs typeface="Calibri" panose="020F0502020204030204" pitchFamily="34" charset="0"/>
              </a:rPr>
              <a:t>Will there be any potential fall-out?</a:t>
            </a:r>
          </a:p>
          <a:p>
            <a:r>
              <a:rPr lang="en-US" sz="2400" dirty="0">
                <a:latin typeface="Calibri" panose="020F0502020204030204" pitchFamily="34" charset="0"/>
                <a:cs typeface="Calibri" panose="020F0502020204030204" pitchFamily="34" charset="0"/>
              </a:rPr>
              <a:t>Knowing all that, is it still worth pitching? </a:t>
            </a:r>
          </a:p>
          <a:p>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515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What do the Pros Say?</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6" name="Vut4gPPzEac"/>
          <p:cNvPicPr>
            <a:picLocks noRot="1" noChangeAspect="1"/>
          </p:cNvPicPr>
          <p:nvPr>
            <a:videoFile r:link="rId1"/>
          </p:nvPr>
        </p:nvPicPr>
        <p:blipFill>
          <a:blip r:embed="rId4"/>
          <a:stretch>
            <a:fillRect/>
          </a:stretch>
        </p:blipFill>
        <p:spPr>
          <a:xfrm>
            <a:off x="2272305" y="1449834"/>
            <a:ext cx="7647390" cy="4301657"/>
          </a:xfrm>
          <a:prstGeom prst="rect">
            <a:avLst/>
          </a:prstGeom>
        </p:spPr>
      </p:pic>
    </p:spTree>
    <p:extLst>
      <p:ext uri="{BB962C8B-B14F-4D97-AF65-F5344CB8AC3E}">
        <p14:creationId xmlns:p14="http://schemas.microsoft.com/office/powerpoint/2010/main" val="357529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GENERATING PRESS COVERAGE</a:t>
            </a:r>
          </a:p>
        </p:txBody>
      </p:sp>
      <p:sp>
        <p:nvSpPr>
          <p:cNvPr id="9" name="Content Placeholder 8"/>
          <p:cNvSpPr>
            <a:spLocks noGrp="1"/>
          </p:cNvSpPr>
          <p:nvPr>
            <p:ph sz="half" idx="1"/>
          </p:nvPr>
        </p:nvSpPr>
        <p:spPr/>
        <p:txBody>
          <a:bodyPr/>
          <a:lstStyle/>
          <a:p>
            <a:pPr marL="0" indent="0">
              <a:buNone/>
            </a:pPr>
            <a:r>
              <a:rPr lang="en-US" sz="2400" dirty="0"/>
              <a:t>THINK LIKE A REPORTER</a:t>
            </a:r>
          </a:p>
          <a:p>
            <a:pPr lvl="1"/>
            <a:r>
              <a:rPr lang="en-US" sz="2000" dirty="0"/>
              <a:t>Specify the 5 </a:t>
            </a:r>
            <a:r>
              <a:rPr lang="en-US" sz="2000" dirty="0" err="1"/>
              <a:t>Ws</a:t>
            </a:r>
            <a:r>
              <a:rPr lang="en-US" sz="2000" dirty="0"/>
              <a:t> </a:t>
            </a:r>
          </a:p>
          <a:p>
            <a:pPr lvl="2"/>
            <a:r>
              <a:rPr lang="en-US" sz="1600" dirty="0"/>
              <a:t>Who</a:t>
            </a:r>
          </a:p>
          <a:p>
            <a:pPr lvl="2"/>
            <a:r>
              <a:rPr lang="en-US" sz="1600" dirty="0"/>
              <a:t>What</a:t>
            </a:r>
          </a:p>
          <a:p>
            <a:pPr lvl="2"/>
            <a:r>
              <a:rPr lang="en-US" sz="1600" dirty="0"/>
              <a:t>Where</a:t>
            </a:r>
          </a:p>
          <a:p>
            <a:pPr lvl="2"/>
            <a:r>
              <a:rPr lang="en-US" sz="1600" dirty="0"/>
              <a:t>When</a:t>
            </a:r>
          </a:p>
          <a:p>
            <a:pPr lvl="2"/>
            <a:r>
              <a:rPr lang="en-US" sz="1600" dirty="0"/>
              <a:t>Why</a:t>
            </a:r>
          </a:p>
          <a:p>
            <a:pPr lvl="1"/>
            <a:r>
              <a:rPr lang="en-US" sz="2000" dirty="0"/>
              <a:t>Explain the news value</a:t>
            </a:r>
          </a:p>
          <a:p>
            <a:pPr lvl="1"/>
            <a:r>
              <a:rPr lang="en-US" sz="2000" dirty="0"/>
              <a:t>Offer one-on-one interviews</a:t>
            </a:r>
          </a:p>
          <a:p>
            <a:pPr lvl="1"/>
            <a:r>
              <a:rPr lang="en-US" sz="2000" dirty="0"/>
              <a:t>Target the right reporters</a:t>
            </a:r>
          </a:p>
          <a:p>
            <a:pPr lvl="1"/>
            <a:r>
              <a:rPr lang="en-US" sz="2000" dirty="0"/>
              <a:t>Do their research for them</a:t>
            </a:r>
          </a:p>
          <a:p>
            <a:pPr lvl="1"/>
            <a:r>
              <a:rPr lang="en-US" sz="2000" dirty="0"/>
              <a:t>Do you have documentation you can share?</a:t>
            </a:r>
          </a:p>
          <a:p>
            <a:endParaRPr lang="en-US"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24632" y="1690687"/>
            <a:ext cx="4758048" cy="47433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73312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Example: Save the VA Rallies and the Charlotte Observer</a:t>
            </a:r>
          </a:p>
        </p:txBody>
      </p:sp>
      <p:sp>
        <p:nvSpPr>
          <p:cNvPr id="9" name="Content Placeholder 8"/>
          <p:cNvSpPr>
            <a:spLocks noGrp="1"/>
          </p:cNvSpPr>
          <p:nvPr>
            <p:ph sz="half" idx="1"/>
          </p:nvPr>
        </p:nvSpPr>
        <p:spPr>
          <a:xfrm>
            <a:off x="838199" y="1825625"/>
            <a:ext cx="9522041" cy="4351338"/>
          </a:xfrm>
        </p:spPr>
        <p:txBody>
          <a:bodyPr/>
          <a:lstStyle/>
          <a:p>
            <a:pPr marL="0" indent="0">
              <a:buNone/>
            </a:pPr>
            <a:r>
              <a:rPr lang="en-US" sz="2400" dirty="0"/>
              <a:t>Received this email from a Local in North Carolina who wanted the Charlotte Observer to cover a rally:</a:t>
            </a:r>
          </a:p>
          <a:p>
            <a:pPr marL="0" indent="0">
              <a:buNone/>
            </a:pPr>
            <a:endParaRPr lang="en-US" sz="2400" i="1" dirty="0"/>
          </a:p>
          <a:p>
            <a:pPr marL="0" indent="0">
              <a:buNone/>
            </a:pPr>
            <a:r>
              <a:rPr lang="en-US" sz="2400" i="1" dirty="0"/>
              <a:t>Hung up on by Mr. Ronnie </a:t>
            </a:r>
            <a:r>
              <a:rPr lang="en-US" sz="2400" i="1" dirty="0" err="1"/>
              <a:t>Glassburg</a:t>
            </a:r>
            <a:endParaRPr lang="en-US" sz="2400" i="1" dirty="0"/>
          </a:p>
          <a:p>
            <a:pPr marL="0" indent="0">
              <a:buNone/>
            </a:pPr>
            <a:r>
              <a:rPr lang="en-US" sz="2400" i="1" dirty="0"/>
              <a:t>Spoke with another editor that questioned me being hung up on and basically agreed with Mr. </a:t>
            </a:r>
            <a:r>
              <a:rPr lang="en-US" sz="2400" i="1" dirty="0" err="1"/>
              <a:t>Glassburg's</a:t>
            </a:r>
            <a:r>
              <a:rPr lang="en-US" sz="2400" i="1" dirty="0"/>
              <a:t> comment: "This is not a NC issue. This is federal."</a:t>
            </a:r>
          </a:p>
          <a:p>
            <a:pPr marL="0" indent="0">
              <a:buNone/>
            </a:pPr>
            <a:endParaRPr lang="en-US" dirty="0"/>
          </a:p>
          <a:p>
            <a:pPr marL="0" indent="0">
              <a:buNone/>
            </a:pPr>
            <a:r>
              <a:rPr lang="en-US" dirty="0"/>
              <a:t>How do you overcome that?</a:t>
            </a:r>
          </a:p>
        </p:txBody>
      </p:sp>
    </p:spTree>
    <p:extLst>
      <p:ext uri="{BB962C8B-B14F-4D97-AF65-F5344CB8AC3E}">
        <p14:creationId xmlns:p14="http://schemas.microsoft.com/office/powerpoint/2010/main" val="2982689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Example: Save the VA Rallies and the Charlotte Observer Continued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528" y="1446235"/>
            <a:ext cx="8049945" cy="5084916"/>
          </a:xfrm>
          <a:prstGeom prst="rect">
            <a:avLst/>
          </a:prstGeom>
        </p:spPr>
      </p:pic>
    </p:spTree>
    <p:extLst>
      <p:ext uri="{BB962C8B-B14F-4D97-AF65-F5344CB8AC3E}">
        <p14:creationId xmlns:p14="http://schemas.microsoft.com/office/powerpoint/2010/main" val="3719604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Example: Save the VA Rallies and the Charlotte Observer Continued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704" y="1558416"/>
            <a:ext cx="6983725" cy="5299584"/>
          </a:xfrm>
          <a:prstGeom prst="rect">
            <a:avLst/>
          </a:prstGeom>
        </p:spPr>
      </p:pic>
    </p:spTree>
    <p:extLst>
      <p:ext uri="{BB962C8B-B14F-4D97-AF65-F5344CB8AC3E}">
        <p14:creationId xmlns:p14="http://schemas.microsoft.com/office/powerpoint/2010/main" val="44572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9518" y="955329"/>
            <a:ext cx="5282682" cy="595928"/>
          </a:xfrm>
        </p:spPr>
        <p:txBody>
          <a:bodyPr>
            <a:normAutofit/>
          </a:bodyPr>
          <a:lstStyle/>
          <a:p>
            <a:r>
              <a:rPr lang="en-US" sz="3200" b="1" dirty="0">
                <a:solidFill>
                  <a:srgbClr val="003399"/>
                </a:solidFill>
                <a:latin typeface="Arial" panose="020B0604020202020204" pitchFamily="34" charset="0"/>
                <a:cs typeface="Arial" panose="020B0604020202020204" pitchFamily="34" charset="0"/>
              </a:rPr>
              <a:t>Today’s Agenda</a:t>
            </a:r>
          </a:p>
        </p:txBody>
      </p:sp>
      <p:sp>
        <p:nvSpPr>
          <p:cNvPr id="3" name="Content Placeholder 2"/>
          <p:cNvSpPr>
            <a:spLocks noGrp="1"/>
          </p:cNvSpPr>
          <p:nvPr>
            <p:ph idx="1"/>
          </p:nvPr>
        </p:nvSpPr>
        <p:spPr>
          <a:xfrm>
            <a:off x="838200" y="1825625"/>
            <a:ext cx="5385318" cy="4351338"/>
          </a:xfrm>
        </p:spPr>
        <p:txBody>
          <a:bodyPr>
            <a:noAutofit/>
          </a:bodyPr>
          <a:lstStyle/>
          <a:p>
            <a:r>
              <a:rPr lang="en-US" sz="3000" dirty="0">
                <a:latin typeface="Arial" panose="020B0604020202020204" pitchFamily="34" charset="0"/>
                <a:cs typeface="Arial" panose="020B0604020202020204" pitchFamily="34" charset="0"/>
              </a:rPr>
              <a:t>Meet the team</a:t>
            </a:r>
          </a:p>
          <a:p>
            <a:r>
              <a:rPr lang="en-US" sz="3000" dirty="0">
                <a:latin typeface="Arial" panose="020B0604020202020204" pitchFamily="34" charset="0"/>
                <a:cs typeface="Arial" panose="020B0604020202020204" pitchFamily="34" charset="0"/>
              </a:rPr>
              <a:t>How to write engaging content</a:t>
            </a:r>
          </a:p>
          <a:p>
            <a:r>
              <a:rPr lang="en-US" sz="3000" dirty="0">
                <a:latin typeface="Arial" panose="020B0604020202020204" pitchFamily="34" charset="0"/>
                <a:cs typeface="Arial" panose="020B0604020202020204" pitchFamily="34" charset="0"/>
              </a:rPr>
              <a:t>Pitching to the press</a:t>
            </a:r>
          </a:p>
          <a:p>
            <a:r>
              <a:rPr lang="en-US" sz="3000" dirty="0">
                <a:latin typeface="Arial" panose="020B0604020202020204" pitchFamily="34" charset="0"/>
                <a:cs typeface="Arial" panose="020B0604020202020204" pitchFamily="34" charset="0"/>
              </a:rPr>
              <a:t>How to conduct an interview</a:t>
            </a:r>
          </a:p>
          <a:p>
            <a:r>
              <a:rPr lang="en-US" sz="3000" dirty="0">
                <a:latin typeface="Arial" panose="020B0604020202020204" pitchFamily="34" charset="0"/>
                <a:cs typeface="Arial" panose="020B0604020202020204" pitchFamily="34" charset="0"/>
              </a:rPr>
              <a:t>Multimedia and its use</a:t>
            </a:r>
          </a:p>
          <a:p>
            <a:r>
              <a:rPr lang="en-US" sz="3000" dirty="0">
                <a:latin typeface="Arial" panose="020B0604020202020204" pitchFamily="34" charset="0"/>
                <a:cs typeface="Arial" panose="020B0604020202020204" pitchFamily="34" charset="0"/>
              </a:rPr>
              <a:t>Social media</a:t>
            </a:r>
          </a:p>
          <a:p>
            <a:r>
              <a:rPr lang="en-US" sz="3000" dirty="0">
                <a:latin typeface="Arial" panose="020B0604020202020204" pitchFamily="34" charset="0"/>
                <a:cs typeface="Arial" panose="020B0604020202020204" pitchFamily="34" charset="0"/>
              </a:rPr>
              <a:t>Press conferences</a:t>
            </a:r>
          </a:p>
          <a:p>
            <a:r>
              <a:rPr lang="en-US" sz="3000" dirty="0">
                <a:latin typeface="Arial" panose="020B0604020202020204" pitchFamily="34" charset="0"/>
                <a:cs typeface="Arial" panose="020B0604020202020204" pitchFamily="34" charset="0"/>
              </a:rPr>
              <a:t>238’s Plan Going Forward</a:t>
            </a:r>
          </a:p>
          <a:p>
            <a:pPr marL="0" indent="0">
              <a:buNone/>
            </a:pPr>
            <a:endParaRPr lang="en-US" sz="3000" dirty="0">
              <a:latin typeface="Arial" panose="020B0604020202020204" pitchFamily="34" charset="0"/>
              <a:cs typeface="Arial" panose="020B0604020202020204" pitchFamily="34" charset="0"/>
            </a:endParaRPr>
          </a:p>
          <a:p>
            <a:pPr marL="0" indent="0">
              <a:buNone/>
            </a:pPr>
            <a:endParaRPr lang="en-US" sz="3000" dirty="0">
              <a:latin typeface="Arial" panose="020B0604020202020204" pitchFamily="34" charset="0"/>
              <a:cs typeface="Arial" panose="020B0604020202020204" pitchFamily="34" charset="0"/>
            </a:endParaRPr>
          </a:p>
          <a:p>
            <a:pPr marL="0" indent="0">
              <a:buNone/>
            </a:pPr>
            <a:endParaRPr lang="en-US" sz="3000" dirty="0">
              <a:latin typeface="Arial" panose="020B0604020202020204" pitchFamily="34" charset="0"/>
              <a:cs typeface="Arial" panose="020B0604020202020204" pitchFamily="34" charset="0"/>
            </a:endParaRPr>
          </a:p>
          <a:p>
            <a:pPr marL="0" indent="0">
              <a:buNone/>
            </a:pPr>
            <a:endParaRPr lang="en-US" sz="3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770" r="36616"/>
          <a:stretch/>
        </p:blipFill>
        <p:spPr>
          <a:xfrm>
            <a:off x="6454589" y="-17858"/>
            <a:ext cx="5737412" cy="6875858"/>
          </a:xfrm>
          <a:prstGeom prst="rect">
            <a:avLst/>
          </a:prstGeom>
        </p:spPr>
      </p:pic>
      <p:cxnSp>
        <p:nvCxnSpPr>
          <p:cNvPr id="7" name="Straight Connector 6"/>
          <p:cNvCxnSpPr/>
          <p:nvPr/>
        </p:nvCxnSpPr>
        <p:spPr>
          <a:xfrm>
            <a:off x="11756574"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5357" y="175935"/>
            <a:ext cx="564243" cy="1136590"/>
          </a:xfrm>
          <a:prstGeom prst="rect">
            <a:avLst/>
          </a:prstGeom>
        </p:spPr>
      </p:pic>
    </p:spTree>
    <p:extLst>
      <p:ext uri="{BB962C8B-B14F-4D97-AF65-F5344CB8AC3E}">
        <p14:creationId xmlns:p14="http://schemas.microsoft.com/office/powerpoint/2010/main" val="4139447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How Can You Find Reporters and Editors to Pitch?</a:t>
            </a:r>
          </a:p>
        </p:txBody>
      </p:sp>
      <p:pic>
        <p:nvPicPr>
          <p:cNvPr id="4098" name="Picture 2" descr="Image result for pitching com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515" y="1407111"/>
            <a:ext cx="381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0" name="Rectangle 9"/>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TextBox 5"/>
          <p:cNvSpPr txBox="1"/>
          <p:nvPr/>
        </p:nvSpPr>
        <p:spPr>
          <a:xfrm>
            <a:off x="949911" y="1690688"/>
            <a:ext cx="7128769" cy="4154984"/>
          </a:xfrm>
          <a:prstGeom prst="rect">
            <a:avLst/>
          </a:prstGeom>
          <a:noFill/>
        </p:spPr>
        <p:txBody>
          <a:bodyPr wrap="square" rtlCol="0">
            <a:spAutoFit/>
          </a:bodyPr>
          <a:lstStyle/>
          <a:p>
            <a:pPr marL="342900" indent="-342900">
              <a:buFont typeface="+mj-lt"/>
              <a:buAutoNum type="arabicPeriod"/>
            </a:pPr>
            <a:r>
              <a:rPr lang="en-US" sz="2400" dirty="0"/>
              <a:t>Search through your local media to find reporters who would cover your story</a:t>
            </a:r>
          </a:p>
          <a:p>
            <a:pPr marL="800100" lvl="1" indent="-342900">
              <a:buFont typeface="+mj-lt"/>
              <a:buAutoNum type="arabicPeriod"/>
            </a:pPr>
            <a:r>
              <a:rPr lang="en-US" sz="2400" dirty="0"/>
              <a:t>Even when not pitching it’s helpful to find ways to connect with them so they can be a future resource</a:t>
            </a:r>
          </a:p>
          <a:p>
            <a:pPr marL="342900" indent="-342900">
              <a:buFont typeface="+mj-lt"/>
              <a:buAutoNum type="arabicPeriod"/>
            </a:pPr>
            <a:r>
              <a:rPr lang="en-US" sz="2400" dirty="0"/>
              <a:t>Find articles that talk about what your pitching so you can offer a counterpoint</a:t>
            </a:r>
          </a:p>
          <a:p>
            <a:pPr marL="342900" indent="-342900">
              <a:buFont typeface="+mj-lt"/>
              <a:buAutoNum type="arabicPeriod"/>
            </a:pPr>
            <a:r>
              <a:rPr lang="en-US" sz="2400" dirty="0"/>
              <a:t>Follow the national narrative (if it applies) to ensure your pitch is in line</a:t>
            </a:r>
          </a:p>
          <a:p>
            <a:pPr marL="342900" indent="-342900">
              <a:buFont typeface="+mj-lt"/>
              <a:buAutoNum type="arabicPeriod"/>
            </a:pPr>
            <a:r>
              <a:rPr lang="en-US" sz="2400" dirty="0"/>
              <a:t>Connect with reporters on Social Media</a:t>
            </a:r>
          </a:p>
          <a:p>
            <a:endParaRPr lang="en-US" sz="2400" dirty="0"/>
          </a:p>
        </p:txBody>
      </p:sp>
    </p:spTree>
    <p:extLst>
      <p:ext uri="{BB962C8B-B14F-4D97-AF65-F5344CB8AC3E}">
        <p14:creationId xmlns:p14="http://schemas.microsoft.com/office/powerpoint/2010/main" val="2992619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Writing the Email </a:t>
            </a:r>
          </a:p>
        </p:txBody>
      </p:sp>
      <p:sp>
        <p:nvSpPr>
          <p:cNvPr id="8" name="Rectangle 7"/>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0" name="Rectangle 9"/>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TextBox 5"/>
          <p:cNvSpPr txBox="1"/>
          <p:nvPr/>
        </p:nvSpPr>
        <p:spPr>
          <a:xfrm>
            <a:off x="838200" y="1469053"/>
            <a:ext cx="7403976" cy="4524315"/>
          </a:xfrm>
          <a:prstGeom prst="rect">
            <a:avLst/>
          </a:prstGeom>
          <a:noFill/>
        </p:spPr>
        <p:txBody>
          <a:bodyPr wrap="square" rtlCol="0">
            <a:spAutoFit/>
          </a:bodyPr>
          <a:lstStyle/>
          <a:p>
            <a:pPr marL="342900" indent="-342900">
              <a:buFont typeface="+mj-lt"/>
              <a:buAutoNum type="arabicPeriod"/>
            </a:pPr>
            <a:r>
              <a:rPr lang="en-US" sz="2400" dirty="0"/>
              <a:t>Subject line matters. It’s your first and best chance to be noticed</a:t>
            </a:r>
          </a:p>
          <a:p>
            <a:pPr marL="800100" lvl="1" indent="-342900">
              <a:buFont typeface="+mj-lt"/>
              <a:buAutoNum type="arabicPeriod"/>
            </a:pPr>
            <a:r>
              <a:rPr lang="en-US" sz="2400" dirty="0"/>
              <a:t>Use a site like </a:t>
            </a:r>
            <a:r>
              <a:rPr lang="en-US" sz="2400" dirty="0">
                <a:hlinkClick r:id="rId3"/>
              </a:rPr>
              <a:t>www.subjectline.com</a:t>
            </a:r>
            <a:r>
              <a:rPr lang="en-US" sz="2400" dirty="0"/>
              <a:t> to test yours</a:t>
            </a:r>
          </a:p>
          <a:p>
            <a:pPr marL="342900" indent="-342900">
              <a:buFont typeface="+mj-lt"/>
              <a:buAutoNum type="arabicPeriod"/>
            </a:pPr>
            <a:r>
              <a:rPr lang="en-US" sz="2400" dirty="0"/>
              <a:t>Make sure the email is coming from a source they can trust</a:t>
            </a:r>
          </a:p>
          <a:p>
            <a:pPr marL="800100" lvl="1" indent="-342900">
              <a:buFont typeface="+mj-lt"/>
              <a:buAutoNum type="arabicPeriod"/>
            </a:pPr>
            <a:r>
              <a:rPr lang="en-US" sz="2400" dirty="0"/>
              <a:t>Example: Using </a:t>
            </a:r>
            <a:r>
              <a:rPr lang="en-US" sz="2400" dirty="0">
                <a:hlinkClick r:id="rId4"/>
              </a:rPr>
              <a:t>Cheston.McGuire@gmail.com</a:t>
            </a:r>
            <a:r>
              <a:rPr lang="en-US" sz="2400" dirty="0"/>
              <a:t> instead of </a:t>
            </a:r>
            <a:r>
              <a:rPr lang="en-US" sz="2400" dirty="0">
                <a:hlinkClick r:id="rId5"/>
              </a:rPr>
              <a:t>DCSportsFan88@gmail.com</a:t>
            </a:r>
            <a:r>
              <a:rPr lang="en-US" sz="2400" dirty="0"/>
              <a:t> </a:t>
            </a:r>
          </a:p>
          <a:p>
            <a:pPr marL="342900" indent="-342900">
              <a:buFont typeface="+mj-lt"/>
              <a:buAutoNum type="arabicPeriod"/>
            </a:pPr>
            <a:r>
              <a:rPr lang="en-US" sz="2400" dirty="0"/>
              <a:t>Attach information they can use as a resource </a:t>
            </a:r>
          </a:p>
          <a:p>
            <a:pPr marL="342900" indent="-342900">
              <a:buFont typeface="+mj-lt"/>
              <a:buAutoNum type="arabicPeriod"/>
            </a:pPr>
            <a:r>
              <a:rPr lang="en-US" sz="2400" dirty="0"/>
              <a:t>Make sure they have all your contact information</a:t>
            </a:r>
          </a:p>
          <a:p>
            <a:pPr marL="342900" indent="-342900">
              <a:buFont typeface="+mj-lt"/>
              <a:buAutoNum type="arabicPeriod"/>
            </a:pPr>
            <a:r>
              <a:rPr lang="en-US" sz="2400" dirty="0"/>
              <a:t>If you’re writing as an authority on the topic, make sure they know</a:t>
            </a:r>
          </a:p>
          <a:p>
            <a:endParaRPr lang="en-US" sz="2400" dirty="0"/>
          </a:p>
        </p:txBody>
      </p:sp>
      <p:pic>
        <p:nvPicPr>
          <p:cNvPr id="5122" name="Picture 2" descr="Image result for subject matter expe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6463" y="4118678"/>
            <a:ext cx="2381250" cy="16287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ubject l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3113" y="567927"/>
            <a:ext cx="3347949" cy="334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659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Let’s Hear Your Pitches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3"/>
          <a:stretch>
            <a:fillRect/>
          </a:stretch>
        </p:blipFill>
        <p:spPr>
          <a:xfrm>
            <a:off x="2965881" y="1534937"/>
            <a:ext cx="6260237" cy="4695178"/>
          </a:xfrm>
          <a:prstGeom prst="rect">
            <a:avLst/>
          </a:prstGeom>
        </p:spPr>
      </p:pic>
    </p:spTree>
    <p:extLst>
      <p:ext uri="{BB962C8B-B14F-4D97-AF65-F5344CB8AC3E}">
        <p14:creationId xmlns:p14="http://schemas.microsoft.com/office/powerpoint/2010/main" val="3154782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989044" y="2968915"/>
            <a:ext cx="10364755" cy="1325563"/>
          </a:xfrm>
          <a:effectLst>
            <a:outerShdw blurRad="50800" dist="38100" dir="2700000" algn="tl" rotWithShape="0">
              <a:prstClr val="black">
                <a:alpha val="40000"/>
              </a:prstClr>
            </a:outerShdw>
          </a:effectLst>
        </p:spPr>
        <p:txBody>
          <a:bodyPr>
            <a:normAutofit fontScale="90000"/>
          </a:bodyPr>
          <a:lstStyle/>
          <a:p>
            <a:pPr algn="ctr"/>
            <a:r>
              <a:rPr lang="en-US" sz="8000" dirty="0">
                <a:solidFill>
                  <a:schemeClr val="bg1"/>
                </a:solidFill>
                <a:latin typeface="Arial Black" panose="020B0A04020102020204" pitchFamily="34" charset="0"/>
              </a:rPr>
              <a:t>How to Conduct an Interview</a:t>
            </a:r>
            <a:endParaRPr lang="en-US" sz="8000" dirty="0">
              <a:solidFill>
                <a:srgbClr val="FFC000"/>
              </a:solidFill>
              <a:latin typeface="Arial Black" panose="020B0A04020102020204" pitchFamily="34" charset="0"/>
            </a:endParaRPr>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3048908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Tools and Tips for Speaking to the Press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4876799" cy="34163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Do your homework</a:t>
            </a:r>
          </a:p>
          <a:p>
            <a:pPr marL="742950" lvl="1" indent="-285750">
              <a:buFont typeface="Arial" panose="020B0604020202020204" pitchFamily="34" charset="0"/>
              <a:buChar char="•"/>
            </a:pPr>
            <a:r>
              <a:rPr lang="en-US" sz="2400" kern="0" dirty="0">
                <a:latin typeface="Calibri" panose="020F0502020204030204" pitchFamily="34" charset="0"/>
                <a:cs typeface="Calibri" panose="020F0502020204030204" pitchFamily="34" charset="0"/>
              </a:rPr>
              <a:t>Write down your main points and study in advance</a:t>
            </a:r>
          </a:p>
          <a:p>
            <a:pPr marL="742950" lvl="1" indent="-285750">
              <a:buFont typeface="Arial" panose="020B0604020202020204" pitchFamily="34" charset="0"/>
              <a:buChar char="•"/>
            </a:pP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Remember</a:t>
            </a:r>
            <a:r>
              <a:rPr kumimoji="0" lang="en-US" sz="2400" b="0" i="0" u="none" strike="noStrike" kern="0" cap="none" spc="0" normalizeH="0" noProof="0" dirty="0">
                <a:ln>
                  <a:noFill/>
                </a:ln>
                <a:effectLst/>
                <a:uLnTx/>
                <a:uFillTx/>
                <a:latin typeface="Calibri" panose="020F0502020204030204" pitchFamily="34" charset="0"/>
                <a:cs typeface="Calibri" panose="020F0502020204030204" pitchFamily="34" charset="0"/>
              </a:rPr>
              <a:t> the 5 </a:t>
            </a:r>
            <a:r>
              <a:rPr kumimoji="0" lang="en-US" sz="2400" b="0" i="0" u="none" strike="noStrike" kern="0" cap="none" spc="0" normalizeH="0" noProof="0" dirty="0" err="1">
                <a:ln>
                  <a:noFill/>
                </a:ln>
                <a:effectLst/>
                <a:uLnTx/>
                <a:uFillTx/>
                <a:latin typeface="Calibri" panose="020F0502020204030204" pitchFamily="34" charset="0"/>
                <a:cs typeface="Calibri" panose="020F0502020204030204" pitchFamily="34" charset="0"/>
              </a:rPr>
              <a:t>Ws</a:t>
            </a:r>
            <a:endParaRPr kumimoji="0" lang="en-US" sz="2400" b="0" i="0" u="none" strike="noStrike" kern="0" cap="none" spc="0" normalizeH="0" noProof="0" dirty="0">
              <a:ln>
                <a:noFill/>
              </a:ln>
              <a:effectLst/>
              <a:uLnTx/>
              <a:uFillTx/>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400" kern="0" baseline="0" dirty="0">
                <a:latin typeface="Calibri" panose="020F0502020204030204" pitchFamily="34" charset="0"/>
                <a:cs typeface="Calibri" panose="020F0502020204030204" pitchFamily="34" charset="0"/>
              </a:rPr>
              <a:t>Keep</a:t>
            </a:r>
            <a:r>
              <a:rPr lang="en-US" sz="2400" kern="0" dirty="0">
                <a:latin typeface="Calibri" panose="020F0502020204030204" pitchFamily="34" charset="0"/>
                <a:cs typeface="Calibri" panose="020F0502020204030204" pitchFamily="34" charset="0"/>
              </a:rPr>
              <a:t> your message simple</a:t>
            </a:r>
          </a:p>
          <a:p>
            <a:pPr marL="742950" lvl="1" indent="-285750">
              <a:buFont typeface="Arial" panose="020B0604020202020204" pitchFamily="34" charset="0"/>
              <a:buChar char="•"/>
            </a:pP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Avoid</a:t>
            </a:r>
            <a:r>
              <a:rPr kumimoji="0" lang="en-US" sz="2400" b="0" i="0" u="none" strike="noStrike" kern="0" cap="none" spc="0" normalizeH="0" noProof="0" dirty="0">
                <a:ln>
                  <a:noFill/>
                </a:ln>
                <a:effectLst/>
                <a:uLnTx/>
                <a:uFillTx/>
                <a:latin typeface="Calibri" panose="020F0502020204030204" pitchFamily="34" charset="0"/>
                <a:cs typeface="Calibri" panose="020F0502020204030204" pitchFamily="34" charset="0"/>
              </a:rPr>
              <a:t> jargon</a:t>
            </a:r>
            <a:endPar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8" name="QAJDbeuS-X4"/>
          <p:cNvPicPr>
            <a:picLocks noGrp="1" noRot="1" noChangeAspect="1"/>
          </p:cNvPicPr>
          <p:nvPr>
            <p:ph sz="half" idx="2"/>
            <a:videoFile r:link="rId1"/>
          </p:nvPr>
        </p:nvPicPr>
        <p:blipFill>
          <a:blip r:embed="rId4"/>
          <a:stretch>
            <a:fillRect/>
          </a:stretch>
        </p:blipFill>
        <p:spPr>
          <a:xfrm>
            <a:off x="6423734" y="1458677"/>
            <a:ext cx="4572000" cy="2571750"/>
          </a:xfrm>
          <a:prstGeom prst="rect">
            <a:avLst/>
          </a:prstGeom>
        </p:spPr>
      </p:pic>
      <p:pic>
        <p:nvPicPr>
          <p:cNvPr id="6146" name="Picture 2" descr="Image result for interview com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4328231"/>
            <a:ext cx="571500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323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WRITING IN PLAIN LANGUAGE</a:t>
            </a:r>
          </a:p>
        </p:txBody>
      </p:sp>
      <p:sp>
        <p:nvSpPr>
          <p:cNvPr id="9" name="Content Placeholder 8"/>
          <p:cNvSpPr>
            <a:spLocks noGrp="1"/>
          </p:cNvSpPr>
          <p:nvPr>
            <p:ph sz="half" idx="1"/>
          </p:nvPr>
        </p:nvSpPr>
        <p:spPr>
          <a:xfrm>
            <a:off x="838199" y="1825625"/>
            <a:ext cx="11165379" cy="4351338"/>
          </a:xfrm>
        </p:spPr>
        <p:txBody>
          <a:bodyPr>
            <a:normAutofit fontScale="92500" lnSpcReduction="20000"/>
          </a:bodyPr>
          <a:lstStyle/>
          <a:p>
            <a:pPr marL="0" indent="0">
              <a:buNone/>
            </a:pPr>
            <a:r>
              <a:rPr lang="en-US" sz="2400" dirty="0">
                <a:solidFill>
                  <a:schemeClr val="tx1">
                    <a:lumMod val="65000"/>
                    <a:lumOff val="35000"/>
                  </a:schemeClr>
                </a:solidFill>
              </a:rPr>
              <a:t>INSTEAD OF…					TRY THIS…</a:t>
            </a:r>
          </a:p>
          <a:p>
            <a:pPr fontAlgn="base">
              <a:lnSpc>
                <a:spcPct val="110000"/>
              </a:lnSpc>
            </a:pPr>
            <a:r>
              <a:rPr lang="en-US" dirty="0"/>
              <a:t>Abbreviations (NDAA, TSOs                 	Spell it out!</a:t>
            </a:r>
            <a:endParaRPr lang="en-US" sz="800" dirty="0"/>
          </a:p>
          <a:p>
            <a:pPr fontAlgn="base">
              <a:lnSpc>
                <a:spcPct val="110000"/>
              </a:lnSpc>
            </a:pPr>
            <a:r>
              <a:rPr lang="en-US" dirty="0"/>
              <a:t>Right to work                   			Closed/Open shop  </a:t>
            </a:r>
            <a:endParaRPr lang="en-US" sz="800" dirty="0"/>
          </a:p>
          <a:p>
            <a:pPr fontAlgn="base">
              <a:lnSpc>
                <a:spcPct val="110000"/>
              </a:lnSpc>
            </a:pPr>
            <a:r>
              <a:rPr lang="en-US" dirty="0"/>
              <a:t>Representation                			Voice in the workplace  </a:t>
            </a:r>
            <a:endParaRPr lang="en-US" sz="800" dirty="0"/>
          </a:p>
          <a:p>
            <a:pPr fontAlgn="base">
              <a:lnSpc>
                <a:spcPct val="110000"/>
              </a:lnSpc>
            </a:pPr>
            <a:r>
              <a:rPr lang="en-US" dirty="0"/>
              <a:t>Raise the debt ceiling       			Pay our nation’s bills  </a:t>
            </a:r>
            <a:endParaRPr lang="en-US" sz="800" dirty="0"/>
          </a:p>
          <a:p>
            <a:pPr fontAlgn="base">
              <a:lnSpc>
                <a:spcPct val="110000"/>
              </a:lnSpc>
            </a:pPr>
            <a:r>
              <a:rPr lang="en-US" dirty="0"/>
              <a:t>Bargaining Unit                 			Workers protected by a union contract  </a:t>
            </a:r>
            <a:endParaRPr lang="en-US" sz="800" dirty="0"/>
          </a:p>
          <a:p>
            <a:pPr fontAlgn="base">
              <a:lnSpc>
                <a:spcPct val="110000"/>
              </a:lnSpc>
            </a:pPr>
            <a:r>
              <a:rPr lang="en-US" dirty="0"/>
              <a:t>Arbitration/Grievance      			Defending your rights  </a:t>
            </a:r>
            <a:endParaRPr lang="en-US" sz="800" dirty="0"/>
          </a:p>
          <a:p>
            <a:pPr fontAlgn="base">
              <a:lnSpc>
                <a:spcPct val="110000"/>
              </a:lnSpc>
            </a:pPr>
            <a:r>
              <a:rPr lang="en-US" dirty="0"/>
              <a:t>The Union                        			We, us, working people</a:t>
            </a:r>
            <a:endParaRPr lang="en-US" sz="800" dirty="0"/>
          </a:p>
          <a:p>
            <a:pPr lvl="1"/>
            <a:endParaRPr lang="en-US" sz="2000" dirty="0">
              <a:solidFill>
                <a:schemeClr val="tx1">
                  <a:lumMod val="65000"/>
                  <a:lumOff val="35000"/>
                </a:schemeClr>
              </a:solidFill>
            </a:endParaRPr>
          </a:p>
          <a:p>
            <a:pPr marL="457200" lvl="1" indent="0">
              <a:buNone/>
            </a:pPr>
            <a:r>
              <a:rPr lang="en-US" sz="2000" dirty="0"/>
              <a:t> </a:t>
            </a:r>
            <a:endParaRPr lang="en-US" sz="2000" dirty="0">
              <a:solidFill>
                <a:schemeClr val="tx1">
                  <a:lumMod val="65000"/>
                  <a:lumOff val="35000"/>
                </a:schemeClr>
              </a:solidFill>
            </a:endParaRPr>
          </a:p>
          <a:p>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81958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AFGE’s Words That Work</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705" y="654631"/>
            <a:ext cx="3889404" cy="5575484"/>
          </a:xfrm>
          <a:prstGeom prst="rect">
            <a:avLst/>
          </a:prstGeom>
        </p:spPr>
      </p:pic>
      <p:sp>
        <p:nvSpPr>
          <p:cNvPr id="8" name="TextBox 7"/>
          <p:cNvSpPr txBox="1"/>
          <p:nvPr/>
        </p:nvSpPr>
        <p:spPr>
          <a:xfrm>
            <a:off x="941033" y="1690688"/>
            <a:ext cx="5024761"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It’s important to use terms that elicit positive reactions from readers and editors. </a:t>
            </a:r>
          </a:p>
          <a:p>
            <a:pPr marL="457200" indent="-457200">
              <a:buFont typeface="Arial" panose="020B0604020202020204" pitchFamily="34" charset="0"/>
              <a:buChar char="•"/>
            </a:pPr>
            <a:r>
              <a:rPr lang="en-US" sz="2800" dirty="0"/>
              <a:t>By making sure you embrace these words, you will ensure you are keeping with the same messaging by AFGE as a whole</a:t>
            </a:r>
          </a:p>
        </p:txBody>
      </p:sp>
    </p:spTree>
    <p:extLst>
      <p:ext uri="{BB962C8B-B14F-4D97-AF65-F5344CB8AC3E}">
        <p14:creationId xmlns:p14="http://schemas.microsoft.com/office/powerpoint/2010/main" val="319300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Nailing the Interview</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838200" y="1432513"/>
            <a:ext cx="10679837" cy="4708981"/>
          </a:xfrm>
          <a:prstGeom prst="rect">
            <a:avLst/>
          </a:prstGeom>
          <a:noFill/>
        </p:spPr>
        <p:txBody>
          <a:bodyPr wrap="square" rtlCol="0">
            <a:spAutoFit/>
          </a:bodyPr>
          <a:lstStyle/>
          <a:p>
            <a:r>
              <a:rPr lang="en-US" sz="2000" b="1" dirty="0"/>
              <a:t>Carefully review and practice talking points and common questions provided by staff before interview.</a:t>
            </a:r>
            <a:endParaRPr lang="en-US" sz="2000" dirty="0"/>
          </a:p>
          <a:p>
            <a:pPr marL="285750" indent="-285750">
              <a:buFont typeface="Arial" panose="020B0604020202020204" pitchFamily="34" charset="0"/>
              <a:buChar char="•"/>
            </a:pPr>
            <a:r>
              <a:rPr lang="en-US" sz="2000" dirty="0"/>
              <a:t>Know which 2-3 key points you definitely want to make going into the interview and say them out loud to yourself.</a:t>
            </a:r>
          </a:p>
          <a:p>
            <a:r>
              <a:rPr lang="en-US" sz="2000" b="1" dirty="0"/>
              <a:t> </a:t>
            </a:r>
            <a:endParaRPr lang="en-US" sz="2000" dirty="0"/>
          </a:p>
          <a:p>
            <a:r>
              <a:rPr lang="en-US" sz="2000" b="1" dirty="0"/>
              <a:t>Press answers should always:</a:t>
            </a:r>
            <a:endParaRPr lang="en-US" sz="2000" dirty="0"/>
          </a:p>
          <a:p>
            <a:pPr marL="285750" indent="-285750">
              <a:buFont typeface="Arial" panose="020B0604020202020204" pitchFamily="34" charset="0"/>
              <a:buChar char="•"/>
            </a:pPr>
            <a:r>
              <a:rPr lang="en-US" sz="2000" dirty="0"/>
              <a:t>Be concise and to the point, avoid run-on answers</a:t>
            </a:r>
          </a:p>
          <a:p>
            <a:pPr marL="285750" indent="-285750">
              <a:buFont typeface="Arial" panose="020B0604020202020204" pitchFamily="34" charset="0"/>
              <a:buChar char="•"/>
            </a:pPr>
            <a:r>
              <a:rPr lang="en-US" sz="2000" dirty="0"/>
              <a:t>Repeat part of their question so it can be easily sound-</a:t>
            </a:r>
            <a:r>
              <a:rPr lang="en-US" sz="2000" dirty="0" err="1"/>
              <a:t>byted</a:t>
            </a:r>
            <a:endParaRPr lang="en-US" sz="2000" dirty="0"/>
          </a:p>
          <a:p>
            <a:pPr marL="285750" indent="-285750">
              <a:buFont typeface="Arial" panose="020B0604020202020204" pitchFamily="34" charset="0"/>
              <a:buChar char="•"/>
            </a:pPr>
            <a:r>
              <a:rPr lang="en-US" sz="2000" dirty="0"/>
              <a:t>Always explain the “why,” not just the “what” and “how” of your response. For example, when talking about federal pay, don’t just talk about that fact that we’re calling for 5.3 due to FEPCA. Also talk about how recent pay/benefit cuts have forced millions of feds to delay buying a home, sending kids to college, and putting food on the table, and how 5.3 will at least make them even. Address the reporter by name during intro and outro</a:t>
            </a:r>
          </a:p>
          <a:p>
            <a:r>
              <a:rPr lang="en-US" sz="2000" b="1" dirty="0"/>
              <a:t> </a:t>
            </a:r>
            <a:endParaRPr lang="en-US" sz="2000" dirty="0"/>
          </a:p>
          <a:p>
            <a:endParaRPr lang="en-US" sz="2000" dirty="0"/>
          </a:p>
        </p:txBody>
      </p:sp>
    </p:spTree>
    <p:extLst>
      <p:ext uri="{BB962C8B-B14F-4D97-AF65-F5344CB8AC3E}">
        <p14:creationId xmlns:p14="http://schemas.microsoft.com/office/powerpoint/2010/main" val="2056710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Nailing the Interview</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838200" y="1432513"/>
            <a:ext cx="10679837" cy="4524315"/>
          </a:xfrm>
          <a:prstGeom prst="rect">
            <a:avLst/>
          </a:prstGeom>
          <a:noFill/>
        </p:spPr>
        <p:txBody>
          <a:bodyPr wrap="square" rtlCol="0">
            <a:spAutoFit/>
          </a:bodyPr>
          <a:lstStyle/>
          <a:p>
            <a:r>
              <a:rPr lang="en-US" b="1" dirty="0"/>
              <a:t>Assume you are always on the record and always being recorded (video and audio)</a:t>
            </a:r>
            <a:endParaRPr lang="en-US" sz="1600" dirty="0"/>
          </a:p>
          <a:p>
            <a:pPr marL="285750" indent="-285750">
              <a:buFont typeface="Arial" panose="020B0604020202020204" pitchFamily="34" charset="0"/>
              <a:buChar char="•"/>
            </a:pPr>
            <a:r>
              <a:rPr lang="en-US" dirty="0"/>
              <a:t>Never say you’re speaking “off the record” – especially to large groups of reporters</a:t>
            </a:r>
            <a:endParaRPr lang="en-US" sz="1600" dirty="0"/>
          </a:p>
          <a:p>
            <a:pPr marL="285750" indent="-285750">
              <a:buFont typeface="Arial" panose="020B0604020202020204" pitchFamily="34" charset="0"/>
              <a:buChar char="•"/>
            </a:pPr>
            <a:r>
              <a:rPr lang="en-US" dirty="0"/>
              <a:t>Some exceptions can be made for long-trusted reporters, but these are very few</a:t>
            </a:r>
            <a:endParaRPr lang="en-US" sz="1600" dirty="0"/>
          </a:p>
          <a:p>
            <a:r>
              <a:rPr lang="en-US" dirty="0"/>
              <a:t> </a:t>
            </a:r>
            <a:endParaRPr lang="en-US" sz="1600" dirty="0"/>
          </a:p>
          <a:p>
            <a:r>
              <a:rPr lang="en-US" b="1" dirty="0"/>
              <a:t>Avoid being overly-friendly with reporters in front of other reporters/official audiences:</a:t>
            </a:r>
            <a:endParaRPr lang="en-US" sz="1600" dirty="0"/>
          </a:p>
          <a:p>
            <a:pPr marL="285750" lvl="0" indent="-285750">
              <a:buFont typeface="Arial" panose="020B0604020202020204" pitchFamily="34" charset="0"/>
              <a:buChar char="•"/>
            </a:pPr>
            <a:r>
              <a:rPr lang="en-US" dirty="0"/>
              <a:t>They will write less-favorably about us to compensate for any perceived bias.</a:t>
            </a:r>
            <a:endParaRPr lang="en-US" sz="1600" dirty="0"/>
          </a:p>
          <a:p>
            <a:r>
              <a:rPr lang="en-US" dirty="0"/>
              <a:t> </a:t>
            </a:r>
            <a:endParaRPr lang="en-US" sz="1600" dirty="0"/>
          </a:p>
          <a:p>
            <a:r>
              <a:rPr lang="en-US" b="1" dirty="0"/>
              <a:t>If asked about an unfamiliar subject or piece of legislation:</a:t>
            </a:r>
            <a:endParaRPr lang="en-US" sz="1600" dirty="0"/>
          </a:p>
          <a:p>
            <a:pPr marL="285750" indent="-285750">
              <a:buFont typeface="Arial" panose="020B0604020202020204" pitchFamily="34" charset="0"/>
              <a:buChar char="•"/>
            </a:pPr>
            <a:r>
              <a:rPr lang="en-US" dirty="0"/>
              <a:t>Say “I don’t have all the facts right now, but we’re reviewing it closely and I will have someone follow up with you,” then pivot back to your talking points on the issue you’re there to discuss. </a:t>
            </a:r>
            <a:endParaRPr lang="en-US" sz="1600" dirty="0"/>
          </a:p>
          <a:p>
            <a:r>
              <a:rPr lang="en-US" dirty="0"/>
              <a:t> </a:t>
            </a:r>
            <a:endParaRPr lang="en-US" sz="1600" dirty="0"/>
          </a:p>
          <a:p>
            <a:r>
              <a:rPr lang="en-US" b="1" dirty="0"/>
              <a:t>When interviewing on camera:</a:t>
            </a:r>
            <a:endParaRPr lang="en-US" sz="1600" dirty="0"/>
          </a:p>
          <a:p>
            <a:pPr marL="285750" indent="-285750">
              <a:buFont typeface="Arial" panose="020B0604020202020204" pitchFamily="34" charset="0"/>
              <a:buChar char="•"/>
            </a:pPr>
            <a:r>
              <a:rPr lang="en-US" dirty="0"/>
              <a:t>Wear a solid colored shirt and tie</a:t>
            </a:r>
            <a:endParaRPr lang="en-US" sz="1600" dirty="0"/>
          </a:p>
          <a:p>
            <a:pPr marL="285750" indent="-285750">
              <a:buFont typeface="Arial" panose="020B0604020202020204" pitchFamily="34" charset="0"/>
              <a:buChar char="•"/>
            </a:pPr>
            <a:r>
              <a:rPr lang="en-US" dirty="0"/>
              <a:t>Push your glasses to the top of your nose so they do not block your eyes/reflect light into the camera</a:t>
            </a:r>
            <a:endParaRPr lang="en-US" sz="1600" dirty="0"/>
          </a:p>
          <a:p>
            <a:pPr marL="285750" indent="-285750">
              <a:buFont typeface="Arial" panose="020B0604020202020204" pitchFamily="34" charset="0"/>
              <a:buChar char="•"/>
            </a:pPr>
            <a:r>
              <a:rPr lang="en-US" dirty="0"/>
              <a:t>Assume the microphone is always on and recording for broadcast</a:t>
            </a:r>
            <a:endParaRPr lang="en-US" sz="1600" dirty="0"/>
          </a:p>
          <a:p>
            <a:pPr marL="285750" indent="-285750">
              <a:buFont typeface="Arial" panose="020B0604020202020204" pitchFamily="34" charset="0"/>
              <a:buChar char="•"/>
            </a:pPr>
            <a:r>
              <a:rPr lang="en-US" dirty="0"/>
              <a:t>Sit still with hands folder in front of you.</a:t>
            </a:r>
            <a:endParaRPr lang="en-US" sz="1600" dirty="0"/>
          </a:p>
        </p:txBody>
      </p:sp>
    </p:spTree>
    <p:extLst>
      <p:ext uri="{BB962C8B-B14F-4D97-AF65-F5344CB8AC3E}">
        <p14:creationId xmlns:p14="http://schemas.microsoft.com/office/powerpoint/2010/main" val="3935918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Nailing the Interview</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047566" y="1473397"/>
            <a:ext cx="6462944" cy="4555093"/>
          </a:xfrm>
          <a:prstGeom prst="rect">
            <a:avLst/>
          </a:prstGeom>
          <a:noFill/>
        </p:spPr>
        <p:txBody>
          <a:bodyPr wrap="square" rtlCol="0">
            <a:spAutoFit/>
          </a:bodyPr>
          <a:lstStyle/>
          <a:p>
            <a:r>
              <a:rPr lang="en-US" sz="2000" b="1" dirty="0"/>
              <a:t>WINNING STRATEGIES</a:t>
            </a:r>
          </a:p>
          <a:p>
            <a:pPr marL="342900" indent="-342900">
              <a:buFont typeface="Arial" panose="020B0604020202020204" pitchFamily="34" charset="0"/>
              <a:buChar char="•"/>
            </a:pPr>
            <a:r>
              <a:rPr lang="en-US" dirty="0"/>
              <a:t>Keep to your talking points</a:t>
            </a:r>
          </a:p>
          <a:p>
            <a:pPr marL="342900" indent="-342900">
              <a:buFont typeface="Arial" panose="020B0604020202020204" pitchFamily="34" charset="0"/>
              <a:buChar char="•"/>
            </a:pPr>
            <a:r>
              <a:rPr lang="en-US" dirty="0"/>
              <a:t>But be conversational</a:t>
            </a:r>
          </a:p>
          <a:p>
            <a:pPr marL="342900" indent="-342900">
              <a:buFont typeface="Arial" panose="020B0604020202020204" pitchFamily="34" charset="0"/>
              <a:buChar char="•"/>
            </a:pPr>
            <a:r>
              <a:rPr lang="en-US" dirty="0"/>
              <a:t>Don’t get flustered</a:t>
            </a:r>
          </a:p>
          <a:p>
            <a:pPr marL="342900" indent="-342900">
              <a:buFont typeface="Arial" panose="020B0604020202020204" pitchFamily="34" charset="0"/>
              <a:buChar char="•"/>
            </a:pPr>
            <a:r>
              <a:rPr lang="en-US" dirty="0"/>
              <a:t>Remember to smile – even if the interview is over the phone!</a:t>
            </a:r>
          </a:p>
          <a:p>
            <a:pPr marL="342900" indent="-342900">
              <a:buFont typeface="Arial" panose="020B0604020202020204" pitchFamily="34" charset="0"/>
              <a:buChar char="•"/>
            </a:pPr>
            <a:r>
              <a:rPr lang="en-US" dirty="0"/>
              <a:t>Reinforce the message</a:t>
            </a:r>
          </a:p>
          <a:p>
            <a:pPr marL="342900" indent="-342900">
              <a:buFont typeface="Arial" panose="020B0604020202020204" pitchFamily="34" charset="0"/>
              <a:buChar char="•"/>
            </a:pPr>
            <a:r>
              <a:rPr lang="en-US" dirty="0"/>
              <a:t>Get a question you don’t want to answer? Learn the art of “satisfy and steer”</a:t>
            </a:r>
          </a:p>
          <a:p>
            <a:pPr marL="342900" indent="-342900">
              <a:buFont typeface="Arial" panose="020B0604020202020204" pitchFamily="34" charset="0"/>
              <a:buChar char="•"/>
            </a:pPr>
            <a:r>
              <a:rPr lang="en-US" dirty="0"/>
              <a:t>If you don’t know what to say in a given moment, avoid “</a:t>
            </a:r>
            <a:r>
              <a:rPr lang="en-US" dirty="0" err="1"/>
              <a:t>uhh</a:t>
            </a:r>
            <a:r>
              <a:rPr lang="en-US" dirty="0"/>
              <a:t>” while thinking. Just pause, collect your thoughts, and continue.</a:t>
            </a:r>
          </a:p>
          <a:p>
            <a:pPr marL="342900" indent="-342900">
              <a:buFont typeface="Arial" panose="020B0604020202020204" pitchFamily="34" charset="0"/>
              <a:buChar char="•"/>
            </a:pPr>
            <a:r>
              <a:rPr lang="en-US" dirty="0"/>
              <a:t>If you’re having trouble finishing your thought, avoid saying:</a:t>
            </a:r>
          </a:p>
          <a:p>
            <a:pPr lvl="1"/>
            <a:r>
              <a:rPr lang="en-US" dirty="0"/>
              <a:t> “Those type things”</a:t>
            </a:r>
          </a:p>
          <a:p>
            <a:pPr lvl="1"/>
            <a:r>
              <a:rPr lang="en-US" dirty="0"/>
              <a:t>“Things of that nature”</a:t>
            </a:r>
          </a:p>
          <a:p>
            <a:pPr marL="285750" indent="-285750">
              <a:buFont typeface="Arial" panose="020B0604020202020204" pitchFamily="34" charset="0"/>
              <a:buChar char="•"/>
            </a:pPr>
            <a:r>
              <a:rPr lang="en-US" dirty="0"/>
              <a:t>Instead, say “my point is” then reiterate the central point of your response</a:t>
            </a:r>
          </a:p>
          <a:p>
            <a:endParaRPr lang="en-US" dirty="0"/>
          </a:p>
        </p:txBody>
      </p:sp>
      <p:pic>
        <p:nvPicPr>
          <p:cNvPr id="9" name="MKmwmmDradE"/>
          <p:cNvPicPr>
            <a:picLocks noRot="1" noChangeAspect="1"/>
          </p:cNvPicPr>
          <p:nvPr>
            <a:videoFile r:link="rId1"/>
          </p:nvPr>
        </p:nvPicPr>
        <p:blipFill>
          <a:blip r:embed="rId4"/>
          <a:stretch>
            <a:fillRect/>
          </a:stretch>
        </p:blipFill>
        <p:spPr>
          <a:xfrm>
            <a:off x="7510510" y="2054349"/>
            <a:ext cx="4572000" cy="2571750"/>
          </a:xfrm>
          <a:prstGeom prst="rect">
            <a:avLst/>
          </a:prstGeom>
        </p:spPr>
      </p:pic>
    </p:spTree>
    <p:extLst>
      <p:ext uri="{BB962C8B-B14F-4D97-AF65-F5344CB8AC3E}">
        <p14:creationId xmlns:p14="http://schemas.microsoft.com/office/powerpoint/2010/main" val="1098051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21259099">
            <a:off x="672627" y="1268199"/>
            <a:ext cx="801823" cy="1862048"/>
          </a:xfrm>
          <a:prstGeom prst="rect">
            <a:avLst/>
          </a:prstGeom>
        </p:spPr>
        <p:txBody>
          <a:bodyPr wrap="none">
            <a:spAutoFit/>
          </a:bodyPr>
          <a:lstStyle/>
          <a:p>
            <a:r>
              <a:rPr lang="en-US" sz="11500" dirty="0">
                <a:solidFill>
                  <a:srgbClr val="FFB81D"/>
                </a:solidFill>
              </a:rPr>
              <a:t>“</a:t>
            </a:r>
          </a:p>
        </p:txBody>
      </p:sp>
      <p:sp>
        <p:nvSpPr>
          <p:cNvPr id="10" name="TextBox 9"/>
          <p:cNvSpPr txBox="1"/>
          <p:nvPr/>
        </p:nvSpPr>
        <p:spPr>
          <a:xfrm>
            <a:off x="3754046" y="2631371"/>
            <a:ext cx="801823" cy="1862048"/>
          </a:xfrm>
          <a:prstGeom prst="rect">
            <a:avLst/>
          </a:prstGeom>
          <a:noFill/>
        </p:spPr>
        <p:txBody>
          <a:bodyPr wrap="none" rtlCol="0">
            <a:spAutoFit/>
          </a:bodyPr>
          <a:lstStyle/>
          <a:p>
            <a:r>
              <a:rPr lang="en-US" sz="11500" dirty="0">
                <a:solidFill>
                  <a:srgbClr val="FFB81D"/>
                </a:solidFill>
              </a:rPr>
              <a:t>”</a:t>
            </a:r>
          </a:p>
        </p:txBody>
      </p:sp>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Meet the Communications Team</a:t>
            </a:r>
          </a:p>
        </p:txBody>
      </p:sp>
      <p:sp>
        <p:nvSpPr>
          <p:cNvPr id="9" name="Content Placeholder 8"/>
          <p:cNvSpPr>
            <a:spLocks noGrp="1"/>
          </p:cNvSpPr>
          <p:nvPr>
            <p:ph sz="half" idx="1"/>
          </p:nvPr>
        </p:nvSpPr>
        <p:spPr>
          <a:xfrm>
            <a:off x="600594" y="1811346"/>
            <a:ext cx="5876414" cy="1766796"/>
          </a:xfrm>
        </p:spPr>
        <p:txBody>
          <a:bodyPr/>
          <a:lstStyle/>
          <a:p>
            <a:pPr marL="457200" lvl="1" indent="0">
              <a:buNone/>
            </a:pPr>
            <a:r>
              <a:rPr lang="en-US" b="1" dirty="0">
                <a:solidFill>
                  <a:srgbClr val="002D74"/>
                </a:solidFill>
                <a:latin typeface="+mj-lt"/>
              </a:rPr>
              <a:t>Mission</a:t>
            </a:r>
            <a:r>
              <a:rPr lang="en-US" dirty="0">
                <a:solidFill>
                  <a:srgbClr val="002D74"/>
                </a:solidFill>
                <a:latin typeface="+mj-lt"/>
              </a:rPr>
              <a:t>: Provide timely and </a:t>
            </a:r>
            <a:r>
              <a:rPr lang="en-US" dirty="0">
                <a:solidFill>
                  <a:srgbClr val="FFB81D"/>
                </a:solidFill>
                <a:latin typeface="+mj-lt"/>
              </a:rPr>
              <a:t>effective information </a:t>
            </a:r>
            <a:r>
              <a:rPr lang="en-US" dirty="0">
                <a:solidFill>
                  <a:srgbClr val="002D74"/>
                </a:solidFill>
                <a:latin typeface="+mj-lt"/>
              </a:rPr>
              <a:t>and resources to </a:t>
            </a:r>
            <a:r>
              <a:rPr lang="en-US" dirty="0">
                <a:solidFill>
                  <a:srgbClr val="FFB81D"/>
                </a:solidFill>
                <a:latin typeface="+mj-lt"/>
              </a:rPr>
              <a:t>educate</a:t>
            </a:r>
            <a:r>
              <a:rPr lang="en-US" dirty="0">
                <a:solidFill>
                  <a:srgbClr val="002D74"/>
                </a:solidFill>
                <a:latin typeface="+mj-lt"/>
              </a:rPr>
              <a:t>, </a:t>
            </a:r>
            <a:r>
              <a:rPr lang="en-US" dirty="0">
                <a:solidFill>
                  <a:srgbClr val="FFB81D"/>
                </a:solidFill>
                <a:latin typeface="+mj-lt"/>
              </a:rPr>
              <a:t>engage</a:t>
            </a:r>
            <a:r>
              <a:rPr lang="en-US" dirty="0">
                <a:solidFill>
                  <a:srgbClr val="002D74"/>
                </a:solidFill>
                <a:latin typeface="+mj-lt"/>
              </a:rPr>
              <a:t>, and </a:t>
            </a:r>
            <a:r>
              <a:rPr lang="en-US" dirty="0">
                <a:solidFill>
                  <a:srgbClr val="FFB81D"/>
                </a:solidFill>
                <a:latin typeface="+mj-lt"/>
              </a:rPr>
              <a:t>empower</a:t>
            </a:r>
            <a:r>
              <a:rPr lang="en-US" dirty="0">
                <a:solidFill>
                  <a:srgbClr val="002D74"/>
                </a:solidFill>
                <a:latin typeface="+mj-lt"/>
              </a:rPr>
              <a:t> the AFGE membership and the public in support of </a:t>
            </a:r>
            <a:r>
              <a:rPr lang="en-US" dirty="0">
                <a:solidFill>
                  <a:srgbClr val="FFB81D"/>
                </a:solidFill>
                <a:latin typeface="+mj-lt"/>
              </a:rPr>
              <a:t>our Federation’s </a:t>
            </a:r>
            <a:r>
              <a:rPr lang="en-US" dirty="0">
                <a:solidFill>
                  <a:srgbClr val="002D74"/>
                </a:solidFill>
                <a:latin typeface="+mj-lt"/>
              </a:rPr>
              <a:t>vision.   </a:t>
            </a:r>
          </a:p>
          <a:p>
            <a:pPr marL="457200" lvl="1" indent="0">
              <a:buNone/>
            </a:pPr>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8" name="Content Placeholder 2"/>
          <p:cNvSpPr>
            <a:spLocks noGrp="1"/>
          </p:cNvSpPr>
          <p:nvPr>
            <p:ph idx="1"/>
          </p:nvPr>
        </p:nvSpPr>
        <p:spPr>
          <a:xfrm>
            <a:off x="1073539" y="3883746"/>
            <a:ext cx="5931284" cy="2591580"/>
          </a:xfrm>
        </p:spPr>
        <p:txBody>
          <a:bodyPr/>
          <a:lstStyle/>
          <a:p>
            <a:pPr marL="0" indent="0">
              <a:buNone/>
            </a:pPr>
            <a:r>
              <a:rPr lang="en-US" sz="3200" b="1" dirty="0">
                <a:solidFill>
                  <a:srgbClr val="002D74"/>
                </a:solidFill>
                <a:latin typeface="+mj-lt"/>
              </a:rPr>
              <a:t>Three Main Roles:</a:t>
            </a:r>
          </a:p>
          <a:p>
            <a:pPr marL="1146175" indent="-514350">
              <a:buFont typeface="+mj-lt"/>
              <a:buAutoNum type="arabicPeriod"/>
            </a:pPr>
            <a:r>
              <a:rPr lang="en-US" dirty="0">
                <a:latin typeface="+mj-lt"/>
              </a:rPr>
              <a:t>Public Relations</a:t>
            </a:r>
          </a:p>
          <a:p>
            <a:pPr marL="1146175" indent="-514350">
              <a:buFont typeface="+mj-lt"/>
              <a:buAutoNum type="arabicPeriod"/>
            </a:pPr>
            <a:r>
              <a:rPr lang="en-US" dirty="0">
                <a:latin typeface="+mj-lt"/>
              </a:rPr>
              <a:t>Internal Communications</a:t>
            </a:r>
          </a:p>
          <a:p>
            <a:pPr marL="1146175" indent="-514350">
              <a:buFont typeface="+mj-lt"/>
              <a:buAutoNum type="arabicPeriod"/>
            </a:pPr>
            <a:r>
              <a:rPr lang="en-US" dirty="0">
                <a:latin typeface="+mj-lt"/>
              </a:rPr>
              <a:t>Digital Mobilization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95030" y="1918914"/>
            <a:ext cx="4151132" cy="2574505"/>
          </a:xfrm>
          <a:prstGeom prst="rect">
            <a:avLst/>
          </a:prstGeom>
        </p:spPr>
      </p:pic>
    </p:spTree>
    <p:extLst>
      <p:ext uri="{BB962C8B-B14F-4D97-AF65-F5344CB8AC3E}">
        <p14:creationId xmlns:p14="http://schemas.microsoft.com/office/powerpoint/2010/main" val="2434946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The Good, The Bad, and The Ricky Bobby</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10" name="zrbUIDlQdJ4"/>
          <p:cNvPicPr>
            <a:picLocks noRot="1" noChangeAspect="1"/>
          </p:cNvPicPr>
          <p:nvPr>
            <a:videoFile r:link="rId1"/>
          </p:nvPr>
        </p:nvPicPr>
        <p:blipFill>
          <a:blip r:embed="rId6"/>
          <a:stretch>
            <a:fillRect/>
          </a:stretch>
        </p:blipFill>
        <p:spPr>
          <a:xfrm>
            <a:off x="8343946" y="2869991"/>
            <a:ext cx="3009854" cy="1693043"/>
          </a:xfrm>
          <a:prstGeom prst="rect">
            <a:avLst/>
          </a:prstGeom>
        </p:spPr>
      </p:pic>
      <p:pic>
        <p:nvPicPr>
          <p:cNvPr id="11" name="SRkFDcX_72c"/>
          <p:cNvPicPr>
            <a:picLocks noRot="1" noChangeAspect="1"/>
          </p:cNvPicPr>
          <p:nvPr>
            <a:videoFile r:link="rId2"/>
          </p:nvPr>
        </p:nvPicPr>
        <p:blipFill>
          <a:blip r:embed="rId7"/>
          <a:stretch>
            <a:fillRect/>
          </a:stretch>
        </p:blipFill>
        <p:spPr>
          <a:xfrm>
            <a:off x="4449069" y="2879001"/>
            <a:ext cx="3009854" cy="1693043"/>
          </a:xfrm>
          <a:prstGeom prst="rect">
            <a:avLst/>
          </a:prstGeom>
        </p:spPr>
      </p:pic>
      <p:pic>
        <p:nvPicPr>
          <p:cNvPr id="12" name="NEw6QNfpr9c"/>
          <p:cNvPicPr>
            <a:picLocks noRot="1" noChangeAspect="1"/>
          </p:cNvPicPr>
          <p:nvPr>
            <a:videoFile r:link="rId3"/>
          </p:nvPr>
        </p:nvPicPr>
        <p:blipFill>
          <a:blip r:embed="rId8"/>
          <a:stretch>
            <a:fillRect/>
          </a:stretch>
        </p:blipFill>
        <p:spPr>
          <a:xfrm>
            <a:off x="554193" y="2879001"/>
            <a:ext cx="3009854" cy="1693043"/>
          </a:xfrm>
          <a:prstGeom prst="rect">
            <a:avLst/>
          </a:prstGeom>
        </p:spPr>
      </p:pic>
    </p:spTree>
    <p:extLst>
      <p:ext uri="{BB962C8B-B14F-4D97-AF65-F5344CB8AC3E}">
        <p14:creationId xmlns:p14="http://schemas.microsoft.com/office/powerpoint/2010/main" val="1806579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Being Interviewed on Camera</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TextBox 2"/>
          <p:cNvSpPr txBox="1"/>
          <p:nvPr/>
        </p:nvSpPr>
        <p:spPr>
          <a:xfrm>
            <a:off x="949911" y="1828800"/>
            <a:ext cx="5912528"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Break into groups of three</a:t>
            </a:r>
          </a:p>
          <a:p>
            <a:pPr marL="285750" indent="-285750">
              <a:buFont typeface="Arial" panose="020B0604020202020204" pitchFamily="34" charset="0"/>
              <a:buChar char="•"/>
            </a:pPr>
            <a:r>
              <a:rPr lang="en-US" sz="2800" dirty="0"/>
              <a:t>Each person will take a turn filming, interviewing, and being interviewed</a:t>
            </a:r>
          </a:p>
          <a:p>
            <a:pPr marL="285750" indent="-285750">
              <a:buFont typeface="Arial" panose="020B0604020202020204" pitchFamily="34" charset="0"/>
              <a:buChar char="•"/>
            </a:pPr>
            <a:r>
              <a:rPr lang="en-US" sz="2800" dirty="0"/>
              <a:t>Write down three questions to ask the other person</a:t>
            </a:r>
          </a:p>
          <a:p>
            <a:pPr marL="285750" indent="-285750">
              <a:buFont typeface="Arial" panose="020B0604020202020204" pitchFamily="34" charset="0"/>
              <a:buChar char="•"/>
            </a:pPr>
            <a:r>
              <a:rPr lang="en-US" sz="2800" dirty="0"/>
              <a:t>Try to remember the keys to your interview</a:t>
            </a:r>
          </a:p>
          <a:p>
            <a:endParaRPr lang="en-US" sz="2800" dirty="0"/>
          </a:p>
        </p:txBody>
      </p:sp>
      <p:pic>
        <p:nvPicPr>
          <p:cNvPr id="7170" name="Picture 2" descr="Image result for flop sweat on 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386" y="2301897"/>
            <a:ext cx="3810000" cy="185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356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Nailing the Interview</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047566" y="1473397"/>
            <a:ext cx="6462944" cy="4555093"/>
          </a:xfrm>
          <a:prstGeom prst="rect">
            <a:avLst/>
          </a:prstGeom>
          <a:noFill/>
        </p:spPr>
        <p:txBody>
          <a:bodyPr wrap="square" rtlCol="0">
            <a:spAutoFit/>
          </a:bodyPr>
          <a:lstStyle/>
          <a:p>
            <a:r>
              <a:rPr lang="en-US" sz="2000" b="1" dirty="0"/>
              <a:t>WINNING STRATEGIES</a:t>
            </a:r>
          </a:p>
          <a:p>
            <a:pPr marL="342900" indent="-342900">
              <a:buFont typeface="Arial" panose="020B0604020202020204" pitchFamily="34" charset="0"/>
              <a:buChar char="•"/>
            </a:pPr>
            <a:r>
              <a:rPr lang="en-US" dirty="0"/>
              <a:t>Keep to your talking points</a:t>
            </a:r>
          </a:p>
          <a:p>
            <a:pPr marL="342900" indent="-342900">
              <a:buFont typeface="Arial" panose="020B0604020202020204" pitchFamily="34" charset="0"/>
              <a:buChar char="•"/>
            </a:pPr>
            <a:r>
              <a:rPr lang="en-US" dirty="0"/>
              <a:t>But be conversational</a:t>
            </a:r>
          </a:p>
          <a:p>
            <a:pPr marL="342900" indent="-342900">
              <a:buFont typeface="Arial" panose="020B0604020202020204" pitchFamily="34" charset="0"/>
              <a:buChar char="•"/>
            </a:pPr>
            <a:r>
              <a:rPr lang="en-US" dirty="0"/>
              <a:t>Don’t get flustered</a:t>
            </a:r>
          </a:p>
          <a:p>
            <a:pPr marL="342900" indent="-342900">
              <a:buFont typeface="Arial" panose="020B0604020202020204" pitchFamily="34" charset="0"/>
              <a:buChar char="•"/>
            </a:pPr>
            <a:r>
              <a:rPr lang="en-US" dirty="0"/>
              <a:t>Remember to smile – even if the interview is over the phone!</a:t>
            </a:r>
          </a:p>
          <a:p>
            <a:pPr marL="342900" indent="-342900">
              <a:buFont typeface="Arial" panose="020B0604020202020204" pitchFamily="34" charset="0"/>
              <a:buChar char="•"/>
            </a:pPr>
            <a:r>
              <a:rPr lang="en-US" dirty="0"/>
              <a:t>Reinforce the message</a:t>
            </a:r>
          </a:p>
          <a:p>
            <a:pPr marL="342900" indent="-342900">
              <a:buFont typeface="Arial" panose="020B0604020202020204" pitchFamily="34" charset="0"/>
              <a:buChar char="•"/>
            </a:pPr>
            <a:r>
              <a:rPr lang="en-US" dirty="0"/>
              <a:t>Get a question you don’t want to answer? Learn the art of “satisfy and steer”</a:t>
            </a:r>
          </a:p>
          <a:p>
            <a:pPr marL="342900" indent="-342900">
              <a:buFont typeface="Arial" panose="020B0604020202020204" pitchFamily="34" charset="0"/>
              <a:buChar char="•"/>
            </a:pPr>
            <a:r>
              <a:rPr lang="en-US" dirty="0"/>
              <a:t>If you don’t know what to say in a given moment, avoid “</a:t>
            </a:r>
            <a:r>
              <a:rPr lang="en-US" dirty="0" err="1"/>
              <a:t>uhh</a:t>
            </a:r>
            <a:r>
              <a:rPr lang="en-US" dirty="0"/>
              <a:t>” while thinking. Just pause, collect your thoughts, and continue.</a:t>
            </a:r>
          </a:p>
          <a:p>
            <a:pPr marL="342900" indent="-342900">
              <a:buFont typeface="Arial" panose="020B0604020202020204" pitchFamily="34" charset="0"/>
              <a:buChar char="•"/>
            </a:pPr>
            <a:r>
              <a:rPr lang="en-US" dirty="0"/>
              <a:t>If you’re having trouble finishing your thought, avoid saying:</a:t>
            </a:r>
          </a:p>
          <a:p>
            <a:pPr lvl="1"/>
            <a:r>
              <a:rPr lang="en-US" dirty="0"/>
              <a:t> “Those type things”</a:t>
            </a:r>
          </a:p>
          <a:p>
            <a:pPr lvl="1"/>
            <a:r>
              <a:rPr lang="en-US" dirty="0"/>
              <a:t>“Things of that nature”</a:t>
            </a:r>
          </a:p>
          <a:p>
            <a:pPr marL="285750" indent="-285750">
              <a:buFont typeface="Arial" panose="020B0604020202020204" pitchFamily="34" charset="0"/>
              <a:buChar char="•"/>
            </a:pPr>
            <a:r>
              <a:rPr lang="en-US" dirty="0"/>
              <a:t>Instead, say “my point is” then reiterate the central point of your response</a:t>
            </a:r>
          </a:p>
          <a:p>
            <a:endParaRPr lang="en-US" dirty="0"/>
          </a:p>
        </p:txBody>
      </p:sp>
      <p:pic>
        <p:nvPicPr>
          <p:cNvPr id="9" name="MKmwmmDradE"/>
          <p:cNvPicPr>
            <a:picLocks noRot="1" noChangeAspect="1"/>
          </p:cNvPicPr>
          <p:nvPr>
            <a:videoFile r:link="rId1"/>
          </p:nvPr>
        </p:nvPicPr>
        <p:blipFill>
          <a:blip r:embed="rId4"/>
          <a:stretch>
            <a:fillRect/>
          </a:stretch>
        </p:blipFill>
        <p:spPr>
          <a:xfrm>
            <a:off x="7510510" y="2054349"/>
            <a:ext cx="4572000" cy="2571750"/>
          </a:xfrm>
          <a:prstGeom prst="rect">
            <a:avLst/>
          </a:prstGeom>
        </p:spPr>
      </p:pic>
    </p:spTree>
    <p:extLst>
      <p:ext uri="{BB962C8B-B14F-4D97-AF65-F5344CB8AC3E}">
        <p14:creationId xmlns:p14="http://schemas.microsoft.com/office/powerpoint/2010/main" val="2576746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TRAINING MATERIALS ONLINE</a:t>
            </a:r>
          </a:p>
        </p:txBody>
      </p:sp>
      <p:sp>
        <p:nvSpPr>
          <p:cNvPr id="9" name="Content Placeholder 8"/>
          <p:cNvSpPr>
            <a:spLocks noGrp="1"/>
          </p:cNvSpPr>
          <p:nvPr>
            <p:ph sz="half" idx="1"/>
          </p:nvPr>
        </p:nvSpPr>
        <p:spPr/>
        <p:txBody>
          <a:bodyPr/>
          <a:lstStyle/>
          <a:p>
            <a:pPr marL="0" indent="0">
              <a:buNone/>
            </a:pPr>
            <a:r>
              <a:rPr lang="en-US" sz="2400" dirty="0"/>
              <a:t>WWW.AFGE.ORG</a:t>
            </a:r>
          </a:p>
          <a:p>
            <a:pPr lvl="1"/>
            <a:r>
              <a:rPr lang="en-US" sz="2000" dirty="0"/>
              <a:t>Writing newsletters</a:t>
            </a:r>
          </a:p>
          <a:p>
            <a:pPr lvl="1"/>
            <a:r>
              <a:rPr lang="en-US" sz="2000" dirty="0"/>
              <a:t>Telling stories</a:t>
            </a:r>
          </a:p>
          <a:p>
            <a:pPr lvl="1"/>
            <a:r>
              <a:rPr lang="en-US" sz="2000" dirty="0"/>
              <a:t>Conducting interviews</a:t>
            </a:r>
          </a:p>
          <a:p>
            <a:pPr lvl="1"/>
            <a:r>
              <a:rPr lang="en-US" sz="2000" dirty="0"/>
              <a:t>Building communications campaigns</a:t>
            </a:r>
          </a:p>
          <a:p>
            <a:pPr lvl="1"/>
            <a:r>
              <a:rPr lang="en-US" sz="2000" dirty="0"/>
              <a:t>Much, much more!</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7380" y="1825625"/>
            <a:ext cx="4991240" cy="4351338"/>
          </a:xfrm>
        </p:spPr>
      </p:pic>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3741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989044" y="2968915"/>
            <a:ext cx="10364755" cy="1325563"/>
          </a:xfrm>
          <a:effectLst>
            <a:outerShdw blurRad="50800" dist="38100" dir="2700000" algn="tl" rotWithShape="0">
              <a:prstClr val="black">
                <a:alpha val="40000"/>
              </a:prstClr>
            </a:outerShdw>
          </a:effectLst>
        </p:spPr>
        <p:txBody>
          <a:bodyPr>
            <a:normAutofit fontScale="90000"/>
          </a:bodyPr>
          <a:lstStyle/>
          <a:p>
            <a:pPr algn="ctr"/>
            <a:r>
              <a:rPr lang="en-US" sz="8000" dirty="0">
                <a:solidFill>
                  <a:srgbClr val="FFC000"/>
                </a:solidFill>
                <a:latin typeface="Arial Black" panose="020B0A04020102020204" pitchFamily="34" charset="0"/>
              </a:rPr>
              <a:t>Multimedia and You</a:t>
            </a:r>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10726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Multimedia Matters</a:t>
            </a:r>
          </a:p>
        </p:txBody>
      </p:sp>
      <p:sp>
        <p:nvSpPr>
          <p:cNvPr id="9" name="Content Placeholder 8"/>
          <p:cNvSpPr>
            <a:spLocks noGrp="1"/>
          </p:cNvSpPr>
          <p:nvPr>
            <p:ph sz="half" idx="1"/>
          </p:nvPr>
        </p:nvSpPr>
        <p:spPr>
          <a:xfrm>
            <a:off x="838199" y="1825625"/>
            <a:ext cx="10649505" cy="3509076"/>
          </a:xfrm>
        </p:spPr>
        <p:txBody>
          <a:bodyPr/>
          <a:lstStyle/>
          <a:p>
            <a:r>
              <a:rPr lang="en-US" dirty="0"/>
              <a:t>In today’s content-hungry world, journalists and bloggers need to do more with less. Visuals help keep their readers engaged and including images and videos make it easy for media and influencers to write about and share your brand’s story.</a:t>
            </a:r>
          </a:p>
          <a:p>
            <a:r>
              <a:rPr lang="en-US" dirty="0"/>
              <a:t>Make your story stand out and build deeper connections with your audiences by promoting multimedia content – videos, photos, infographics and audio clips – proven to increase views by 1.4X with images and 2.8X with videos.*</a:t>
            </a:r>
          </a:p>
          <a:p>
            <a:endParaRPr lang="en-US" dirty="0"/>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TextBox 2"/>
          <p:cNvSpPr txBox="1"/>
          <p:nvPr/>
        </p:nvSpPr>
        <p:spPr>
          <a:xfrm>
            <a:off x="6942338" y="5751491"/>
            <a:ext cx="4669654" cy="923330"/>
          </a:xfrm>
          <a:prstGeom prst="rect">
            <a:avLst/>
          </a:prstGeom>
          <a:noFill/>
        </p:spPr>
        <p:txBody>
          <a:bodyPr wrap="square" rtlCol="0">
            <a:spAutoFit/>
          </a:bodyPr>
          <a:lstStyle/>
          <a:p>
            <a:r>
              <a:rPr lang="en-US" dirty="0"/>
              <a:t>* PR Newswire analysis of 2015 press releases.</a:t>
            </a:r>
          </a:p>
          <a:p>
            <a:br>
              <a:rPr lang="en-US" dirty="0"/>
            </a:br>
            <a:endParaRPr lang="en-US" dirty="0"/>
          </a:p>
        </p:txBody>
      </p:sp>
    </p:spTree>
    <p:extLst>
      <p:ext uri="{BB962C8B-B14F-4D97-AF65-F5344CB8AC3E}">
        <p14:creationId xmlns:p14="http://schemas.microsoft.com/office/powerpoint/2010/main" val="1777633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How to Get Started</a:t>
            </a:r>
          </a:p>
        </p:txBody>
      </p:sp>
      <p:sp>
        <p:nvSpPr>
          <p:cNvPr id="9" name="Content Placeholder 8"/>
          <p:cNvSpPr>
            <a:spLocks noGrp="1"/>
          </p:cNvSpPr>
          <p:nvPr>
            <p:ph sz="half" idx="1"/>
          </p:nvPr>
        </p:nvSpPr>
        <p:spPr>
          <a:xfrm>
            <a:off x="838199" y="1825625"/>
            <a:ext cx="10649505" cy="3509076"/>
          </a:xfrm>
        </p:spPr>
        <p:txBody>
          <a:bodyPr>
            <a:normAutofit fontScale="92500" lnSpcReduction="10000"/>
          </a:bodyPr>
          <a:lstStyle/>
          <a:p>
            <a:r>
              <a:rPr lang="en-US" dirty="0"/>
              <a:t>Most of us already have the tools we need to produce a successful video. In order to start filming and posting videos, all you will need is a smart phone with a functional camera and free hard drive space.</a:t>
            </a:r>
          </a:p>
          <a:p>
            <a:r>
              <a:rPr lang="en-US" dirty="0"/>
              <a:t>For more complex projects, you can always contact the AFGE Communications Department for advice.</a:t>
            </a:r>
          </a:p>
          <a:p>
            <a:r>
              <a:rPr lang="en-US" dirty="0"/>
              <a:t>Filming with no audio needed: The majority of users are watching video without sound. That means in order to engage viewers the video should either have captions added or the narrative of the video should not be driven by sound. </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8553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No Audio</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10" name="picture" descr="H:\Presentations\Best Practices Guide\Fig 1.jpg"/>
          <p:cNvPicPr/>
          <p:nvPr/>
        </p:nvPicPr>
        <p:blipFill>
          <a:blip r:embed="rId3">
            <a:extLst>
              <a:ext uri="{28A0092B-C50C-407E-A947-70E740481C1C}">
                <a14:useLocalDpi xmlns:a14="http://schemas.microsoft.com/office/drawing/2010/main" val="0"/>
              </a:ext>
            </a:extLst>
          </a:blip>
          <a:stretch>
            <a:fillRect/>
          </a:stretch>
        </p:blipFill>
        <p:spPr>
          <a:xfrm>
            <a:off x="918099" y="1360540"/>
            <a:ext cx="10773792" cy="4721100"/>
          </a:xfrm>
          <a:prstGeom prst="rect">
            <a:avLst/>
          </a:prstGeom>
        </p:spPr>
      </p:pic>
    </p:spTree>
    <p:extLst>
      <p:ext uri="{BB962C8B-B14F-4D97-AF65-F5344CB8AC3E}">
        <p14:creationId xmlns:p14="http://schemas.microsoft.com/office/powerpoint/2010/main" val="1881679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Audio</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10" name="picture" descr="H:\Presentations\Best Practices Guide\Fig 2.jpg"/>
          <p:cNvPicPr/>
          <p:nvPr/>
        </p:nvPicPr>
        <p:blipFill>
          <a:blip r:embed="rId3">
            <a:extLst>
              <a:ext uri="{28A0092B-C50C-407E-A947-70E740481C1C}">
                <a14:useLocalDpi xmlns:a14="http://schemas.microsoft.com/office/drawing/2010/main" val="0"/>
              </a:ext>
            </a:extLst>
          </a:blip>
          <a:stretch>
            <a:fillRect/>
          </a:stretch>
        </p:blipFill>
        <p:spPr>
          <a:xfrm>
            <a:off x="1012054" y="1423669"/>
            <a:ext cx="10209321" cy="4424586"/>
          </a:xfrm>
          <a:prstGeom prst="rect">
            <a:avLst/>
          </a:prstGeom>
        </p:spPr>
      </p:pic>
    </p:spTree>
    <p:extLst>
      <p:ext uri="{BB962C8B-B14F-4D97-AF65-F5344CB8AC3E}">
        <p14:creationId xmlns:p14="http://schemas.microsoft.com/office/powerpoint/2010/main" val="2365092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Positioning your Cell Phone While Filming</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189608" y="1690688"/>
            <a:ext cx="5388745" cy="3046988"/>
          </a:xfrm>
          <a:prstGeom prst="rect">
            <a:avLst/>
          </a:prstGeom>
          <a:noFill/>
        </p:spPr>
        <p:txBody>
          <a:bodyPr wrap="square" rtlCol="0">
            <a:spAutoFit/>
          </a:bodyPr>
          <a:lstStyle/>
          <a:p>
            <a:r>
              <a:rPr lang="en-US" sz="2400" dirty="0"/>
              <a:t>You can fit more onto the screen when filming in landscape. Portrait is for photographs. Landscape is for video. </a:t>
            </a:r>
          </a:p>
          <a:p>
            <a:endParaRPr lang="en-US" sz="2400" dirty="0"/>
          </a:p>
          <a:p>
            <a:r>
              <a:rPr lang="en-US" sz="2400" dirty="0"/>
              <a:t>You are losing a very large amount of space when filming in portrait and it is difficult to view on some screens.</a:t>
            </a:r>
          </a:p>
          <a:p>
            <a:endParaRPr lang="en-US" sz="2400" dirty="0"/>
          </a:p>
        </p:txBody>
      </p:sp>
      <p:pic>
        <p:nvPicPr>
          <p:cNvPr id="9" name="picture" descr="H:\Presentations\Best Practices Guide\Fig 3.png"/>
          <p:cNvPicPr/>
          <p:nvPr/>
        </p:nvPicPr>
        <p:blipFill>
          <a:blip r:embed="rId3" cstate="print">
            <a:extLst>
              <a:ext uri="{28A0092B-C50C-407E-A947-70E740481C1C}">
                <a14:useLocalDpi xmlns:a14="http://schemas.microsoft.com/office/drawing/2010/main" val="0"/>
              </a:ext>
            </a:extLst>
          </a:blip>
          <a:stretch>
            <a:fillRect/>
          </a:stretch>
        </p:blipFill>
        <p:spPr>
          <a:xfrm>
            <a:off x="7440412" y="1462041"/>
            <a:ext cx="3543300" cy="3543300"/>
          </a:xfrm>
          <a:prstGeom prst="rect">
            <a:avLst/>
          </a:prstGeom>
        </p:spPr>
      </p:pic>
    </p:spTree>
    <p:extLst>
      <p:ext uri="{BB962C8B-B14F-4D97-AF65-F5344CB8AC3E}">
        <p14:creationId xmlns:p14="http://schemas.microsoft.com/office/powerpoint/2010/main" val="1085230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Communications Department Staff</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2"/>
          <p:cNvSpPr>
            <a:spLocks noGrp="1"/>
          </p:cNvSpPr>
          <p:nvPr>
            <p:ph sz="half" idx="1"/>
          </p:nvPr>
        </p:nvSpPr>
        <p:spPr>
          <a:xfrm>
            <a:off x="932423" y="1334936"/>
            <a:ext cx="5163577" cy="5147044"/>
          </a:xfrm>
        </p:spPr>
        <p:txBody>
          <a:bodyPr>
            <a:normAutofit fontScale="62500" lnSpcReduction="20000"/>
          </a:bodyPr>
          <a:lstStyle/>
          <a:p>
            <a:r>
              <a:rPr lang="en-US" sz="3000" b="1" dirty="0">
                <a:latin typeface="+mj-lt"/>
                <a:cs typeface="Arial" panose="020B0604020202020204" pitchFamily="34" charset="0"/>
              </a:rPr>
              <a:t>Ashley De Smeth, Director</a:t>
            </a:r>
          </a:p>
          <a:p>
            <a:pPr lvl="1"/>
            <a:r>
              <a:rPr lang="en-US" sz="2600" dirty="0">
                <a:latin typeface="+mj-lt"/>
                <a:cs typeface="Arial" panose="020B0604020202020204" pitchFamily="34" charset="0"/>
              </a:rPr>
              <a:t>Oversees dept. staff, assignments and strategic planning</a:t>
            </a:r>
          </a:p>
          <a:p>
            <a:r>
              <a:rPr lang="en-US" sz="3100" b="1" dirty="0">
                <a:latin typeface="+mj-lt"/>
                <a:cs typeface="Arial" panose="020B0604020202020204" pitchFamily="34" charset="0"/>
              </a:rPr>
              <a:t>Andrew Huddleston, Deputy Director</a:t>
            </a:r>
          </a:p>
          <a:p>
            <a:pPr lvl="1"/>
            <a:r>
              <a:rPr lang="en-US" sz="2300" dirty="0">
                <a:latin typeface="+mj-lt"/>
                <a:cs typeface="Arial" panose="020B0604020202020204" pitchFamily="34" charset="0"/>
              </a:rPr>
              <a:t>Assists with execution of AFGE and </a:t>
            </a:r>
            <a:r>
              <a:rPr lang="en-US" sz="2300" dirty="0" err="1">
                <a:latin typeface="+mj-lt"/>
                <a:cs typeface="Arial" panose="020B0604020202020204" pitchFamily="34" charset="0"/>
              </a:rPr>
              <a:t>Comms</a:t>
            </a:r>
            <a:r>
              <a:rPr lang="en-US" sz="2300" dirty="0">
                <a:latin typeface="+mj-lt"/>
                <a:cs typeface="Arial" panose="020B0604020202020204" pitchFamily="34" charset="0"/>
              </a:rPr>
              <a:t> director priorities and facilitates project coordination'</a:t>
            </a:r>
          </a:p>
          <a:p>
            <a:r>
              <a:rPr lang="en-US" sz="3000" b="1" dirty="0">
                <a:latin typeface="+mj-lt"/>
                <a:cs typeface="Arial" panose="020B0604020202020204" pitchFamily="34" charset="0"/>
              </a:rPr>
              <a:t>Donnell Owens, Secretary</a:t>
            </a:r>
          </a:p>
          <a:p>
            <a:pPr lvl="1"/>
            <a:r>
              <a:rPr lang="en-US" sz="2600" dirty="0">
                <a:latin typeface="+mj-lt"/>
                <a:cs typeface="Arial" panose="020B0604020202020204" pitchFamily="34" charset="0"/>
              </a:rPr>
              <a:t>Handles department administrative needs</a:t>
            </a:r>
          </a:p>
          <a:p>
            <a:r>
              <a:rPr lang="en-US" sz="3000" b="1" dirty="0">
                <a:latin typeface="+mj-lt"/>
                <a:cs typeface="Arial" panose="020B0604020202020204" pitchFamily="34" charset="0"/>
              </a:rPr>
              <a:t>Sydney Glass, </a:t>
            </a:r>
            <a:r>
              <a:rPr lang="en-US" sz="3000" b="1" dirty="0" err="1">
                <a:latin typeface="+mj-lt"/>
                <a:cs typeface="Arial" panose="020B0604020202020204" pitchFamily="34" charset="0"/>
              </a:rPr>
              <a:t>Comms</a:t>
            </a:r>
            <a:r>
              <a:rPr lang="en-US" sz="3000" b="1" dirty="0">
                <a:latin typeface="+mj-lt"/>
                <a:cs typeface="Arial" panose="020B0604020202020204" pitchFamily="34" charset="0"/>
              </a:rPr>
              <a:t> Specialist</a:t>
            </a:r>
          </a:p>
          <a:p>
            <a:pPr lvl="1"/>
            <a:r>
              <a:rPr lang="en-US" sz="2600" dirty="0">
                <a:latin typeface="+mj-lt"/>
                <a:cs typeface="Arial" panose="020B0604020202020204" pitchFamily="34" charset="0"/>
              </a:rPr>
              <a:t>Coordinates TSA Council media outreach and manages social media platforms</a:t>
            </a:r>
          </a:p>
          <a:p>
            <a:r>
              <a:rPr lang="en-US" sz="3000" b="1" dirty="0">
                <a:latin typeface="+mj-lt"/>
                <a:cs typeface="Arial" panose="020B0604020202020204" pitchFamily="34" charset="0"/>
              </a:rPr>
              <a:t>Ursula Lauriston, </a:t>
            </a:r>
            <a:r>
              <a:rPr lang="en-US" sz="3000" b="1" dirty="0" err="1">
                <a:latin typeface="+mj-lt"/>
                <a:cs typeface="Arial" panose="020B0604020202020204" pitchFamily="34" charset="0"/>
              </a:rPr>
              <a:t>Comms</a:t>
            </a:r>
            <a:r>
              <a:rPr lang="en-US" sz="3000" b="1" dirty="0">
                <a:latin typeface="+mj-lt"/>
                <a:cs typeface="Arial" panose="020B0604020202020204" pitchFamily="34" charset="0"/>
              </a:rPr>
              <a:t> Specialist</a:t>
            </a:r>
          </a:p>
          <a:p>
            <a:pPr lvl="1"/>
            <a:r>
              <a:rPr lang="en-US" sz="2600" dirty="0">
                <a:latin typeface="+mj-lt"/>
                <a:cs typeface="Arial" panose="020B0604020202020204" pitchFamily="34" charset="0"/>
              </a:rPr>
              <a:t>Coordinates and develops print publications; and internal marketing</a:t>
            </a:r>
          </a:p>
          <a:p>
            <a:r>
              <a:rPr lang="en-US" sz="3000" b="1" dirty="0">
                <a:latin typeface="+mj-lt"/>
                <a:cs typeface="Arial" panose="020B0604020202020204" pitchFamily="34" charset="0"/>
              </a:rPr>
              <a:t>Chelsea Bland, </a:t>
            </a:r>
            <a:r>
              <a:rPr lang="en-US" sz="3000" b="1" dirty="0" err="1">
                <a:latin typeface="+mj-lt"/>
                <a:cs typeface="Arial" panose="020B0604020202020204" pitchFamily="34" charset="0"/>
              </a:rPr>
              <a:t>Comms</a:t>
            </a:r>
            <a:r>
              <a:rPr lang="en-US" sz="3000" b="1" dirty="0">
                <a:latin typeface="+mj-lt"/>
                <a:cs typeface="Arial" panose="020B0604020202020204" pitchFamily="34" charset="0"/>
              </a:rPr>
              <a:t> Specialist</a:t>
            </a:r>
          </a:p>
          <a:p>
            <a:pPr lvl="1"/>
            <a:r>
              <a:rPr lang="en-US" sz="2600" dirty="0">
                <a:latin typeface="+mj-lt"/>
                <a:cs typeface="Arial" panose="020B0604020202020204" pitchFamily="34" charset="0"/>
              </a:rPr>
              <a:t>Coordinates NVAC media outreach, federation photography and dept. trainings</a:t>
            </a:r>
          </a:p>
          <a:p>
            <a:r>
              <a:rPr lang="en-US" sz="3000" b="1" dirty="0">
                <a:latin typeface="+mj-lt"/>
                <a:cs typeface="Arial" panose="020B0604020202020204" pitchFamily="34" charset="0"/>
              </a:rPr>
              <a:t>Tichakorn Hill, Writer</a:t>
            </a:r>
          </a:p>
          <a:p>
            <a:pPr lvl="1"/>
            <a:r>
              <a:rPr lang="en-US" sz="2600" dirty="0">
                <a:latin typeface="+mj-lt"/>
                <a:cs typeface="Arial" panose="020B0604020202020204" pitchFamily="34" charset="0"/>
              </a:rPr>
              <a:t>Coordinates and develops AFGE’s Week in Review, AFGE Leader, assists with other internal publications</a:t>
            </a:r>
            <a:endParaRPr lang="en-US" sz="3100" b="1" dirty="0">
              <a:latin typeface="+mj-lt"/>
              <a:cs typeface="Arial" panose="020B0604020202020204" pitchFamily="34" charset="0"/>
            </a:endParaRPr>
          </a:p>
          <a:p>
            <a:endParaRPr lang="en-US" sz="3000" dirty="0">
              <a:latin typeface="+mj-lt"/>
              <a:cs typeface="Arial" panose="020B0604020202020204" pitchFamily="34" charset="0"/>
            </a:endParaRPr>
          </a:p>
          <a:p>
            <a:pPr lvl="1"/>
            <a:endParaRPr lang="en-US" dirty="0">
              <a:latin typeface="League Gothic" panose="00000500000000000000" pitchFamily="50" charset="0"/>
            </a:endParaRPr>
          </a:p>
        </p:txBody>
      </p:sp>
      <p:sp>
        <p:nvSpPr>
          <p:cNvPr id="10" name="Content Placeholder 3"/>
          <p:cNvSpPr txBox="1">
            <a:spLocks/>
          </p:cNvSpPr>
          <p:nvPr/>
        </p:nvSpPr>
        <p:spPr>
          <a:xfrm>
            <a:off x="6190223" y="1374543"/>
            <a:ext cx="5517615" cy="53341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latin typeface="+mj-lt"/>
                <a:cs typeface="Arial" panose="020B0604020202020204" pitchFamily="34" charset="0"/>
              </a:rPr>
              <a:t>Alex Palombo, </a:t>
            </a:r>
            <a:r>
              <a:rPr lang="en-US" sz="2100" b="1" dirty="0" err="1">
                <a:latin typeface="+mj-lt"/>
                <a:cs typeface="Arial" panose="020B0604020202020204" pitchFamily="34" charset="0"/>
              </a:rPr>
              <a:t>Comms</a:t>
            </a:r>
            <a:r>
              <a:rPr lang="en-US" sz="2100" b="1" dirty="0">
                <a:latin typeface="+mj-lt"/>
                <a:cs typeface="Arial" panose="020B0604020202020204" pitchFamily="34" charset="0"/>
              </a:rPr>
              <a:t> Specialist</a:t>
            </a:r>
          </a:p>
          <a:p>
            <a:pPr lvl="1"/>
            <a:r>
              <a:rPr lang="en-US" sz="1700" dirty="0">
                <a:latin typeface="+mj-lt"/>
                <a:cs typeface="Arial" panose="020B0604020202020204" pitchFamily="34" charset="0"/>
              </a:rPr>
              <a:t>Coordinates CPL media outreach, develops email communication to members and manages texting program</a:t>
            </a:r>
          </a:p>
          <a:p>
            <a:r>
              <a:rPr lang="en-US" sz="2100" b="1" dirty="0">
                <a:latin typeface="+mj-lt"/>
                <a:cs typeface="Arial" panose="020B0604020202020204" pitchFamily="34" charset="0"/>
              </a:rPr>
              <a:t>Tim Kauffman, </a:t>
            </a:r>
            <a:r>
              <a:rPr lang="en-US" sz="2100" b="1" dirty="0" err="1">
                <a:latin typeface="+mj-lt"/>
                <a:cs typeface="Arial" panose="020B0604020202020204" pitchFamily="34" charset="0"/>
              </a:rPr>
              <a:t>Comms</a:t>
            </a:r>
            <a:r>
              <a:rPr lang="en-US" sz="2100" b="1" dirty="0">
                <a:latin typeface="+mj-lt"/>
                <a:cs typeface="Arial" panose="020B0604020202020204" pitchFamily="34" charset="0"/>
              </a:rPr>
              <a:t> Specialist</a:t>
            </a:r>
          </a:p>
          <a:p>
            <a:pPr lvl="1"/>
            <a:r>
              <a:rPr lang="en-US" sz="1700" dirty="0">
                <a:latin typeface="+mj-lt"/>
                <a:cs typeface="Arial" panose="020B0604020202020204" pitchFamily="34" charset="0"/>
              </a:rPr>
              <a:t>Coordinates media outreach for DEFCON, legislative and government pay &amp; benefit issues</a:t>
            </a:r>
          </a:p>
          <a:p>
            <a:r>
              <a:rPr lang="en-US" sz="2100" b="1" dirty="0">
                <a:latin typeface="+mj-lt"/>
                <a:cs typeface="Arial" panose="020B0604020202020204" pitchFamily="34" charset="0"/>
              </a:rPr>
              <a:t>Jason Roe, </a:t>
            </a:r>
            <a:r>
              <a:rPr lang="en-US" sz="2100" b="1" dirty="0" err="1">
                <a:latin typeface="+mj-lt"/>
                <a:cs typeface="Arial" panose="020B0604020202020204" pitchFamily="34" charset="0"/>
              </a:rPr>
              <a:t>Comms</a:t>
            </a:r>
            <a:r>
              <a:rPr lang="en-US" sz="2100" b="1" dirty="0">
                <a:latin typeface="+mj-lt"/>
                <a:cs typeface="Arial" panose="020B0604020202020204" pitchFamily="34" charset="0"/>
              </a:rPr>
              <a:t> Specialist</a:t>
            </a:r>
          </a:p>
          <a:p>
            <a:pPr lvl="1"/>
            <a:r>
              <a:rPr lang="en-US" sz="1700" dirty="0">
                <a:latin typeface="+mj-lt"/>
                <a:cs typeface="Arial" panose="020B0604020202020204" pitchFamily="34" charset="0"/>
              </a:rPr>
              <a:t>Coordinates and develops AFGE video products</a:t>
            </a:r>
          </a:p>
          <a:p>
            <a:r>
              <a:rPr lang="en-US" sz="2100" b="1" dirty="0">
                <a:latin typeface="+mj-lt"/>
                <a:cs typeface="Arial" panose="020B0604020202020204" pitchFamily="34" charset="0"/>
              </a:rPr>
              <a:t>Dan Riehl, </a:t>
            </a:r>
            <a:r>
              <a:rPr lang="en-US" sz="2100" b="1" dirty="0" err="1">
                <a:latin typeface="+mj-lt"/>
                <a:cs typeface="Arial" panose="020B0604020202020204" pitchFamily="34" charset="0"/>
              </a:rPr>
              <a:t>Comms</a:t>
            </a:r>
            <a:r>
              <a:rPr lang="en-US" sz="2100" b="1" dirty="0">
                <a:latin typeface="+mj-lt"/>
                <a:cs typeface="Arial" panose="020B0604020202020204" pitchFamily="34" charset="0"/>
              </a:rPr>
              <a:t> Specialist</a:t>
            </a:r>
          </a:p>
          <a:p>
            <a:pPr lvl="1"/>
            <a:r>
              <a:rPr lang="en-US" sz="1700" dirty="0">
                <a:latin typeface="+mj-lt"/>
                <a:cs typeface="Arial" panose="020B0604020202020204" pitchFamily="34" charset="0"/>
              </a:rPr>
              <a:t>Maintains AFGE microsites, national website and assists locals/councils districts with creating websites</a:t>
            </a:r>
          </a:p>
          <a:p>
            <a:r>
              <a:rPr lang="en-US" sz="1900" b="1" dirty="0">
                <a:latin typeface="+mj-lt"/>
                <a:cs typeface="Arial" panose="020B0604020202020204" pitchFamily="34" charset="0"/>
              </a:rPr>
              <a:t>Cheston McGuire, Press Secretary</a:t>
            </a:r>
          </a:p>
          <a:p>
            <a:pPr lvl="1"/>
            <a:r>
              <a:rPr lang="en-US" sz="1600" dirty="0">
                <a:latin typeface="+mj-lt"/>
                <a:cs typeface="Arial" panose="020B0604020202020204" pitchFamily="34" charset="0"/>
              </a:rPr>
              <a:t>Coordinates media outreach for AFGE, writes and places op-eds and letters to the editor, writes and distributes press releases</a:t>
            </a:r>
          </a:p>
        </p:txBody>
      </p:sp>
    </p:spTree>
    <p:extLst>
      <p:ext uri="{BB962C8B-B14F-4D97-AF65-F5344CB8AC3E}">
        <p14:creationId xmlns:p14="http://schemas.microsoft.com/office/powerpoint/2010/main" val="2945216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Recording Sound</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201188" y="1532780"/>
            <a:ext cx="5388745" cy="4524315"/>
          </a:xfrm>
          <a:prstGeom prst="rect">
            <a:avLst/>
          </a:prstGeom>
          <a:noFill/>
        </p:spPr>
        <p:txBody>
          <a:bodyPr wrap="square" rtlCol="0">
            <a:spAutoFit/>
          </a:bodyPr>
          <a:lstStyle/>
          <a:p>
            <a:r>
              <a:rPr lang="en-US" sz="2400" dirty="0"/>
              <a:t>Sound is often overlooked but very important part of a video. If you are recording video, you are also recording sound. So why not work for the best sound possible? Make sure that you are close to the subject/action that you are recording, that way you will have the best possible sound. </a:t>
            </a:r>
          </a:p>
          <a:p>
            <a:endParaRPr lang="en-US" sz="2400" dirty="0"/>
          </a:p>
          <a:p>
            <a:r>
              <a:rPr lang="en-US" sz="2400" dirty="0"/>
              <a:t>The further you (and your camera’s microphone) is from a subject the lower the quality of the audio is. Get in close! </a:t>
            </a:r>
          </a:p>
        </p:txBody>
      </p:sp>
      <p:pic>
        <p:nvPicPr>
          <p:cNvPr id="15362" name="Picture 2" descr="Image result for turn it up to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078" y="2121072"/>
            <a:ext cx="5266670" cy="284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443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Framing your Shot or The Rule of Thirds</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201188" y="1532780"/>
            <a:ext cx="5388745" cy="3785652"/>
          </a:xfrm>
          <a:prstGeom prst="rect">
            <a:avLst/>
          </a:prstGeom>
          <a:noFill/>
        </p:spPr>
        <p:txBody>
          <a:bodyPr wrap="square" rtlCol="0">
            <a:spAutoFit/>
          </a:bodyPr>
          <a:lstStyle/>
          <a:p>
            <a:r>
              <a:rPr lang="en-US" sz="2400" dirty="0"/>
              <a:t>Think of your shot as if you are filming on a grid, with nine separate squares inside of it. The eye is naturally driven to the intersection of these points. </a:t>
            </a:r>
          </a:p>
          <a:p>
            <a:endParaRPr lang="en-US" sz="2400" dirty="0"/>
          </a:p>
          <a:p>
            <a:r>
              <a:rPr lang="en-US" sz="2400" dirty="0"/>
              <a:t>Thus, when framing your shot you want to utilize those points in order to create a compelling image.</a:t>
            </a:r>
          </a:p>
          <a:p>
            <a:endParaRPr lang="en-US" sz="2400" dirty="0"/>
          </a:p>
          <a:p>
            <a:r>
              <a:rPr lang="en-US" sz="2400" i="1" dirty="0"/>
              <a:t>Divide your Image into a grid</a:t>
            </a:r>
            <a:endParaRPr lang="en-US" sz="2400" dirty="0"/>
          </a:p>
        </p:txBody>
      </p:sp>
      <p:pic>
        <p:nvPicPr>
          <p:cNvPr id="9" name="picture" descr="H:\Presentations\Best Practices Guide\Fig 4.jpg"/>
          <p:cNvPicPr/>
          <p:nvPr/>
        </p:nvPicPr>
        <p:blipFill>
          <a:blip r:embed="rId3" cstate="print">
            <a:extLst>
              <a:ext uri="{28A0092B-C50C-407E-A947-70E740481C1C}">
                <a14:useLocalDpi xmlns:a14="http://schemas.microsoft.com/office/drawing/2010/main" val="0"/>
              </a:ext>
            </a:extLst>
          </a:blip>
          <a:stretch>
            <a:fillRect/>
          </a:stretch>
        </p:blipFill>
        <p:spPr>
          <a:xfrm>
            <a:off x="7509115" y="2301897"/>
            <a:ext cx="3228340" cy="2152015"/>
          </a:xfrm>
          <a:prstGeom prst="rect">
            <a:avLst/>
          </a:prstGeom>
        </p:spPr>
      </p:pic>
    </p:spTree>
    <p:extLst>
      <p:ext uri="{BB962C8B-B14F-4D97-AF65-F5344CB8AC3E}">
        <p14:creationId xmlns:p14="http://schemas.microsoft.com/office/powerpoint/2010/main" val="368039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Framing your Shot or The Rule of Thirds: Good</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10" name="picture" descr="H:\Presentations\Best Practices Guide\Fig 5.jpg"/>
          <p:cNvPicPr/>
          <p:nvPr/>
        </p:nvPicPr>
        <p:blipFill>
          <a:blip r:embed="rId3">
            <a:extLst>
              <a:ext uri="{28A0092B-C50C-407E-A947-70E740481C1C}">
                <a14:useLocalDpi xmlns:a14="http://schemas.microsoft.com/office/drawing/2010/main" val="0"/>
              </a:ext>
            </a:extLst>
          </a:blip>
          <a:stretch>
            <a:fillRect/>
          </a:stretch>
        </p:blipFill>
        <p:spPr>
          <a:xfrm>
            <a:off x="838200" y="1987641"/>
            <a:ext cx="4486275" cy="2990850"/>
          </a:xfrm>
          <a:prstGeom prst="rect">
            <a:avLst/>
          </a:prstGeom>
        </p:spPr>
      </p:pic>
      <p:pic>
        <p:nvPicPr>
          <p:cNvPr id="11" name="picture" descr="H:\Presentations\Best Practices Guide\Fig 6.jpg"/>
          <p:cNvPicPr/>
          <p:nvPr/>
        </p:nvPicPr>
        <p:blipFill>
          <a:blip r:embed="rId4">
            <a:extLst>
              <a:ext uri="{28A0092B-C50C-407E-A947-70E740481C1C}">
                <a14:useLocalDpi xmlns:a14="http://schemas.microsoft.com/office/drawing/2010/main" val="0"/>
              </a:ext>
            </a:extLst>
          </a:blip>
          <a:stretch>
            <a:fillRect/>
          </a:stretch>
        </p:blipFill>
        <p:spPr>
          <a:xfrm>
            <a:off x="6414335" y="1988441"/>
            <a:ext cx="4771529" cy="2990050"/>
          </a:xfrm>
          <a:prstGeom prst="rect">
            <a:avLst/>
          </a:prstGeom>
        </p:spPr>
      </p:pic>
    </p:spTree>
    <p:extLst>
      <p:ext uri="{BB962C8B-B14F-4D97-AF65-F5344CB8AC3E}">
        <p14:creationId xmlns:p14="http://schemas.microsoft.com/office/powerpoint/2010/main" val="2976336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Framing your Shot or The Rule of Thirds: Bad</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9" name="picture" descr="H:\Presentations\Best Practices Guide\Fig 7.jpg"/>
          <p:cNvPicPr/>
          <p:nvPr/>
        </p:nvPicPr>
        <p:blipFill>
          <a:blip r:embed="rId3">
            <a:extLst>
              <a:ext uri="{28A0092B-C50C-407E-A947-70E740481C1C}">
                <a14:useLocalDpi xmlns:a14="http://schemas.microsoft.com/office/drawing/2010/main" val="0"/>
              </a:ext>
            </a:extLst>
          </a:blip>
          <a:stretch>
            <a:fillRect/>
          </a:stretch>
        </p:blipFill>
        <p:spPr>
          <a:xfrm>
            <a:off x="527483" y="1975406"/>
            <a:ext cx="5943600" cy="3343275"/>
          </a:xfrm>
          <a:prstGeom prst="rect">
            <a:avLst/>
          </a:prstGeom>
        </p:spPr>
      </p:pic>
      <p:pic>
        <p:nvPicPr>
          <p:cNvPr id="12" name="picture" descr="H:\Presentations\Best Practices Guide\Fig 8.jpg"/>
          <p:cNvPicPr/>
          <p:nvPr/>
        </p:nvPicPr>
        <p:blipFill>
          <a:blip r:embed="rId4" cstate="print">
            <a:extLst>
              <a:ext uri="{28A0092B-C50C-407E-A947-70E740481C1C}">
                <a14:useLocalDpi xmlns:a14="http://schemas.microsoft.com/office/drawing/2010/main" val="0"/>
              </a:ext>
            </a:extLst>
          </a:blip>
          <a:stretch>
            <a:fillRect/>
          </a:stretch>
        </p:blipFill>
        <p:spPr>
          <a:xfrm>
            <a:off x="6647035" y="1743848"/>
            <a:ext cx="5075189" cy="3806392"/>
          </a:xfrm>
          <a:prstGeom prst="rect">
            <a:avLst/>
          </a:prstGeom>
        </p:spPr>
      </p:pic>
    </p:spTree>
    <p:extLst>
      <p:ext uri="{BB962C8B-B14F-4D97-AF65-F5344CB8AC3E}">
        <p14:creationId xmlns:p14="http://schemas.microsoft.com/office/powerpoint/2010/main" val="41895136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Best Practices</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100831" y="1757779"/>
            <a:ext cx="10067278"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t>These best practices are a baseline in creating video content for your local.</a:t>
            </a:r>
          </a:p>
          <a:p>
            <a:pPr marL="342900" lvl="0" indent="-342900">
              <a:buFont typeface="Arial" panose="020B0604020202020204" pitchFamily="34" charset="0"/>
              <a:buChar char="•"/>
            </a:pPr>
            <a:r>
              <a:rPr lang="en-US" sz="2000" dirty="0"/>
              <a:t>Do not zoom in on a subject especially if you are filming hand held. If you want a closer shot… get closer. Zooming from a cell phone degrades the image quality.</a:t>
            </a:r>
          </a:p>
          <a:p>
            <a:pPr marL="342900" lvl="0" indent="-342900">
              <a:buFont typeface="Arial" panose="020B0604020202020204" pitchFamily="34" charset="0"/>
              <a:buChar char="•"/>
            </a:pPr>
            <a:r>
              <a:rPr lang="en-US" sz="2000" dirty="0"/>
              <a:t>Verify that your subject is in focus before recording.</a:t>
            </a:r>
          </a:p>
          <a:p>
            <a:pPr marL="342900" lvl="0" indent="-342900">
              <a:buFont typeface="Arial" panose="020B0604020202020204" pitchFamily="34" charset="0"/>
              <a:buChar char="•"/>
            </a:pPr>
            <a:r>
              <a:rPr lang="en-US" sz="2000" dirty="0"/>
              <a:t>Edit the beginning and the end of a video so that you’re only publishing the action, this can be done in a cell phone.</a:t>
            </a:r>
          </a:p>
          <a:p>
            <a:pPr marL="342900" lvl="0" indent="-342900">
              <a:buFont typeface="Arial" panose="020B0604020202020204" pitchFamily="34" charset="0"/>
              <a:buChar char="•"/>
            </a:pPr>
            <a:r>
              <a:rPr lang="en-US" sz="2000" dirty="0"/>
              <a:t>If possible, use a tripod. If you can’t, try to keep your phone as stable as possible.</a:t>
            </a:r>
          </a:p>
          <a:p>
            <a:pPr marL="342900" lvl="0" indent="-342900">
              <a:buFont typeface="Arial" panose="020B0604020202020204" pitchFamily="34" charset="0"/>
              <a:buChar char="•"/>
            </a:pPr>
            <a:r>
              <a:rPr lang="en-US" sz="2000" dirty="0"/>
              <a:t>Be short and to the point. Get your main message across as early in the video as possible.</a:t>
            </a:r>
          </a:p>
          <a:p>
            <a:pPr marL="342900" lvl="0" indent="-342900">
              <a:buFont typeface="Arial" panose="020B0604020202020204" pitchFamily="34" charset="0"/>
              <a:buChar char="•"/>
            </a:pPr>
            <a:r>
              <a:rPr lang="en-US" sz="2000" dirty="0"/>
              <a:t>Identify yourself in your union capacity: I.E. “Jane Doe, Steward at AFGE Local 999, who represents employees at Springfield VA Medical Center.”</a:t>
            </a:r>
          </a:p>
          <a:p>
            <a:pPr marL="342900" lvl="0" indent="-342900">
              <a:buFont typeface="Arial" panose="020B0604020202020204" pitchFamily="34" charset="0"/>
              <a:buChar char="•"/>
            </a:pPr>
            <a:r>
              <a:rPr lang="en-US" sz="2000" dirty="0"/>
              <a:t>Contact the AFGE Communications department for equipment recommendations or technical questions.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046089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Practices to Avoid</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838200" y="1728787"/>
            <a:ext cx="6184037"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Steer clearing of these filming pitfalls</a:t>
            </a:r>
          </a:p>
          <a:p>
            <a:pPr marL="800100" lvl="1" indent="-342900">
              <a:buFont typeface="Arial" panose="020B0604020202020204" pitchFamily="34" charset="0"/>
              <a:buChar char="•"/>
            </a:pPr>
            <a:r>
              <a:rPr lang="en-US" sz="2400" dirty="0"/>
              <a:t>Filming yourself in your government uniform</a:t>
            </a:r>
          </a:p>
          <a:p>
            <a:pPr marL="800100" lvl="1" indent="-342900">
              <a:buFont typeface="Arial" panose="020B0604020202020204" pitchFamily="34" charset="0"/>
              <a:buChar char="•"/>
            </a:pPr>
            <a:r>
              <a:rPr lang="en-US" sz="2400" dirty="0"/>
              <a:t>Identifying yourself in your capacity as a federal employee</a:t>
            </a:r>
          </a:p>
          <a:p>
            <a:pPr marL="800100" lvl="1" indent="-342900">
              <a:buFont typeface="Arial" panose="020B0604020202020204" pitchFamily="34" charset="0"/>
              <a:buChar char="•"/>
            </a:pPr>
            <a:r>
              <a:rPr lang="en-US" sz="2400" dirty="0"/>
              <a:t>Moving the camera away from the subject of the video</a:t>
            </a:r>
          </a:p>
          <a:p>
            <a:pPr marL="800100" lvl="1" indent="-342900">
              <a:buFont typeface="Arial" panose="020B0604020202020204" pitchFamily="34" charset="0"/>
              <a:buChar char="•"/>
            </a:pPr>
            <a:r>
              <a:rPr lang="en-US" sz="2400" dirty="0"/>
              <a:t>Filming in portrait </a:t>
            </a:r>
          </a:p>
          <a:p>
            <a:pPr marL="800100" lvl="1" indent="-342900">
              <a:buFont typeface="Arial" panose="020B0604020202020204" pitchFamily="34" charset="0"/>
              <a:buChar char="•"/>
            </a:pPr>
            <a:r>
              <a:rPr lang="en-US" sz="2400" dirty="0"/>
              <a:t>Filming inside U.S. Government facilities without the expressed written consent of an agency’s public affairs department </a:t>
            </a:r>
          </a:p>
        </p:txBody>
      </p:sp>
      <p:pic>
        <p:nvPicPr>
          <p:cNvPr id="25602" name="Picture 2" descr="Image result for michael scott video 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121" y="1516494"/>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75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Sharing Your Multimedia</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100831" y="1757779"/>
            <a:ext cx="10067278" cy="3785652"/>
          </a:xfrm>
          <a:prstGeom prst="rect">
            <a:avLst/>
          </a:prstGeom>
          <a:noFill/>
        </p:spPr>
        <p:txBody>
          <a:bodyPr wrap="square" rtlCol="0">
            <a:spAutoFit/>
          </a:bodyPr>
          <a:lstStyle/>
          <a:p>
            <a:r>
              <a:rPr lang="en-US" sz="2400" dirty="0"/>
              <a:t>Now that you've completed your video the next important step is to share it with your audience. Here are some tips on getting the word out about the story you've captured.</a:t>
            </a:r>
          </a:p>
          <a:p>
            <a:endParaRPr lang="en-US" sz="2400" dirty="0"/>
          </a:p>
          <a:p>
            <a:pPr marL="342900" lvl="0" indent="-342900">
              <a:buFont typeface="+mj-lt"/>
              <a:buAutoNum type="arabicPeriod"/>
            </a:pPr>
            <a:r>
              <a:rPr lang="en-US" sz="2400" dirty="0"/>
              <a:t>Upload the video natively to Facebook and/or Twitter. Do not share a YouTube link on Facebook.</a:t>
            </a:r>
          </a:p>
          <a:p>
            <a:pPr marL="342900" lvl="0" indent="-342900">
              <a:buFont typeface="+mj-lt"/>
              <a:buAutoNum type="arabicPeriod"/>
            </a:pPr>
            <a:r>
              <a:rPr lang="en-US" sz="2400" dirty="0"/>
              <a:t>Ask your members, friends and family to share the video on their pages.</a:t>
            </a:r>
          </a:p>
          <a:p>
            <a:pPr marL="342900" lvl="0" indent="-342900">
              <a:buFont typeface="+mj-lt"/>
              <a:buAutoNum type="arabicPeriod"/>
            </a:pPr>
            <a:r>
              <a:rPr lang="en-US" sz="2400" dirty="0"/>
              <a:t>Send the video in your emails.</a:t>
            </a:r>
          </a:p>
          <a:p>
            <a:pPr marL="342900" lvl="0" indent="-342900">
              <a:buFont typeface="+mj-lt"/>
              <a:buAutoNum type="arabicPeriod"/>
            </a:pPr>
            <a:r>
              <a:rPr lang="en-US" sz="2400" dirty="0"/>
              <a:t>Include that a video has been released in your newsletter.</a:t>
            </a:r>
          </a:p>
          <a:p>
            <a:pPr marL="342900" lvl="0" indent="-342900">
              <a:buFont typeface="+mj-lt"/>
              <a:buAutoNum type="arabicPeriod"/>
            </a:pPr>
            <a:r>
              <a:rPr lang="en-US" sz="2400" dirty="0"/>
              <a:t>Report your performance to AFGE National!</a:t>
            </a:r>
          </a:p>
        </p:txBody>
      </p:sp>
    </p:spTree>
    <p:extLst>
      <p:ext uri="{BB962C8B-B14F-4D97-AF65-F5344CB8AC3E}">
        <p14:creationId xmlns:p14="http://schemas.microsoft.com/office/powerpoint/2010/main" val="245115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Sharing Your Multimedia</a:t>
            </a:r>
          </a:p>
        </p:txBody>
      </p:sp>
      <p:sp>
        <p:nvSpPr>
          <p:cNvPr id="6" name="Rectangle 5"/>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062361" y="1728787"/>
            <a:ext cx="10067278" cy="830997"/>
          </a:xfrm>
          <a:prstGeom prst="rect">
            <a:avLst/>
          </a:prstGeom>
          <a:noFill/>
        </p:spPr>
        <p:txBody>
          <a:bodyPr wrap="square" rtlCol="0">
            <a:spAutoFit/>
          </a:bodyPr>
          <a:lstStyle/>
          <a:p>
            <a:r>
              <a:rPr lang="en-US" sz="2400" dirty="0"/>
              <a:t>Here are some suggested platforms for sharing your multimedia content with the world:</a:t>
            </a:r>
          </a:p>
        </p:txBody>
      </p:sp>
      <p:pic>
        <p:nvPicPr>
          <p:cNvPr id="31746" name="Picture 2" descr="Image result for inst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88" y="3170993"/>
            <a:ext cx="2071808" cy="2071808"/>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Image result for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9051" y="3163440"/>
            <a:ext cx="2031966" cy="2031966"/>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Image result for face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7939" y="3163440"/>
            <a:ext cx="2031966" cy="2031966"/>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Image result for flick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8264" y="3170993"/>
            <a:ext cx="2470680" cy="2071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894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989044" y="2968915"/>
            <a:ext cx="10364755" cy="1325563"/>
          </a:xfrm>
          <a:effectLst>
            <a:outerShdw blurRad="50800" dist="38100" dir="2700000" algn="tl" rotWithShape="0">
              <a:prstClr val="black">
                <a:alpha val="40000"/>
              </a:prstClr>
            </a:outerShdw>
          </a:effectLst>
        </p:spPr>
        <p:txBody>
          <a:bodyPr>
            <a:normAutofit fontScale="90000"/>
          </a:bodyPr>
          <a:lstStyle/>
          <a:p>
            <a:pPr algn="ctr"/>
            <a:r>
              <a:rPr lang="en-US" sz="8000" dirty="0">
                <a:solidFill>
                  <a:schemeClr val="bg1"/>
                </a:solidFill>
                <a:latin typeface="Arial Black" panose="020B0A04020102020204" pitchFamily="34" charset="0"/>
              </a:rPr>
              <a:t>Who Cares About Social Media?</a:t>
            </a:r>
            <a:br>
              <a:rPr lang="en-US" sz="8000" dirty="0">
                <a:solidFill>
                  <a:schemeClr val="bg1"/>
                </a:solidFill>
                <a:latin typeface="Arial Black" panose="020B0A04020102020204" pitchFamily="34" charset="0"/>
              </a:rPr>
            </a:br>
            <a:r>
              <a:rPr lang="en-US" sz="8000" dirty="0">
                <a:solidFill>
                  <a:srgbClr val="FFC000"/>
                </a:solidFill>
                <a:latin typeface="Arial Black" panose="020B0A04020102020204" pitchFamily="34" charset="0"/>
              </a:rPr>
              <a:t>CONGRESS.</a:t>
            </a:r>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967689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770" r="36616"/>
          <a:stretch/>
        </p:blipFill>
        <p:spPr>
          <a:xfrm>
            <a:off x="6454589" y="-17858"/>
            <a:ext cx="5737412" cy="6875858"/>
          </a:xfrm>
          <a:prstGeom prst="rect">
            <a:avLst/>
          </a:prstGeom>
        </p:spPr>
      </p:pic>
      <p:cxnSp>
        <p:nvCxnSpPr>
          <p:cNvPr id="7" name="Straight Connector 6"/>
          <p:cNvCxnSpPr/>
          <p:nvPr/>
        </p:nvCxnSpPr>
        <p:spPr>
          <a:xfrm>
            <a:off x="11756574"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5357" y="175935"/>
            <a:ext cx="564243" cy="1136590"/>
          </a:xfrm>
          <a:prstGeom prst="rect">
            <a:avLst/>
          </a:prstGeom>
        </p:spPr>
      </p:pic>
      <p:sp>
        <p:nvSpPr>
          <p:cNvPr id="9" name="Content Placeholder 2"/>
          <p:cNvSpPr>
            <a:spLocks noGrp="1"/>
          </p:cNvSpPr>
          <p:nvPr>
            <p:ph idx="1"/>
          </p:nvPr>
        </p:nvSpPr>
        <p:spPr>
          <a:xfrm>
            <a:off x="581413" y="1027906"/>
            <a:ext cx="5812397" cy="5354545"/>
          </a:xfrm>
        </p:spPr>
        <p:txBody>
          <a:bodyPr vert="horz" lIns="91440" tIns="45720" rIns="91440" bIns="45720" rtlCol="0" anchor="t">
            <a:normAutofit/>
          </a:bodyPr>
          <a:lstStyle/>
          <a:p>
            <a:r>
              <a:rPr lang="en-US" dirty="0">
                <a:latin typeface="Calibri Light" charset="0"/>
              </a:rPr>
              <a:t>Congressional offices are </a:t>
            </a:r>
            <a:r>
              <a:rPr lang="en-US" b="1" dirty="0">
                <a:latin typeface="Calibri Light" charset="0"/>
              </a:rPr>
              <a:t>more inclined to use social media</a:t>
            </a:r>
            <a:r>
              <a:rPr lang="en-US" dirty="0">
                <a:latin typeface="Calibri Light" charset="0"/>
              </a:rPr>
              <a:t> for their jobs than they were in the past—and they plan to use it more in the future.</a:t>
            </a:r>
          </a:p>
          <a:p>
            <a:r>
              <a:rPr lang="en-US" dirty="0">
                <a:latin typeface="Calibri Light" charset="0"/>
              </a:rPr>
              <a:t>Social media has </a:t>
            </a:r>
            <a:r>
              <a:rPr lang="en-US" b="1" dirty="0">
                <a:latin typeface="Calibri Light" charset="0"/>
              </a:rPr>
              <a:t>improved relationships between constituents and Congress</a:t>
            </a:r>
            <a:r>
              <a:rPr lang="en-US" dirty="0">
                <a:latin typeface="Calibri Light" charset="0"/>
              </a:rPr>
              <a:t>. </a:t>
            </a:r>
          </a:p>
          <a:p>
            <a:r>
              <a:rPr lang="en-US" dirty="0">
                <a:latin typeface="Calibri Light" charset="0"/>
              </a:rPr>
              <a:t>It’s the top news outlet for Capitol Hill insiders on the weekends. </a:t>
            </a:r>
          </a:p>
          <a:p>
            <a:pPr marL="0" indent="0">
              <a:buNone/>
            </a:pPr>
            <a:endParaRPr lang="en-US" dirty="0">
              <a:latin typeface="Calibri Light" charset="0"/>
            </a:endParaRPr>
          </a:p>
          <a:p>
            <a:pPr marL="0" indent="0">
              <a:buNone/>
            </a:pPr>
            <a:endParaRPr lang="en-US" dirty="0">
              <a:latin typeface="Calibri Light" charset="0"/>
            </a:endParaRPr>
          </a:p>
          <a:p>
            <a:pPr marL="0" indent="0">
              <a:buNone/>
            </a:pPr>
            <a:endParaRPr lang="en-US" dirty="0"/>
          </a:p>
          <a:p>
            <a:pPr marL="0" indent="0">
              <a:buNone/>
            </a:pPr>
            <a:endParaRPr lang="en-US" dirty="0"/>
          </a:p>
        </p:txBody>
      </p:sp>
      <p:sp>
        <p:nvSpPr>
          <p:cNvPr id="10" name="TextBox 9"/>
          <p:cNvSpPr txBox="1"/>
          <p:nvPr/>
        </p:nvSpPr>
        <p:spPr>
          <a:xfrm>
            <a:off x="2201974" y="6334780"/>
            <a:ext cx="4222225" cy="523220"/>
          </a:xfrm>
          <a:prstGeom prst="rect">
            <a:avLst/>
          </a:prstGeom>
        </p:spPr>
        <p:txBody>
          <a:bodyPr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Light"/>
              </a:rPr>
              <a:t>Sources: The Congressional Management Foundation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Light"/>
              </a:rPr>
              <a:t>National Journal</a:t>
            </a:r>
          </a:p>
        </p:txBody>
      </p:sp>
    </p:spTree>
    <p:extLst>
      <p:ext uri="{BB962C8B-B14F-4D97-AF65-F5344CB8AC3E}">
        <p14:creationId xmlns:p14="http://schemas.microsoft.com/office/powerpoint/2010/main" val="221549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448" y="-1"/>
            <a:ext cx="12192001" cy="6844553"/>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026115" y="2997989"/>
            <a:ext cx="10364755" cy="1325563"/>
          </a:xfrm>
          <a:effectLst>
            <a:outerShdw blurRad="50800" dist="38100" dir="2700000" algn="tl" rotWithShape="0">
              <a:prstClr val="black">
                <a:alpha val="40000"/>
              </a:prstClr>
            </a:outerShdw>
          </a:effectLst>
        </p:spPr>
        <p:txBody>
          <a:bodyPr>
            <a:normAutofit fontScale="90000"/>
          </a:bodyPr>
          <a:lstStyle/>
          <a:p>
            <a:pPr algn="ctr"/>
            <a:r>
              <a:rPr lang="en-US" sz="8000" dirty="0">
                <a:solidFill>
                  <a:schemeClr val="bg1"/>
                </a:solidFill>
                <a:latin typeface="Arial Black" panose="020B0A04020102020204" pitchFamily="34" charset="0"/>
              </a:rPr>
              <a:t>Writing Articles and Related Content That Engage Your Audience</a:t>
            </a:r>
          </a:p>
        </p:txBody>
      </p:sp>
      <p:cxnSp>
        <p:nvCxnSpPr>
          <p:cNvPr id="5" name="Straight Connector 4"/>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906484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Rectangle 9"/>
          <p:cNvSpPr/>
          <p:nvPr/>
        </p:nvSpPr>
        <p:spPr>
          <a:xfrm>
            <a:off x="0" y="2123768"/>
            <a:ext cx="12192000" cy="2025445"/>
          </a:xfrm>
          <a:prstGeom prst="rect">
            <a:avLst/>
          </a:prstGeom>
          <a:solidFill>
            <a:srgbClr val="25357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itle 1"/>
          <p:cNvSpPr>
            <a:spLocks noGrp="1"/>
          </p:cNvSpPr>
          <p:nvPr>
            <p:ph type="title"/>
          </p:nvPr>
        </p:nvSpPr>
        <p:spPr>
          <a:xfrm>
            <a:off x="184628" y="2473708"/>
            <a:ext cx="11045890" cy="1325563"/>
          </a:xfrm>
        </p:spPr>
        <p:txBody>
          <a:bodyPr>
            <a:noAutofit/>
          </a:bodyPr>
          <a:lstStyle/>
          <a:p>
            <a:pPr algn="ctr"/>
            <a:r>
              <a:rPr lang="en-US" sz="8000" b="1" dirty="0">
                <a:solidFill>
                  <a:schemeClr val="bg1"/>
                </a:solidFill>
              </a:rPr>
              <a:t>45% of Capitol Hill Insiders</a:t>
            </a:r>
          </a:p>
        </p:txBody>
      </p:sp>
      <p:sp>
        <p:nvSpPr>
          <p:cNvPr id="12" name="Content Placeholder 2"/>
          <p:cNvSpPr>
            <a:spLocks noGrp="1"/>
          </p:cNvSpPr>
          <p:nvPr>
            <p:ph idx="1"/>
          </p:nvPr>
        </p:nvSpPr>
        <p:spPr>
          <a:xfrm>
            <a:off x="573055" y="4337810"/>
            <a:ext cx="11045890" cy="2127477"/>
          </a:xfrm>
        </p:spPr>
        <p:txBody>
          <a:bodyPr vert="horz" lIns="91440" tIns="45720" rIns="91440" bIns="45720" rtlCol="0" anchor="t">
            <a:normAutofit/>
          </a:bodyPr>
          <a:lstStyle/>
          <a:p>
            <a:pPr marL="0" indent="0" algn="ctr">
              <a:buNone/>
            </a:pPr>
            <a:r>
              <a:rPr lang="en-US" dirty="0">
                <a:solidFill>
                  <a:srgbClr val="003399"/>
                </a:solidFill>
              </a:rPr>
              <a:t>say accessing social media is an important part of their daily work...</a:t>
            </a:r>
          </a:p>
          <a:p>
            <a:pPr marL="0" lvl="1" indent="0" algn="ctr">
              <a:spcBef>
                <a:spcPts val="1000"/>
              </a:spcBef>
              <a:buNone/>
            </a:pPr>
            <a:r>
              <a:rPr lang="en-US" sz="2000" dirty="0">
                <a:solidFill>
                  <a:srgbClr val="7F7F7F"/>
                </a:solidFill>
                <a:latin typeface="Calibri Light" charset="0"/>
              </a:rPr>
              <a:t>...and they expect to rely even more on social media in the next 1-2 years.</a:t>
            </a:r>
            <a:endParaRPr lang="en-US" dirty="0">
              <a:solidFill>
                <a:schemeClr val="tx1">
                  <a:lumMod val="65000"/>
                  <a:lumOff val="35000"/>
                </a:schemeClr>
              </a:solidFill>
              <a:latin typeface="Calibri Light" charset="0"/>
            </a:endParaRPr>
          </a:p>
          <a:p>
            <a:pPr marL="0" indent="0" algn="ctr">
              <a:buNone/>
            </a:pPr>
            <a:endParaRPr lang="en-US" dirty="0">
              <a:solidFill>
                <a:srgbClr val="003399"/>
              </a:solidFill>
            </a:endParaRPr>
          </a:p>
        </p:txBody>
      </p:sp>
    </p:spTree>
    <p:extLst>
      <p:ext uri="{BB962C8B-B14F-4D97-AF65-F5344CB8AC3E}">
        <p14:creationId xmlns:p14="http://schemas.microsoft.com/office/powerpoint/2010/main" val="1498636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Rectangle 9"/>
          <p:cNvSpPr/>
          <p:nvPr/>
        </p:nvSpPr>
        <p:spPr>
          <a:xfrm>
            <a:off x="0" y="2123768"/>
            <a:ext cx="12192000" cy="2025445"/>
          </a:xfrm>
          <a:prstGeom prst="rect">
            <a:avLst/>
          </a:prstGeom>
          <a:solidFill>
            <a:srgbClr val="25357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itle 1"/>
          <p:cNvSpPr>
            <a:spLocks noGrp="1"/>
          </p:cNvSpPr>
          <p:nvPr>
            <p:ph type="title"/>
          </p:nvPr>
        </p:nvSpPr>
        <p:spPr>
          <a:xfrm>
            <a:off x="184628" y="2473708"/>
            <a:ext cx="11045890" cy="1325563"/>
          </a:xfrm>
        </p:spPr>
        <p:txBody>
          <a:bodyPr>
            <a:noAutofit/>
          </a:bodyPr>
          <a:lstStyle/>
          <a:p>
            <a:pPr algn="ctr"/>
            <a:r>
              <a:rPr lang="en-US" sz="8000" b="1" dirty="0">
                <a:solidFill>
                  <a:schemeClr val="bg1"/>
                </a:solidFill>
              </a:rPr>
              <a:t>30 comments</a:t>
            </a:r>
          </a:p>
        </p:txBody>
      </p:sp>
      <p:sp>
        <p:nvSpPr>
          <p:cNvPr id="9" name="Content Placeholder 2"/>
          <p:cNvSpPr>
            <a:spLocks noGrp="1"/>
          </p:cNvSpPr>
          <p:nvPr>
            <p:ph idx="1"/>
          </p:nvPr>
        </p:nvSpPr>
        <p:spPr>
          <a:xfrm>
            <a:off x="573055" y="4337810"/>
            <a:ext cx="11045890" cy="2127477"/>
          </a:xfrm>
        </p:spPr>
        <p:txBody>
          <a:bodyPr vert="horz" lIns="91440" tIns="45720" rIns="91440" bIns="45720" rtlCol="0" anchor="t">
            <a:normAutofit/>
          </a:bodyPr>
          <a:lstStyle/>
          <a:p>
            <a:pPr marL="0" indent="0" algn="ctr">
              <a:buNone/>
            </a:pPr>
            <a:r>
              <a:rPr lang="en-US" dirty="0">
                <a:solidFill>
                  <a:srgbClr val="003399"/>
                </a:solidFill>
              </a:rPr>
              <a:t>on a social media post...</a:t>
            </a:r>
          </a:p>
          <a:p>
            <a:pPr marL="0" lvl="1" indent="0" algn="ctr">
              <a:spcBef>
                <a:spcPts val="1000"/>
              </a:spcBef>
              <a:buNone/>
            </a:pPr>
            <a:r>
              <a:rPr lang="en-US" sz="2000" dirty="0">
                <a:latin typeface="Calibri Light" charset="0"/>
              </a:rPr>
              <a:t>...are enough to get a Congressional office's attention, but they need to be posted quickly—and identified as being from a constituent—to be given value. </a:t>
            </a:r>
            <a:endParaRPr lang="en-US" dirty="0">
              <a:latin typeface="Calibri Light" charset="0"/>
            </a:endParaRPr>
          </a:p>
          <a:p>
            <a:pPr marL="0" indent="0" algn="ctr">
              <a:buNone/>
            </a:pPr>
            <a:endParaRPr lang="en-US" dirty="0">
              <a:solidFill>
                <a:srgbClr val="003399"/>
              </a:solidFill>
            </a:endParaRPr>
          </a:p>
        </p:txBody>
      </p:sp>
    </p:spTree>
    <p:extLst>
      <p:ext uri="{BB962C8B-B14F-4D97-AF65-F5344CB8AC3E}">
        <p14:creationId xmlns:p14="http://schemas.microsoft.com/office/powerpoint/2010/main" val="2648809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989044" y="2968915"/>
            <a:ext cx="10364755" cy="1325563"/>
          </a:xfrm>
          <a:effectLst>
            <a:outerShdw blurRad="50800" dist="38100" dir="2700000" algn="tl" rotWithShape="0">
              <a:prstClr val="black">
                <a:alpha val="40000"/>
              </a:prstClr>
            </a:outerShdw>
          </a:effectLst>
        </p:spPr>
        <p:txBody>
          <a:bodyPr>
            <a:normAutofit fontScale="90000"/>
          </a:bodyPr>
          <a:lstStyle/>
          <a:p>
            <a:pPr algn="ctr"/>
            <a:r>
              <a:rPr lang="en-US" sz="8000" dirty="0">
                <a:solidFill>
                  <a:schemeClr val="bg1"/>
                </a:solidFill>
                <a:latin typeface="Arial Black" panose="020B0A04020102020204" pitchFamily="34" charset="0"/>
              </a:rPr>
              <a:t>Digital Engagement Matters </a:t>
            </a:r>
            <a:br>
              <a:rPr lang="en-US" sz="8000" dirty="0">
                <a:solidFill>
                  <a:schemeClr val="bg1"/>
                </a:solidFill>
                <a:latin typeface="Arial Black" panose="020B0A04020102020204" pitchFamily="34" charset="0"/>
              </a:rPr>
            </a:br>
            <a:r>
              <a:rPr lang="en-US" sz="6000" dirty="0">
                <a:solidFill>
                  <a:srgbClr val="FFC000"/>
                </a:solidFill>
                <a:latin typeface="Arial Black"/>
              </a:rPr>
              <a:t>FOR THOSE AMERICANS</a:t>
            </a:r>
            <a:r>
              <a:rPr lang="en-US" sz="6000" dirty="0">
                <a:solidFill>
                  <a:srgbClr val="FFFFFF"/>
                </a:solidFill>
                <a:latin typeface="Arial Black"/>
              </a:rPr>
              <a:t> </a:t>
            </a:r>
            <a:br>
              <a:rPr lang="en-US" sz="7300" dirty="0">
                <a:solidFill>
                  <a:schemeClr val="bg1"/>
                </a:solidFill>
                <a:latin typeface="Arial Black" panose="020B0A04020102020204" pitchFamily="34" charset="0"/>
              </a:rPr>
            </a:br>
            <a:r>
              <a:rPr lang="en-US" sz="6000" dirty="0">
                <a:solidFill>
                  <a:srgbClr val="FFC000"/>
                </a:solidFill>
                <a:latin typeface="Arial Black"/>
              </a:rPr>
              <a:t>WHO ARE WAITING FOR A REASON TO ACT.</a:t>
            </a:r>
            <a:endParaRPr lang="en-US" sz="6000" dirty="0">
              <a:solidFill>
                <a:schemeClr val="bg1"/>
              </a:solidFill>
              <a:latin typeface="Arial Black" panose="020B0A04020102020204" pitchFamily="34" charset="0"/>
            </a:endParaRPr>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739037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Rectangle 9"/>
          <p:cNvSpPr/>
          <p:nvPr/>
        </p:nvSpPr>
        <p:spPr>
          <a:xfrm>
            <a:off x="0" y="2123766"/>
            <a:ext cx="12192000" cy="2025445"/>
          </a:xfrm>
          <a:prstGeom prst="rect">
            <a:avLst/>
          </a:prstGeom>
          <a:solidFill>
            <a:srgbClr val="25357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itle 1"/>
          <p:cNvSpPr>
            <a:spLocks noGrp="1"/>
          </p:cNvSpPr>
          <p:nvPr>
            <p:ph type="title"/>
          </p:nvPr>
        </p:nvSpPr>
        <p:spPr>
          <a:xfrm>
            <a:off x="184628" y="2473708"/>
            <a:ext cx="11045890" cy="1325563"/>
          </a:xfrm>
        </p:spPr>
        <p:txBody>
          <a:bodyPr>
            <a:noAutofit/>
          </a:bodyPr>
          <a:lstStyle/>
          <a:p>
            <a:pPr algn="ctr"/>
            <a:r>
              <a:rPr lang="en-US" sz="8000" b="1" dirty="0">
                <a:solidFill>
                  <a:schemeClr val="bg1"/>
                </a:solidFill>
              </a:rPr>
              <a:t>48.9 % of Americans</a:t>
            </a:r>
          </a:p>
        </p:txBody>
      </p:sp>
      <p:sp>
        <p:nvSpPr>
          <p:cNvPr id="12" name="Content Placeholder 2"/>
          <p:cNvSpPr>
            <a:spLocks noGrp="1"/>
          </p:cNvSpPr>
          <p:nvPr>
            <p:ph idx="1"/>
          </p:nvPr>
        </p:nvSpPr>
        <p:spPr>
          <a:xfrm>
            <a:off x="573055" y="4187310"/>
            <a:ext cx="11045890" cy="2127477"/>
          </a:xfrm>
        </p:spPr>
        <p:txBody>
          <a:bodyPr vert="horz" lIns="91440" tIns="45720" rIns="91440" bIns="45720" rtlCol="0" anchor="t">
            <a:normAutofit/>
          </a:bodyPr>
          <a:lstStyle/>
          <a:p>
            <a:pPr marL="0" indent="0" algn="ctr">
              <a:buNone/>
            </a:pPr>
            <a:r>
              <a:rPr lang="en-US" dirty="0">
                <a:solidFill>
                  <a:srgbClr val="003399"/>
                </a:solidFill>
              </a:rPr>
              <a:t>know about the issues in their community...</a:t>
            </a:r>
          </a:p>
          <a:p>
            <a:pPr marL="0" lvl="1" indent="0" algn="ctr">
              <a:spcBef>
                <a:spcPts val="1000"/>
              </a:spcBef>
              <a:buNone/>
            </a:pPr>
            <a:r>
              <a:rPr lang="en-US" sz="2000" dirty="0">
                <a:solidFill>
                  <a:srgbClr val="7F7F7F"/>
                </a:solidFill>
                <a:latin typeface="Calibri Light" charset="0"/>
              </a:rPr>
              <a:t>...but there's a gap </a:t>
            </a:r>
            <a:r>
              <a:rPr lang="en-US" sz="2000" b="1" dirty="0">
                <a:solidFill>
                  <a:srgbClr val="7F7F7F"/>
                </a:solidFill>
                <a:latin typeface="Calibri Light" charset="0"/>
              </a:rPr>
              <a:t>between their values and their actions</a:t>
            </a:r>
            <a:r>
              <a:rPr lang="en-US" sz="2000" dirty="0">
                <a:solidFill>
                  <a:srgbClr val="7F7F7F"/>
                </a:solidFill>
                <a:latin typeface="Calibri Light" charset="0"/>
              </a:rPr>
              <a:t>.  </a:t>
            </a:r>
            <a:endParaRPr lang="en-US" dirty="0">
              <a:solidFill>
                <a:schemeClr val="tx1">
                  <a:lumMod val="65000"/>
                  <a:lumOff val="35000"/>
                </a:schemeClr>
              </a:solidFill>
              <a:latin typeface="Calibri Light" charset="0"/>
            </a:endParaRPr>
          </a:p>
          <a:p>
            <a:pPr marL="0" indent="0" algn="ctr">
              <a:buNone/>
            </a:pPr>
            <a:endParaRPr lang="en-US" dirty="0">
              <a:solidFill>
                <a:srgbClr val="003399"/>
              </a:solidFill>
            </a:endParaRPr>
          </a:p>
        </p:txBody>
      </p:sp>
    </p:spTree>
    <p:extLst>
      <p:ext uri="{BB962C8B-B14F-4D97-AF65-F5344CB8AC3E}">
        <p14:creationId xmlns:p14="http://schemas.microsoft.com/office/powerpoint/2010/main" val="3275083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8" descr="https://storage.googleapis.com/clipular-clips/4759223442341888/6116351224053760?GoogleAccessId=clipular2012@appspot.gserviceaccount.com&amp;Expires=1454612338&amp;Signature=QPeMwcNcrXzb5T19ilLbo3EPSMbwIRP5FYFZusrWi1PoesMjHr8OGFb5Q7xfh8flsgKM0Z7xWb%2BUBpribbzdzQuHPHltYVH94lgR8NO7JPyUyE3d29cDkDxtjcUMizthmiwpCOse1pPqDrSzvVqIrTcbXHJdkCiLz0hSCJLK93Jt62li8CXzW5j5oMgMfT9ttaj1eO031lvrSJ%2BhYjuka7puCqwjAidfwoV0t3%2BqDAYPLiahJ288ZGf5n2C65knv6A%2BNaignDcqK74aB1tc3QT8sbI1jdK2Wmg6Fkk3PGR24OarZlXc8QcCrj7fc4lEsC1uiWq5mzgKOl3F9FcBztg%3D%3D&amp;md5=baa4b8d3fee8201ce5a7aec6b0758616&amp;NOT_A_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1959" y="-111854"/>
            <a:ext cx="5060041" cy="763406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1756574"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5357" y="175935"/>
            <a:ext cx="564243" cy="1136590"/>
          </a:xfrm>
          <a:prstGeom prst="rect">
            <a:avLst/>
          </a:prstGeom>
        </p:spPr>
      </p:pic>
      <p:sp>
        <p:nvSpPr>
          <p:cNvPr id="12" name="Content Placeholder 2"/>
          <p:cNvSpPr>
            <a:spLocks noGrp="1"/>
          </p:cNvSpPr>
          <p:nvPr>
            <p:ph idx="1"/>
          </p:nvPr>
        </p:nvSpPr>
        <p:spPr>
          <a:xfrm>
            <a:off x="838200" y="733425"/>
            <a:ext cx="5697274" cy="5157194"/>
          </a:xfrm>
        </p:spPr>
        <p:txBody>
          <a:bodyPr vert="horz" lIns="91440" tIns="45720" rIns="91440" bIns="45720" rtlCol="0" anchor="t">
            <a:normAutofit/>
          </a:bodyPr>
          <a:lstStyle/>
          <a:p>
            <a:pPr marL="0" indent="0">
              <a:buNone/>
            </a:pPr>
            <a:r>
              <a:rPr lang="en-US" dirty="0">
                <a:latin typeface="Calibri Light" charset="0"/>
              </a:rPr>
              <a:t>When they take action it’s because </a:t>
            </a:r>
            <a:r>
              <a:rPr lang="en-US" b="1" dirty="0">
                <a:latin typeface="Calibri Light" charset="0"/>
              </a:rPr>
              <a:t>they have a sense of "credentials,“</a:t>
            </a:r>
            <a:r>
              <a:rPr lang="en-US" dirty="0">
                <a:latin typeface="Calibri Light" charset="0"/>
              </a:rPr>
              <a:t> often from:</a:t>
            </a:r>
          </a:p>
          <a:p>
            <a:pPr lvl="1"/>
            <a:r>
              <a:rPr lang="en-US" dirty="0">
                <a:latin typeface="Calibri Light" charset="0"/>
              </a:rPr>
              <a:t>a personal connection, </a:t>
            </a:r>
          </a:p>
          <a:p>
            <a:pPr lvl="1"/>
            <a:r>
              <a:rPr lang="en-US" dirty="0">
                <a:latin typeface="Calibri Light" charset="0"/>
              </a:rPr>
              <a:t>a professional tie or, </a:t>
            </a:r>
          </a:p>
          <a:p>
            <a:pPr lvl="1"/>
            <a:r>
              <a:rPr lang="en-US" dirty="0">
                <a:latin typeface="Calibri Light" charset="0"/>
              </a:rPr>
              <a:t>an emotionally meaningful experience. </a:t>
            </a:r>
          </a:p>
          <a:p>
            <a:pPr marL="0" indent="0">
              <a:buNone/>
            </a:pPr>
            <a:endParaRPr lang="en-US" dirty="0"/>
          </a:p>
          <a:p>
            <a:pPr marL="0" indent="0">
              <a:buNone/>
            </a:pPr>
            <a:endParaRPr lang="en-US" dirty="0"/>
          </a:p>
        </p:txBody>
      </p:sp>
      <p:pic>
        <p:nvPicPr>
          <p:cNvPr id="13" name="Picture 2" descr="http://mensantiviolencecouncil.files.wordpress.com/2011/10/untitled.png?w=365&amp;h=156"/>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69129" y="3420071"/>
            <a:ext cx="4543306" cy="1954246"/>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02074" y="6091174"/>
            <a:ext cx="4435155" cy="523220"/>
          </a:xfrm>
          <a:prstGeom prst="rect">
            <a:avLst/>
          </a:prstGeom>
        </p:spPr>
        <p:txBody>
          <a:bodyPr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Light"/>
              </a:rPr>
              <a:t>Source: "Understanding </a:t>
            </a:r>
            <a:r>
              <a:rPr kumimoji="0" lang="en-US" sz="1400" b="0" i="0" u="none" strike="noStrike" kern="0" cap="none" spc="0" normalizeH="0" baseline="0" noProof="0" dirty="0">
                <a:ln>
                  <a:noFill/>
                </a:ln>
                <a:solidFill>
                  <a:srgbClr val="000000"/>
                </a:solidFill>
                <a:effectLst/>
                <a:uLnTx/>
                <a:uFillTx/>
                <a:latin typeface="Calibri Light" charset="0"/>
              </a:rPr>
              <a:t>America’s 'Interested Bystander':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charset="0"/>
              </a:rPr>
              <a:t>A Complicated Relationship with Civic Duty " from Google</a:t>
            </a:r>
          </a:p>
        </p:txBody>
      </p:sp>
    </p:spTree>
    <p:extLst>
      <p:ext uri="{BB962C8B-B14F-4D97-AF65-F5344CB8AC3E}">
        <p14:creationId xmlns:p14="http://schemas.microsoft.com/office/powerpoint/2010/main" val="30712842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957"/>
          <a:stretch/>
        </p:blipFill>
        <p:spPr>
          <a:xfrm>
            <a:off x="7037229" y="13103"/>
            <a:ext cx="8026398" cy="6858000"/>
          </a:xfrm>
          <a:prstGeom prst="rect">
            <a:avLst/>
          </a:prstGeom>
        </p:spPr>
      </p:pic>
      <p:cxnSp>
        <p:nvCxnSpPr>
          <p:cNvPr id="7" name="Straight Connector 6"/>
          <p:cNvCxnSpPr/>
          <p:nvPr/>
        </p:nvCxnSpPr>
        <p:spPr>
          <a:xfrm>
            <a:off x="11756574"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5357" y="175935"/>
            <a:ext cx="564243" cy="1136590"/>
          </a:xfrm>
          <a:prstGeom prst="rect">
            <a:avLst/>
          </a:prstGeom>
        </p:spPr>
      </p:pic>
      <p:sp>
        <p:nvSpPr>
          <p:cNvPr id="14" name="TextBox 13"/>
          <p:cNvSpPr txBox="1"/>
          <p:nvPr/>
        </p:nvSpPr>
        <p:spPr>
          <a:xfrm>
            <a:off x="2602074" y="6091174"/>
            <a:ext cx="4435155" cy="523220"/>
          </a:xfrm>
          <a:prstGeom prst="rect">
            <a:avLst/>
          </a:prstGeom>
        </p:spPr>
        <p:txBody>
          <a:bodyPr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Light"/>
              </a:rPr>
              <a:t>Source: "Understanding </a:t>
            </a:r>
            <a:r>
              <a:rPr kumimoji="0" lang="en-US" sz="1400" b="0" i="0" u="none" strike="noStrike" kern="0" cap="none" spc="0" normalizeH="0" baseline="0" noProof="0" dirty="0">
                <a:ln>
                  <a:noFill/>
                </a:ln>
                <a:solidFill>
                  <a:srgbClr val="000000"/>
                </a:solidFill>
                <a:effectLst/>
                <a:uLnTx/>
                <a:uFillTx/>
                <a:latin typeface="Calibri Light" charset="0"/>
              </a:rPr>
              <a:t>America’s 'Interested Bystander':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charset="0"/>
              </a:rPr>
              <a:t>A Complicated Relationship with Civic Duty " from Google</a:t>
            </a:r>
          </a:p>
        </p:txBody>
      </p:sp>
      <p:sp>
        <p:nvSpPr>
          <p:cNvPr id="9" name="Content Placeholder 2"/>
          <p:cNvSpPr>
            <a:spLocks noGrp="1"/>
          </p:cNvSpPr>
          <p:nvPr>
            <p:ph idx="1"/>
          </p:nvPr>
        </p:nvSpPr>
        <p:spPr>
          <a:xfrm>
            <a:off x="838200" y="733425"/>
            <a:ext cx="5697274" cy="5157194"/>
          </a:xfrm>
        </p:spPr>
        <p:txBody>
          <a:bodyPr vert="horz" lIns="91440" tIns="45720" rIns="91440" bIns="45720" rtlCol="0" anchor="t">
            <a:normAutofit/>
          </a:bodyPr>
          <a:lstStyle/>
          <a:p>
            <a:pPr marL="0" indent="0">
              <a:buNone/>
            </a:pPr>
            <a:r>
              <a:rPr lang="en-US" b="1" dirty="0">
                <a:latin typeface="Calibri Light" charset="0"/>
              </a:rPr>
              <a:t>Example: Bike policy</a:t>
            </a:r>
          </a:p>
          <a:p>
            <a:pPr marL="0" indent="0">
              <a:buNone/>
            </a:pPr>
            <a:endParaRPr lang="en-US" b="1" dirty="0">
              <a:solidFill>
                <a:schemeClr val="tx1">
                  <a:lumMod val="50000"/>
                  <a:lumOff val="50000"/>
                </a:schemeClr>
              </a:solidFill>
              <a:latin typeface="Calibri Light" charset="0"/>
            </a:endParaRPr>
          </a:p>
          <a:p>
            <a:pPr marL="0" indent="0">
              <a:buNone/>
            </a:pPr>
            <a:endParaRPr lang="en-US" b="1" dirty="0">
              <a:solidFill>
                <a:schemeClr val="tx1">
                  <a:lumMod val="50000"/>
                  <a:lumOff val="50000"/>
                </a:schemeClr>
              </a:solidFill>
              <a:latin typeface="Calibri Light" charset="0"/>
            </a:endParaRPr>
          </a:p>
          <a:p>
            <a:pPr marL="0" indent="0">
              <a:buNone/>
            </a:pPr>
            <a:endParaRPr lang="en-US" b="1" dirty="0">
              <a:solidFill>
                <a:schemeClr val="tx1">
                  <a:lumMod val="50000"/>
                  <a:lumOff val="50000"/>
                </a:schemeClr>
              </a:solidFill>
              <a:latin typeface="Calibri Light" charset="0"/>
            </a:endParaRPr>
          </a:p>
          <a:p>
            <a:pPr marL="0" indent="0">
              <a:buNone/>
            </a:pPr>
            <a:r>
              <a:rPr lang="en-US" i="1" dirty="0">
                <a:latin typeface="Calibri Light" charset="0"/>
              </a:rPr>
              <a:t>a personal connection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59546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1959" y="0"/>
            <a:ext cx="5060041" cy="7588098"/>
          </a:xfrm>
          <a:prstGeom prst="rect">
            <a:avLst/>
          </a:prstGeom>
        </p:spPr>
      </p:pic>
      <p:cxnSp>
        <p:nvCxnSpPr>
          <p:cNvPr id="7" name="Straight Connector 6"/>
          <p:cNvCxnSpPr/>
          <p:nvPr/>
        </p:nvCxnSpPr>
        <p:spPr>
          <a:xfrm>
            <a:off x="11756574"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5357" y="175935"/>
            <a:ext cx="564243" cy="1136590"/>
          </a:xfrm>
          <a:prstGeom prst="rect">
            <a:avLst/>
          </a:prstGeom>
        </p:spPr>
      </p:pic>
      <p:sp>
        <p:nvSpPr>
          <p:cNvPr id="14" name="TextBox 13"/>
          <p:cNvSpPr txBox="1"/>
          <p:nvPr/>
        </p:nvSpPr>
        <p:spPr>
          <a:xfrm>
            <a:off x="2602074" y="6091174"/>
            <a:ext cx="4435155" cy="523220"/>
          </a:xfrm>
          <a:prstGeom prst="rect">
            <a:avLst/>
          </a:prstGeom>
        </p:spPr>
        <p:txBody>
          <a:bodyPr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Light"/>
              </a:rPr>
              <a:t>Source: "Understanding </a:t>
            </a:r>
            <a:r>
              <a:rPr kumimoji="0" lang="en-US" sz="1400" b="0" i="0" u="none" strike="noStrike" kern="0" cap="none" spc="0" normalizeH="0" baseline="0" noProof="0" dirty="0">
                <a:ln>
                  <a:noFill/>
                </a:ln>
                <a:solidFill>
                  <a:srgbClr val="000000"/>
                </a:solidFill>
                <a:effectLst/>
                <a:uLnTx/>
                <a:uFillTx/>
                <a:latin typeface="Calibri Light" charset="0"/>
              </a:rPr>
              <a:t>America’s 'Interested Bystander':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charset="0"/>
              </a:rPr>
              <a:t>A Complicated Relationship with Civic Duty " from Google</a:t>
            </a:r>
          </a:p>
        </p:txBody>
      </p:sp>
      <p:sp>
        <p:nvSpPr>
          <p:cNvPr id="9" name="Content Placeholder 2"/>
          <p:cNvSpPr>
            <a:spLocks noGrp="1"/>
          </p:cNvSpPr>
          <p:nvPr>
            <p:ph idx="1"/>
          </p:nvPr>
        </p:nvSpPr>
        <p:spPr>
          <a:xfrm>
            <a:off x="838200" y="733425"/>
            <a:ext cx="5697274" cy="5157194"/>
          </a:xfrm>
        </p:spPr>
        <p:txBody>
          <a:bodyPr vert="horz" lIns="91440" tIns="45720" rIns="91440" bIns="45720" rtlCol="0" anchor="t">
            <a:normAutofit/>
          </a:bodyPr>
          <a:lstStyle/>
          <a:p>
            <a:pPr marL="0" indent="0">
              <a:buNone/>
            </a:pPr>
            <a:r>
              <a:rPr lang="en-US" b="1" dirty="0">
                <a:latin typeface="Calibri Light" charset="0"/>
              </a:rPr>
              <a:t>Example: Bike policy</a:t>
            </a:r>
          </a:p>
          <a:p>
            <a:pPr marL="0" indent="0">
              <a:buNone/>
            </a:pPr>
            <a:endParaRPr lang="en-US" b="1" dirty="0">
              <a:latin typeface="Calibri Light" charset="0"/>
            </a:endParaRPr>
          </a:p>
          <a:p>
            <a:pPr marL="0" indent="0">
              <a:buNone/>
            </a:pPr>
            <a:endParaRPr lang="en-US" b="1" dirty="0">
              <a:latin typeface="Calibri Light" charset="0"/>
            </a:endParaRPr>
          </a:p>
          <a:p>
            <a:pPr marL="0" indent="0">
              <a:buNone/>
            </a:pPr>
            <a:endParaRPr lang="en-US" b="1" dirty="0">
              <a:latin typeface="Calibri Light" charset="0"/>
            </a:endParaRPr>
          </a:p>
          <a:p>
            <a:pPr marL="0" indent="0">
              <a:buNone/>
            </a:pPr>
            <a:r>
              <a:rPr lang="en-US" i="1" dirty="0">
                <a:latin typeface="Calibri Light" charset="0"/>
              </a:rPr>
              <a:t>a professional tie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61180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341" t="-769" r="11707" b="9218"/>
          <a:stretch/>
        </p:blipFill>
        <p:spPr>
          <a:xfrm>
            <a:off x="7109865" y="-65314"/>
            <a:ext cx="8276464" cy="6923314"/>
          </a:xfrm>
          <a:prstGeom prst="rect">
            <a:avLst/>
          </a:prstGeom>
        </p:spPr>
      </p:pic>
      <p:cxnSp>
        <p:nvCxnSpPr>
          <p:cNvPr id="7" name="Straight Connector 6"/>
          <p:cNvCxnSpPr/>
          <p:nvPr/>
        </p:nvCxnSpPr>
        <p:spPr>
          <a:xfrm>
            <a:off x="11756574"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5357" y="175935"/>
            <a:ext cx="564243" cy="1136590"/>
          </a:xfrm>
          <a:prstGeom prst="rect">
            <a:avLst/>
          </a:prstGeom>
        </p:spPr>
      </p:pic>
      <p:sp>
        <p:nvSpPr>
          <p:cNvPr id="14" name="TextBox 13"/>
          <p:cNvSpPr txBox="1"/>
          <p:nvPr/>
        </p:nvSpPr>
        <p:spPr>
          <a:xfrm>
            <a:off x="2602074" y="6091174"/>
            <a:ext cx="4435155" cy="523220"/>
          </a:xfrm>
          <a:prstGeom prst="rect">
            <a:avLst/>
          </a:prstGeom>
        </p:spPr>
        <p:txBody>
          <a:bodyPr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Light"/>
              </a:rPr>
              <a:t>Source: "Understanding </a:t>
            </a:r>
            <a:r>
              <a:rPr kumimoji="0" lang="en-US" sz="1400" b="0" i="0" u="none" strike="noStrike" kern="0" cap="none" spc="0" normalizeH="0" baseline="0" noProof="0" dirty="0">
                <a:ln>
                  <a:noFill/>
                </a:ln>
                <a:solidFill>
                  <a:srgbClr val="000000"/>
                </a:solidFill>
                <a:effectLst/>
                <a:uLnTx/>
                <a:uFillTx/>
                <a:latin typeface="Calibri Light" charset="0"/>
              </a:rPr>
              <a:t>America’s 'Interested Bystander':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charset="0"/>
              </a:rPr>
              <a:t>A Complicated Relationship with Civic Duty " from Google</a:t>
            </a:r>
          </a:p>
        </p:txBody>
      </p:sp>
      <p:sp>
        <p:nvSpPr>
          <p:cNvPr id="9" name="Content Placeholder 2"/>
          <p:cNvSpPr>
            <a:spLocks noGrp="1"/>
          </p:cNvSpPr>
          <p:nvPr>
            <p:ph idx="1"/>
          </p:nvPr>
        </p:nvSpPr>
        <p:spPr>
          <a:xfrm>
            <a:off x="838200" y="733425"/>
            <a:ext cx="5697274" cy="5157194"/>
          </a:xfrm>
        </p:spPr>
        <p:txBody>
          <a:bodyPr vert="horz" lIns="91440" tIns="45720" rIns="91440" bIns="45720" rtlCol="0" anchor="t">
            <a:normAutofit/>
          </a:bodyPr>
          <a:lstStyle/>
          <a:p>
            <a:pPr marL="0" indent="0">
              <a:buNone/>
            </a:pPr>
            <a:r>
              <a:rPr lang="en-US" b="1" dirty="0">
                <a:latin typeface="Calibri Light" charset="0"/>
              </a:rPr>
              <a:t>Example: Bike policy</a:t>
            </a:r>
          </a:p>
          <a:p>
            <a:pPr marL="0" indent="0">
              <a:buNone/>
            </a:pPr>
            <a:endParaRPr lang="en-US" b="1" dirty="0">
              <a:latin typeface="Calibri Light" charset="0"/>
            </a:endParaRPr>
          </a:p>
          <a:p>
            <a:pPr marL="0" indent="0">
              <a:buNone/>
            </a:pPr>
            <a:endParaRPr lang="en-US" b="1" dirty="0">
              <a:latin typeface="Calibri Light" charset="0"/>
            </a:endParaRPr>
          </a:p>
          <a:p>
            <a:pPr marL="0" indent="0">
              <a:buNone/>
            </a:pPr>
            <a:endParaRPr lang="en-US" b="1" dirty="0">
              <a:latin typeface="Calibri Light" charset="0"/>
            </a:endParaRPr>
          </a:p>
          <a:p>
            <a:pPr marL="0" indent="0">
              <a:buNone/>
            </a:pPr>
            <a:r>
              <a:rPr lang="en-US" i="1" dirty="0">
                <a:latin typeface="Calibri Light" charset="0"/>
              </a:rPr>
              <a:t>an emotionally meaningful experience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72192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1959" y="-781669"/>
            <a:ext cx="5060041" cy="7639669"/>
          </a:xfrm>
          <a:prstGeom prst="rect">
            <a:avLst/>
          </a:prstGeom>
        </p:spPr>
      </p:pic>
      <p:cxnSp>
        <p:nvCxnSpPr>
          <p:cNvPr id="7" name="Straight Connector 6"/>
          <p:cNvCxnSpPr/>
          <p:nvPr/>
        </p:nvCxnSpPr>
        <p:spPr>
          <a:xfrm>
            <a:off x="11756574"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5357" y="175935"/>
            <a:ext cx="564243" cy="1136590"/>
          </a:xfrm>
          <a:prstGeom prst="rect">
            <a:avLst/>
          </a:prstGeom>
        </p:spPr>
      </p:pic>
      <p:sp>
        <p:nvSpPr>
          <p:cNvPr id="14" name="TextBox 13"/>
          <p:cNvSpPr txBox="1"/>
          <p:nvPr/>
        </p:nvSpPr>
        <p:spPr>
          <a:xfrm>
            <a:off x="2602074" y="6091174"/>
            <a:ext cx="4435155" cy="523220"/>
          </a:xfrm>
          <a:prstGeom prst="rect">
            <a:avLst/>
          </a:prstGeom>
        </p:spPr>
        <p:txBody>
          <a:bodyPr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Light"/>
              </a:rPr>
              <a:t>Source: "Understanding </a:t>
            </a:r>
            <a:r>
              <a:rPr kumimoji="0" lang="en-US" sz="1400" b="0" i="0" u="none" strike="noStrike" kern="0" cap="none" spc="0" normalizeH="0" baseline="0" noProof="0" dirty="0">
                <a:ln>
                  <a:noFill/>
                </a:ln>
                <a:solidFill>
                  <a:srgbClr val="000000"/>
                </a:solidFill>
                <a:effectLst/>
                <a:uLnTx/>
                <a:uFillTx/>
                <a:latin typeface="Calibri Light" charset="0"/>
              </a:rPr>
              <a:t>America’s 'Interested Bystander':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charset="0"/>
              </a:rPr>
              <a:t>A Complicated Relationship with Civic Duty " from Google</a:t>
            </a:r>
          </a:p>
        </p:txBody>
      </p:sp>
      <p:sp>
        <p:nvSpPr>
          <p:cNvPr id="11" name="Content Placeholder 2"/>
          <p:cNvSpPr>
            <a:spLocks noGrp="1"/>
          </p:cNvSpPr>
          <p:nvPr>
            <p:ph idx="1"/>
          </p:nvPr>
        </p:nvSpPr>
        <p:spPr>
          <a:xfrm>
            <a:off x="838200" y="733425"/>
            <a:ext cx="5697274" cy="5157194"/>
          </a:xfrm>
        </p:spPr>
        <p:txBody>
          <a:bodyPr vert="horz" lIns="91440" tIns="45720" rIns="91440" bIns="45720" rtlCol="0" anchor="t">
            <a:normAutofit/>
          </a:bodyPr>
          <a:lstStyle/>
          <a:p>
            <a:pPr marL="0" indent="0">
              <a:buNone/>
            </a:pPr>
            <a:endParaRPr lang="en-US" b="1" dirty="0">
              <a:latin typeface="Calibri Light" charset="0"/>
            </a:endParaRPr>
          </a:p>
          <a:p>
            <a:pPr marL="0" indent="0">
              <a:buNone/>
            </a:pPr>
            <a:endParaRPr lang="en-US" b="1" dirty="0">
              <a:latin typeface="Calibri Light" charset="0"/>
            </a:endParaRPr>
          </a:p>
          <a:p>
            <a:pPr marL="0" indent="0">
              <a:buNone/>
            </a:pPr>
            <a:endParaRPr lang="en-US" b="1" dirty="0">
              <a:latin typeface="Calibri Light" charset="0"/>
            </a:endParaRPr>
          </a:p>
          <a:p>
            <a:pPr marL="0" indent="0">
              <a:buNone/>
            </a:pPr>
            <a:r>
              <a:rPr lang="en-US" b="1" dirty="0">
                <a:latin typeface="Calibri Light" charset="0"/>
              </a:rPr>
              <a:t>Social media can help provide those "credentials“ and help amplify action that they take. </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779174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448" y="-1"/>
            <a:ext cx="12192001" cy="6844553"/>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1026115" y="2997989"/>
            <a:ext cx="10364755" cy="1325563"/>
          </a:xfrm>
          <a:effectLst>
            <a:outerShdw blurRad="50800" dist="38100" dir="2700000" algn="tl" rotWithShape="0">
              <a:prstClr val="black">
                <a:alpha val="40000"/>
              </a:prstClr>
            </a:outerShdw>
          </a:effectLst>
        </p:spPr>
        <p:txBody>
          <a:bodyPr>
            <a:normAutofit fontScale="90000"/>
          </a:bodyPr>
          <a:lstStyle/>
          <a:p>
            <a:pPr algn="ctr"/>
            <a:r>
              <a:rPr lang="en-US" sz="8000" dirty="0">
                <a:solidFill>
                  <a:schemeClr val="bg1"/>
                </a:solidFill>
                <a:latin typeface="Arial Black" panose="020B0A04020102020204" pitchFamily="34" charset="0"/>
              </a:rPr>
              <a:t>Digital Engagement In Action</a:t>
            </a:r>
          </a:p>
        </p:txBody>
      </p:sp>
      <p:cxnSp>
        <p:nvCxnSpPr>
          <p:cNvPr id="5" name="Straight Connector 4"/>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327590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Before Writing Anything, Answer These Questions: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1" name="Content Placeholder 1"/>
          <p:cNvSpPr>
            <a:spLocks noGrp="1"/>
          </p:cNvSpPr>
          <p:nvPr>
            <p:ph sz="half" idx="1"/>
          </p:nvPr>
        </p:nvSpPr>
        <p:spPr>
          <a:xfrm>
            <a:off x="1088923" y="1690688"/>
            <a:ext cx="9741834" cy="4351338"/>
          </a:xfrm>
        </p:spPr>
        <p:txBody>
          <a:bodyPr>
            <a:normAutofit fontScale="92500" lnSpcReduction="10000"/>
          </a:bodyPr>
          <a:lstStyle/>
          <a:p>
            <a:pPr marL="514350" indent="-514350">
              <a:buFont typeface="+mj-lt"/>
              <a:buAutoNum type="arabicPeriod"/>
            </a:pPr>
            <a:r>
              <a:rPr lang="en-US" dirty="0">
                <a:latin typeface="+mj-lt"/>
              </a:rPr>
              <a:t>Does my potential audience care about my topic?</a:t>
            </a:r>
          </a:p>
          <a:p>
            <a:pPr marL="514350" indent="-514350">
              <a:buFont typeface="+mj-lt"/>
              <a:buAutoNum type="arabicPeriod"/>
            </a:pPr>
            <a:r>
              <a:rPr lang="en-US" dirty="0">
                <a:latin typeface="+mj-lt"/>
              </a:rPr>
              <a:t>What values can I tap into to make this piece persuasive and/or relatable?</a:t>
            </a:r>
          </a:p>
          <a:p>
            <a:pPr marL="514350" indent="-514350">
              <a:buFont typeface="+mj-lt"/>
              <a:buAutoNum type="arabicPeriod"/>
            </a:pPr>
            <a:r>
              <a:rPr lang="en-US" dirty="0">
                <a:latin typeface="+mj-lt"/>
              </a:rPr>
              <a:t>How can I make this </a:t>
            </a:r>
            <a:r>
              <a:rPr lang="en-US" dirty="0" err="1">
                <a:latin typeface="+mj-lt"/>
              </a:rPr>
              <a:t>skimmable</a:t>
            </a:r>
            <a:r>
              <a:rPr lang="en-US" dirty="0">
                <a:latin typeface="+mj-lt"/>
              </a:rPr>
              <a:t> such that the most important information is easily understood?</a:t>
            </a:r>
          </a:p>
          <a:p>
            <a:pPr marL="514350" indent="-514350">
              <a:buFont typeface="+mj-lt"/>
              <a:buAutoNum type="arabicPeriod"/>
            </a:pPr>
            <a:r>
              <a:rPr lang="en-US" dirty="0">
                <a:latin typeface="+mj-lt"/>
              </a:rPr>
              <a:t>How can it be designed to succeed across web, mobile, social, etc.? </a:t>
            </a:r>
          </a:p>
          <a:p>
            <a:pPr marL="514350" indent="-514350">
              <a:buFont typeface="+mj-lt"/>
              <a:buAutoNum type="arabicPeriod"/>
            </a:pPr>
            <a:r>
              <a:rPr lang="en-US" dirty="0">
                <a:latin typeface="+mj-lt"/>
              </a:rPr>
              <a:t>What other content have we produced that could be linked or embedded here to increase stickiness?</a:t>
            </a:r>
          </a:p>
          <a:p>
            <a:pPr marL="514350" indent="-514350">
              <a:buFont typeface="+mj-lt"/>
              <a:buAutoNum type="arabicPeriod"/>
            </a:pPr>
            <a:r>
              <a:rPr lang="en-US" dirty="0">
                <a:latin typeface="+mj-lt"/>
              </a:rPr>
              <a:t>What headline would make we want to read what I’m writing?</a:t>
            </a:r>
          </a:p>
          <a:p>
            <a:pPr marL="514350" indent="-514350">
              <a:buFont typeface="+mj-lt"/>
              <a:buAutoNum type="arabicPeriod"/>
            </a:pPr>
            <a:r>
              <a:rPr lang="en-US" dirty="0">
                <a:latin typeface="+mj-lt"/>
              </a:rPr>
              <a:t>What opening line will make me want to read more?</a:t>
            </a:r>
          </a:p>
          <a:p>
            <a:pPr marL="514350" indent="-514350">
              <a:buFont typeface="+mj-lt"/>
              <a:buAutoNum type="arabicPeriod"/>
            </a:pPr>
            <a:endParaRPr lang="en-US" dirty="0">
              <a:latin typeface="+mj-lt"/>
            </a:endParaRPr>
          </a:p>
          <a:p>
            <a:pPr marL="514350" indent="-514350">
              <a:buFont typeface="+mj-lt"/>
              <a:buAutoNum type="arabicPeriod"/>
            </a:pPr>
            <a:endParaRPr lang="en-US" dirty="0"/>
          </a:p>
        </p:txBody>
      </p:sp>
    </p:spTree>
    <p:extLst>
      <p:ext uri="{BB962C8B-B14F-4D97-AF65-F5344CB8AC3E}">
        <p14:creationId xmlns:p14="http://schemas.microsoft.com/office/powerpoint/2010/main" val="1135152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Social Workers Join UNITE HERE in Boycott Battle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4876799" cy="520142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Social work academics, grassroots organizers and allies support marginalized hotel workers in their boycott of Hyatt Hotels in San Antonio, Texas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Calibri Light"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effectLst/>
                <a:uLnTx/>
                <a:uFillTx/>
                <a:latin typeface="Calibri Light" charset="0"/>
              </a:rPr>
              <a:t>Goals: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Build community among various social work and allied communities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Raise awareness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SSWR relocate conference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SSWR change policies regarding conference planning to ensure similar issues don’t arise in the future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effectLst/>
              <a:uLnTx/>
              <a:uFillTx/>
              <a:latin typeface="Calibri Light" charset="0"/>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effectLst/>
              <a:uLnTx/>
              <a:uFillTx/>
              <a:latin typeface="Calibri Light" charset="0"/>
            </a:endParaRPr>
          </a:p>
        </p:txBody>
      </p:sp>
      <p:pic>
        <p:nvPicPr>
          <p:cNvPr id="11" name="Content Placeholder 5"/>
          <p:cNvPicPr>
            <a:picLocks noGrp="1" noChangeAspect="1"/>
          </p:cNvPicPr>
          <p:nvPr>
            <p:ph sz="half" idx="2"/>
          </p:nvPr>
        </p:nvPicPr>
        <p:blipFill>
          <a:blip r:embed="rId3"/>
          <a:stretch>
            <a:fillRect/>
          </a:stretch>
        </p:blipFill>
        <p:spPr>
          <a:xfrm>
            <a:off x="5872365" y="1690688"/>
            <a:ext cx="5569656" cy="3653694"/>
          </a:xfrm>
          <a:prstGeom prst="rect">
            <a:avLst/>
          </a:prstGeom>
        </p:spPr>
      </p:pic>
    </p:spTree>
    <p:extLst>
      <p:ext uri="{BB962C8B-B14F-4D97-AF65-F5344CB8AC3E}">
        <p14:creationId xmlns:p14="http://schemas.microsoft.com/office/powerpoint/2010/main" val="3754876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Role of Digital Advocacy in the Campaign</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8" name="TextBox 9"/>
          <p:cNvSpPr txBox="1"/>
          <p:nvPr/>
        </p:nvSpPr>
        <p:spPr>
          <a:xfrm>
            <a:off x="838200" y="1656576"/>
            <a:ext cx="4520045" cy="5201424"/>
          </a:xfrm>
          <a:prstGeom prst="rect">
            <a:avLst/>
          </a:prstGeom>
          <a:noFill/>
        </p:spPr>
        <p:txBody>
          <a:bodyPr wrap="square" rtlCol="0">
            <a:spAutoFit/>
          </a:bodyPr>
          <a:lstStyle/>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effectLst/>
                <a:uLnTx/>
                <a:uFillTx/>
                <a:latin typeface="Calibri Light" charset="0"/>
              </a:rPr>
              <a:t>Garner signatures for petition (Change.org)</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effectLst/>
                <a:uLnTx/>
                <a:uFillTx/>
                <a:latin typeface="Calibri Light" charset="0"/>
              </a:rPr>
              <a:t>Raise awareness, plan and mobilize people (Facebook, Twitter)</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effectLst/>
                <a:uLnTx/>
                <a:uFillTx/>
                <a:latin typeface="Calibri Light" charset="0"/>
              </a:rPr>
              <a:t>Express concerns to SSWR leadership (email)</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effectLst/>
              <a:uLnTx/>
              <a:uFillTx/>
              <a:latin typeface="Calibri Light" charset="0"/>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effectLst/>
              <a:uLnTx/>
              <a:uFillTx/>
              <a:latin typeface="Calibri Light" charset="0"/>
            </a:endParaRPr>
          </a:p>
        </p:txBody>
      </p:sp>
      <p:pic>
        <p:nvPicPr>
          <p:cNvPr id="12" name="Picture 11"/>
          <p:cNvPicPr>
            <a:picLocks noChangeAspect="1"/>
          </p:cNvPicPr>
          <p:nvPr/>
        </p:nvPicPr>
        <p:blipFill>
          <a:blip r:embed="rId3"/>
          <a:stretch>
            <a:fillRect/>
          </a:stretch>
        </p:blipFill>
        <p:spPr>
          <a:xfrm>
            <a:off x="6271847" y="1339914"/>
            <a:ext cx="4700954" cy="4765646"/>
          </a:xfrm>
          <a:prstGeom prst="rect">
            <a:avLst/>
          </a:prstGeom>
        </p:spPr>
      </p:pic>
    </p:spTree>
    <p:extLst>
      <p:ext uri="{BB962C8B-B14F-4D97-AF65-F5344CB8AC3E}">
        <p14:creationId xmlns:p14="http://schemas.microsoft.com/office/powerpoint/2010/main" val="2024379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Results of the Campaign</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TextBox 9"/>
          <p:cNvSpPr txBox="1"/>
          <p:nvPr/>
        </p:nvSpPr>
        <p:spPr>
          <a:xfrm>
            <a:off x="838200" y="1554212"/>
            <a:ext cx="5219700" cy="6678751"/>
          </a:xfrm>
          <a:prstGeom prst="rect">
            <a:avLst/>
          </a:prstGeom>
          <a:noFill/>
        </p:spPr>
        <p:txBody>
          <a:bodyPr wrap="square" rtlCol="0">
            <a:spAutoFit/>
          </a:bodyPr>
          <a:lstStyle/>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Thousands of people engage in the advocacy effort in some form</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SSWR eventually agreed to relocate almost all conference activities outside of the Hyatt Hotel</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Forum held at conference for advocates to meet with Hyatt workers and UNITE HERE members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Articles written in Labor Notes and Social Work Helper</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Petition signed by nearly 1,200 people – signers represented over 15 nations and 44 states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500 mentions of the Hyatt/Worker SSWR effort via various social media sites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effectLst/>
              <a:uLnTx/>
              <a:uFillTx/>
              <a:latin typeface="Calibri Light" charset="0"/>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effectLst/>
              <a:uLnTx/>
              <a:uFillTx/>
              <a:latin typeface="Calibri Light" charset="0"/>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effectLst/>
              <a:uLnTx/>
              <a:uFillTx/>
              <a:latin typeface="Calibri Light" charset="0"/>
            </a:endParaRPr>
          </a:p>
        </p:txBody>
      </p:sp>
      <p:pic>
        <p:nvPicPr>
          <p:cNvPr id="10" name="Content Placeholder 5"/>
          <p:cNvPicPr>
            <a:picLocks noGrp="1" noChangeAspect="1"/>
          </p:cNvPicPr>
          <p:nvPr>
            <p:ph sz="half" idx="2"/>
          </p:nvPr>
        </p:nvPicPr>
        <p:blipFill>
          <a:blip r:embed="rId3"/>
          <a:stretch>
            <a:fillRect/>
          </a:stretch>
        </p:blipFill>
        <p:spPr>
          <a:xfrm>
            <a:off x="6162661" y="1728787"/>
            <a:ext cx="5577409" cy="3658780"/>
          </a:xfrm>
          <a:prstGeom prst="rect">
            <a:avLst/>
          </a:prstGeom>
        </p:spPr>
      </p:pic>
    </p:spTree>
    <p:extLst>
      <p:ext uri="{BB962C8B-B14F-4D97-AF65-F5344CB8AC3E}">
        <p14:creationId xmlns:p14="http://schemas.microsoft.com/office/powerpoint/2010/main" val="15992623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Lessons Learned from UNITE HERE’s SSWR Campaign</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8" name="TextBox 9"/>
          <p:cNvSpPr txBox="1"/>
          <p:nvPr/>
        </p:nvSpPr>
        <p:spPr>
          <a:xfrm>
            <a:off x="838200" y="1624868"/>
            <a:ext cx="4595446" cy="40010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libri Light" charset="0"/>
              </a:rPr>
              <a:t>Lessons Learned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Consider how and where to incorporate social media</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Social media is most beneficial when multiple forms are utilized within a campaign</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alibri Light" charset="0"/>
              </a:rPr>
              <a:t>Social media provides flexibility and helpful tools to organizing</a:t>
            </a:r>
            <a:endParaRPr kumimoji="0" lang="en-US" sz="1600" b="0" i="0" u="none" strike="noStrike" kern="0" cap="none" spc="0" normalizeH="0" baseline="0" noProof="0" dirty="0">
              <a:ln>
                <a:noFill/>
              </a:ln>
              <a:effectLst/>
              <a:uLnTx/>
              <a:uFillTx/>
              <a:latin typeface="Calibri Light" charset="0"/>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effectLst/>
              <a:uLnTx/>
              <a:uFillTx/>
              <a:latin typeface="Calibri Light" charset="0"/>
            </a:endParaRPr>
          </a:p>
        </p:txBody>
      </p:sp>
      <p:pic>
        <p:nvPicPr>
          <p:cNvPr id="11" name="Picture 10"/>
          <p:cNvPicPr>
            <a:picLocks noChangeAspect="1"/>
          </p:cNvPicPr>
          <p:nvPr/>
        </p:nvPicPr>
        <p:blipFill>
          <a:blip r:embed="rId3"/>
          <a:stretch>
            <a:fillRect/>
          </a:stretch>
        </p:blipFill>
        <p:spPr>
          <a:xfrm>
            <a:off x="5548140" y="1624868"/>
            <a:ext cx="5459942" cy="4184674"/>
          </a:xfrm>
          <a:prstGeom prst="rect">
            <a:avLst/>
          </a:prstGeom>
        </p:spPr>
      </p:pic>
    </p:spTree>
    <p:extLst>
      <p:ext uri="{BB962C8B-B14F-4D97-AF65-F5344CB8AC3E}">
        <p14:creationId xmlns:p14="http://schemas.microsoft.com/office/powerpoint/2010/main" val="1579105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9044" y="2968915"/>
            <a:ext cx="10364755" cy="1325563"/>
          </a:xfrm>
          <a:effectLst>
            <a:outerShdw blurRad="50800" dist="38100" dir="2700000" algn="tl" rotWithShape="0">
              <a:prstClr val="black">
                <a:alpha val="40000"/>
              </a:prstClr>
            </a:outerShdw>
          </a:effectLst>
        </p:spPr>
        <p:txBody>
          <a:bodyPr>
            <a:normAutofit fontScale="90000"/>
          </a:bodyPr>
          <a:lstStyle/>
          <a:p>
            <a:pPr algn="ctr"/>
            <a:r>
              <a:rPr lang="en-US" sz="8000" dirty="0">
                <a:solidFill>
                  <a:schemeClr val="bg1"/>
                </a:solidFill>
                <a:latin typeface="Arial Black" panose="020B0A04020102020204" pitchFamily="34" charset="0"/>
              </a:rPr>
              <a:t>Holding Press Conferences</a:t>
            </a:r>
            <a:endParaRPr lang="en-US" sz="6000" dirty="0">
              <a:solidFill>
                <a:schemeClr val="bg1"/>
              </a:solidFill>
              <a:latin typeface="Arial Black" panose="020B0A04020102020204" pitchFamily="34" charset="0"/>
            </a:endParaRPr>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30858076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You’ve Got News and You Want to Share it. How?</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10515600" cy="4585871"/>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Individual outreach to reporters is good if you are seeking to add your commentary to the news, but what if you have a story that you want to put out for the general public and press to cover?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You have the following options: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Press Release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Press Conference</a:t>
            </a:r>
          </a:p>
          <a:p>
            <a:pPr marL="342900" indent="-342900">
              <a:buFont typeface="Arial" panose="020B0604020202020204" pitchFamily="34" charset="0"/>
              <a:buChar char="•"/>
            </a:pPr>
            <a:r>
              <a:rPr lang="en-US" sz="2400" dirty="0" err="1">
                <a:latin typeface="Calibri" panose="020F0502020204030204" pitchFamily="34" charset="0"/>
                <a:cs typeface="Calibri" panose="020F0502020204030204" pitchFamily="34" charset="0"/>
              </a:rPr>
              <a:t>Telepress</a:t>
            </a:r>
            <a:r>
              <a:rPr lang="en-US" sz="2400" dirty="0">
                <a:latin typeface="Calibri" panose="020F0502020204030204" pitchFamily="34" charset="0"/>
                <a:cs typeface="Calibri" panose="020F0502020204030204" pitchFamily="34" charset="0"/>
              </a:rPr>
              <a:t> Conference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Social Media Post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Outreach to individual reporter</a:t>
            </a:r>
          </a:p>
          <a:p>
            <a:pPr marL="742950" lvl="1" indent="-285750">
              <a:buFont typeface="Arial" panose="020B0604020202020204" pitchFamily="34" charset="0"/>
              <a:buChar char="•"/>
            </a:pPr>
            <a:endParaRPr lang="en-US" sz="1600" dirty="0">
              <a:latin typeface="Calibri Light" charset="0"/>
            </a:endParaRPr>
          </a:p>
          <a:p>
            <a:pPr lvl="1"/>
            <a:endParaRPr lang="en-US" dirty="0">
              <a:latin typeface="Calibri Light" charset="0"/>
            </a:endParaRPr>
          </a:p>
          <a:p>
            <a:pPr marL="742950" lvl="1" indent="-285750">
              <a:buFont typeface="Arial" panose="020B0604020202020204" pitchFamily="34" charset="0"/>
              <a:buChar char="•"/>
            </a:pPr>
            <a:endParaRPr lang="en-US" dirty="0">
              <a:latin typeface="Calibri Light" charset="0"/>
            </a:endParaRPr>
          </a:p>
        </p:txBody>
      </p:sp>
    </p:spTree>
    <p:extLst>
      <p:ext uri="{BB962C8B-B14F-4D97-AF65-F5344CB8AC3E}">
        <p14:creationId xmlns:p14="http://schemas.microsoft.com/office/powerpoint/2010/main" val="3819336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Best Practices for Press Releases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10515600" cy="378565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 AFGE Communications Department has the resources available to assist you in crafting and distributing press releases. With that said, when composing your press releases, here are a few things to consider.</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Write compelling headlines in the active voice to grab readers right off the bat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Incorporate examples or statistics to show how issue affects workers and people in your communities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Highlight members’ stories where possible to bring local attention to national issue</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Incorporate links into text to provide added content to readers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Incorporate photos into releases to tell the story visually</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Used best for: Grievances, Statements, Post-Press Conference Release, News from You</a:t>
            </a:r>
          </a:p>
        </p:txBody>
      </p:sp>
    </p:spTree>
    <p:extLst>
      <p:ext uri="{BB962C8B-B14F-4D97-AF65-F5344CB8AC3E}">
        <p14:creationId xmlns:p14="http://schemas.microsoft.com/office/powerpoint/2010/main" val="25827073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Best Practices for Press Conferences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10515600" cy="4431983"/>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If you have big news and want to put it out in front of a local audience, press conferences are an option.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But, in doing so, there can be issues: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Finding space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A/V equipment – or lack thereof – will make coverage for media and general public difficult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No press shows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You get a question you aren’t prepared for</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To promote a Press Conference, you should first put out a Media Advisory. </a:t>
            </a:r>
            <a:endParaRPr lang="en-US" dirty="0">
              <a:latin typeface="Calibri Light" charset="0"/>
            </a:endParaRPr>
          </a:p>
          <a:p>
            <a:pPr marL="742950" lvl="1" indent="-285750">
              <a:buFont typeface="Arial" panose="020B0604020202020204" pitchFamily="34" charset="0"/>
              <a:buChar char="•"/>
            </a:pPr>
            <a:endParaRPr lang="en-US" dirty="0">
              <a:latin typeface="Calibri Light" charset="0"/>
            </a:endParaRPr>
          </a:p>
        </p:txBody>
      </p:sp>
    </p:spTree>
    <p:extLst>
      <p:ext uri="{BB962C8B-B14F-4D97-AF65-F5344CB8AC3E}">
        <p14:creationId xmlns:p14="http://schemas.microsoft.com/office/powerpoint/2010/main" val="3049366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Best Practices for Press Conferences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6752208" cy="4431983"/>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Media Advisories should have the following: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What is happening?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When is it happening?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Who will be there?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Where will it be?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How can they contact you?</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At AFGE Headquarters, we use an online program to create press lists, identify reporters, and send mass advisories to them for you.</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dirty="0">
              <a:latin typeface="Calibri Light"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083" y="1246227"/>
            <a:ext cx="4002760" cy="4983887"/>
          </a:xfrm>
          <a:prstGeom prst="rect">
            <a:avLst/>
          </a:prstGeom>
        </p:spPr>
      </p:pic>
    </p:spTree>
    <p:extLst>
      <p:ext uri="{BB962C8B-B14F-4D97-AF65-F5344CB8AC3E}">
        <p14:creationId xmlns:p14="http://schemas.microsoft.com/office/powerpoint/2010/main" val="134766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err="1">
                <a:solidFill>
                  <a:srgbClr val="003399"/>
                </a:solidFill>
                <a:latin typeface="Arial" panose="020B0604020202020204" pitchFamily="34" charset="0"/>
                <a:cs typeface="Arial" panose="020B0604020202020204" pitchFamily="34" charset="0"/>
              </a:rPr>
              <a:t>Telepress</a:t>
            </a:r>
            <a:r>
              <a:rPr lang="en-US" sz="3200" b="1" dirty="0">
                <a:solidFill>
                  <a:srgbClr val="003399"/>
                </a:solidFill>
                <a:latin typeface="Arial" panose="020B0604020202020204" pitchFamily="34" charset="0"/>
                <a:cs typeface="Arial" panose="020B0604020202020204" pitchFamily="34" charset="0"/>
              </a:rPr>
              <a:t> Conference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10515600" cy="384720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If you have a large story you want to share, but don’t want to do a press conference (for logistical reasons or practical) </a:t>
            </a:r>
            <a:r>
              <a:rPr lang="en-US" sz="2400" dirty="0" err="1">
                <a:latin typeface="Calibri" panose="020F0502020204030204" pitchFamily="34" charset="0"/>
                <a:cs typeface="Calibri" panose="020F0502020204030204" pitchFamily="34" charset="0"/>
              </a:rPr>
              <a:t>telepress</a:t>
            </a:r>
            <a:r>
              <a:rPr lang="en-US" sz="2400" dirty="0">
                <a:latin typeface="Calibri" panose="020F0502020204030204" pitchFamily="34" charset="0"/>
                <a:cs typeface="Calibri" panose="020F0502020204030204" pitchFamily="34" charset="0"/>
              </a:rPr>
              <a:t> conferences are a good alternative.</a:t>
            </a:r>
          </a:p>
          <a:p>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You are able to reach a wider audience across the entire country.</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It can be set-up and maintained by AFGE Headquarters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You can see who called in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You have an easier time answering hard questions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There are no fears of the public or press not showing</a:t>
            </a:r>
          </a:p>
          <a:p>
            <a:pPr marL="742950" lvl="1" indent="-285750">
              <a:buFont typeface="Arial" panose="020B0604020202020204" pitchFamily="34" charset="0"/>
              <a:buChar char="•"/>
            </a:pPr>
            <a:endParaRPr lang="en-US" sz="1600" dirty="0">
              <a:latin typeface="Calibri Light" charset="0"/>
            </a:endParaRPr>
          </a:p>
          <a:p>
            <a:pPr lvl="1"/>
            <a:endParaRPr lang="en-US" dirty="0">
              <a:latin typeface="Calibri Light" charset="0"/>
            </a:endParaRPr>
          </a:p>
          <a:p>
            <a:pPr marL="742950" lvl="1" indent="-285750">
              <a:buFont typeface="Arial" panose="020B0604020202020204" pitchFamily="34" charset="0"/>
              <a:buChar char="•"/>
            </a:pPr>
            <a:endParaRPr lang="en-US" dirty="0">
              <a:latin typeface="Calibri Light" charset="0"/>
            </a:endParaRPr>
          </a:p>
        </p:txBody>
      </p:sp>
      <p:pic>
        <p:nvPicPr>
          <p:cNvPr id="32770" name="Picture 2" descr="Image result for conference c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9265" y="3453413"/>
            <a:ext cx="4166751" cy="27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41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273420" y="365125"/>
            <a:ext cx="7156580" cy="1325563"/>
          </a:xfrm>
        </p:spPr>
        <p:txBody>
          <a:bodyPr>
            <a:normAutofit/>
          </a:bodyPr>
          <a:lstStyle/>
          <a:p>
            <a:pPr algn="ctr"/>
            <a:r>
              <a:rPr lang="en-US" sz="3200" b="1" dirty="0">
                <a:solidFill>
                  <a:srgbClr val="003399"/>
                </a:solidFill>
                <a:latin typeface="Arial" panose="020B0604020202020204" pitchFamily="34" charset="0"/>
                <a:cs typeface="Arial" panose="020B0604020202020204" pitchFamily="34" charset="0"/>
              </a:rPr>
              <a:t>Writing Engaging Content</a:t>
            </a:r>
          </a:p>
        </p:txBody>
      </p:sp>
      <p:sp>
        <p:nvSpPr>
          <p:cNvPr id="5" name="Content Placeholder 2"/>
          <p:cNvSpPr>
            <a:spLocks noGrp="1"/>
          </p:cNvSpPr>
          <p:nvPr>
            <p:ph idx="1"/>
          </p:nvPr>
        </p:nvSpPr>
        <p:spPr>
          <a:xfrm>
            <a:off x="5617028" y="1548882"/>
            <a:ext cx="5736771" cy="4628081"/>
          </a:xfrm>
        </p:spPr>
        <p:txBody>
          <a:bodyPr>
            <a:normAutofit/>
          </a:bodyPr>
          <a:lstStyle/>
          <a:p>
            <a:pPr marL="0" indent="0">
              <a:buNone/>
            </a:pPr>
            <a:r>
              <a:rPr lang="en-US" sz="2400" dirty="0">
                <a:latin typeface="+mj-lt"/>
              </a:rPr>
              <a:t>NEWS YOU CAN USE</a:t>
            </a:r>
          </a:p>
          <a:p>
            <a:pPr lvl="1"/>
            <a:r>
              <a:rPr lang="en-US" sz="2000" dirty="0">
                <a:latin typeface="+mj-lt"/>
              </a:rPr>
              <a:t>Know your audience</a:t>
            </a:r>
          </a:p>
          <a:p>
            <a:pPr lvl="1"/>
            <a:r>
              <a:rPr lang="en-US" sz="2000" dirty="0">
                <a:latin typeface="+mj-lt"/>
              </a:rPr>
              <a:t>Explain the relevance</a:t>
            </a:r>
          </a:p>
          <a:p>
            <a:pPr lvl="1"/>
            <a:r>
              <a:rPr lang="en-US" sz="2000" dirty="0">
                <a:latin typeface="+mj-lt"/>
              </a:rPr>
              <a:t>Who, what, when, why, and where</a:t>
            </a:r>
          </a:p>
          <a:p>
            <a:pPr lvl="1"/>
            <a:r>
              <a:rPr lang="en-US" sz="2000" dirty="0">
                <a:latin typeface="+mj-lt"/>
              </a:rPr>
              <a:t>Call to action</a:t>
            </a:r>
            <a:endParaRPr lang="en-US" sz="2400" dirty="0">
              <a:latin typeface="+mj-lt"/>
            </a:endParaRPr>
          </a:p>
          <a:p>
            <a:pPr marL="0" indent="0">
              <a:buNone/>
            </a:pPr>
            <a:endParaRPr lang="en-US" sz="2400" dirty="0">
              <a:solidFill>
                <a:schemeClr val="tx1">
                  <a:lumMod val="65000"/>
                  <a:lumOff val="35000"/>
                </a:schemeClr>
              </a:solidFill>
            </a:endParaRPr>
          </a:p>
          <a:p>
            <a:pPr marL="0" indent="0">
              <a:buNone/>
            </a:pPr>
            <a:endParaRPr lang="en-US" sz="2400" dirty="0">
              <a:solidFill>
                <a:schemeClr val="tx1">
                  <a:lumMod val="65000"/>
                  <a:lumOff val="35000"/>
                </a:schemeClr>
              </a:solidFill>
            </a:endParaRPr>
          </a:p>
          <a:p>
            <a:pPr marL="0" indent="0">
              <a:buNone/>
            </a:pPr>
            <a:r>
              <a:rPr lang="en-US" sz="2400" dirty="0">
                <a:latin typeface="+mj-lt"/>
              </a:rPr>
              <a:t>GRAB THE READER’S ATTENTION</a:t>
            </a:r>
          </a:p>
          <a:p>
            <a:pPr lvl="1"/>
            <a:r>
              <a:rPr lang="en-US" sz="2000" dirty="0">
                <a:latin typeface="+mj-lt"/>
              </a:rPr>
              <a:t>Write catchy headlines</a:t>
            </a:r>
          </a:p>
          <a:p>
            <a:pPr lvl="1"/>
            <a:r>
              <a:rPr lang="en-US" sz="2000" dirty="0">
                <a:latin typeface="+mj-lt"/>
              </a:rPr>
              <a:t>Keep articles short</a:t>
            </a:r>
          </a:p>
          <a:p>
            <a:pPr lvl="1"/>
            <a:r>
              <a:rPr lang="en-US" sz="2000" dirty="0">
                <a:latin typeface="+mj-lt"/>
              </a:rPr>
              <a:t>Be visually appealing</a:t>
            </a:r>
          </a:p>
          <a:p>
            <a:pPr lvl="1"/>
            <a:r>
              <a:rPr lang="en-US" sz="2000" dirty="0">
                <a:latin typeface="+mj-lt"/>
              </a:rPr>
              <a:t>Don’t reinvent the wheel</a:t>
            </a:r>
            <a:endParaRPr lang="en-US" dirty="0">
              <a:latin typeface="+mj-lt"/>
            </a:endParaRPr>
          </a:p>
          <a:p>
            <a:pPr marL="457200" lvl="1" indent="0">
              <a:buNone/>
            </a:pPr>
            <a:endParaRPr lang="en-US" sz="2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7541" b="911"/>
          <a:stretch/>
        </p:blipFill>
        <p:spPr>
          <a:xfrm>
            <a:off x="1" y="9236"/>
            <a:ext cx="4273420" cy="3325091"/>
          </a:xfrm>
          <a:prstGeom prst="rect">
            <a:avLst/>
          </a:prstGeom>
        </p:spPr>
      </p:pic>
      <p:grpSp>
        <p:nvGrpSpPr>
          <p:cNvPr id="12" name="Group 11"/>
          <p:cNvGrpSpPr/>
          <p:nvPr/>
        </p:nvGrpSpPr>
        <p:grpSpPr>
          <a:xfrm>
            <a:off x="4950691" y="1364156"/>
            <a:ext cx="563418" cy="1015663"/>
            <a:chOff x="4950691" y="1364156"/>
            <a:chExt cx="563418" cy="1015663"/>
          </a:xfrm>
        </p:grpSpPr>
        <p:sp>
          <p:nvSpPr>
            <p:cNvPr id="7" name="TextBox 6"/>
            <p:cNvSpPr txBox="1"/>
            <p:nvPr/>
          </p:nvSpPr>
          <p:spPr>
            <a:xfrm>
              <a:off x="4950691" y="1364156"/>
              <a:ext cx="471055"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FFC000"/>
                  </a:solidFill>
                  <a:effectLst/>
                  <a:uLnTx/>
                  <a:uFillTx/>
                </a:rPr>
                <a:t>1</a:t>
              </a:r>
            </a:p>
          </p:txBody>
        </p:sp>
        <p:cxnSp>
          <p:nvCxnSpPr>
            <p:cNvPr id="10" name="Straight Connector 9"/>
            <p:cNvCxnSpPr/>
            <p:nvPr/>
          </p:nvCxnSpPr>
          <p:spPr>
            <a:xfrm>
              <a:off x="5514109" y="1548882"/>
              <a:ext cx="0" cy="8309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950691" y="3997261"/>
            <a:ext cx="563418" cy="1193217"/>
            <a:chOff x="4950691" y="3997261"/>
            <a:chExt cx="563418" cy="1193217"/>
          </a:xfrm>
        </p:grpSpPr>
        <p:sp>
          <p:nvSpPr>
            <p:cNvPr id="8" name="TextBox 7"/>
            <p:cNvSpPr txBox="1"/>
            <p:nvPr/>
          </p:nvSpPr>
          <p:spPr>
            <a:xfrm>
              <a:off x="4950691" y="3997261"/>
              <a:ext cx="471055"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FFC000"/>
                  </a:solidFill>
                  <a:effectLst/>
                  <a:uLnTx/>
                  <a:uFillTx/>
                </a:rPr>
                <a:t>2</a:t>
              </a:r>
            </a:p>
          </p:txBody>
        </p:sp>
        <p:cxnSp>
          <p:nvCxnSpPr>
            <p:cNvPr id="11" name="Straight Connector 10"/>
            <p:cNvCxnSpPr/>
            <p:nvPr/>
          </p:nvCxnSpPr>
          <p:spPr>
            <a:xfrm>
              <a:off x="5514109" y="4359541"/>
              <a:ext cx="0" cy="8309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375" t="14143" r="1427" b="32737"/>
          <a:stretch/>
        </p:blipFill>
        <p:spPr>
          <a:xfrm>
            <a:off x="0" y="3389586"/>
            <a:ext cx="4273420" cy="3468414"/>
          </a:xfrm>
          <a:prstGeom prst="rect">
            <a:avLst/>
          </a:prstGeom>
        </p:spPr>
      </p:pic>
    </p:spTree>
    <p:extLst>
      <p:ext uri="{BB962C8B-B14F-4D97-AF65-F5344CB8AC3E}">
        <p14:creationId xmlns:p14="http://schemas.microsoft.com/office/powerpoint/2010/main" val="25646416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Social Media Post</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10515600" cy="4585871"/>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If the news you want to put out isn’t noteworthy enough for local or national press, social media is a great free avenue to promote it</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Using your Council’s Twitter or Facebook page you can: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Announce new hires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Comment quickly on something happening in the news or locally</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Reach an audience across the country  and world</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Engage with reporters and decision makers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And receive increased promotion from AFGE National’s social media accounts through shared posts and retweets</a:t>
            </a:r>
          </a:p>
          <a:p>
            <a:pPr marL="742950" lvl="1" indent="-285750">
              <a:buFont typeface="Arial" panose="020B0604020202020204" pitchFamily="34" charset="0"/>
              <a:buChar char="•"/>
            </a:pPr>
            <a:endParaRPr lang="en-US" sz="1600" dirty="0">
              <a:latin typeface="Calibri Light" charset="0"/>
            </a:endParaRPr>
          </a:p>
          <a:p>
            <a:pPr lvl="1"/>
            <a:endParaRPr lang="en-US" dirty="0">
              <a:latin typeface="Calibri Light" charset="0"/>
            </a:endParaRPr>
          </a:p>
          <a:p>
            <a:pPr marL="742950" lvl="1" indent="-285750">
              <a:buFont typeface="Arial" panose="020B0604020202020204" pitchFamily="34" charset="0"/>
              <a:buChar char="•"/>
            </a:pPr>
            <a:endParaRPr lang="en-US" dirty="0">
              <a:latin typeface="Calibri Light" charset="0"/>
            </a:endParaRPr>
          </a:p>
        </p:txBody>
      </p:sp>
    </p:spTree>
    <p:extLst>
      <p:ext uri="{BB962C8B-B14F-4D97-AF65-F5344CB8AC3E}">
        <p14:creationId xmlns:p14="http://schemas.microsoft.com/office/powerpoint/2010/main" val="1397146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b="1" dirty="0">
                <a:solidFill>
                  <a:srgbClr val="003399"/>
                </a:solidFill>
                <a:latin typeface="Arial" panose="020B0604020202020204" pitchFamily="34" charset="0"/>
                <a:cs typeface="Arial" panose="020B0604020202020204" pitchFamily="34" charset="0"/>
              </a:rPr>
              <a:t>Individual Outreach </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38200" y="1458677"/>
            <a:ext cx="10515600" cy="421653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If there is something you think the press should know about, but you don’t want it to come back on your Council, Local, or AFGE National, individual contact with a reporter is an option.</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By contacting a reporter you have a pre-existing relationship with you can: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Go off the record and give the background information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Provide publicly available documentation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Be the first to get your story out without tarnishing anyone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You become a future source and insider for news about the topic</a:t>
            </a:r>
          </a:p>
          <a:p>
            <a:pPr marL="742950" lvl="1" indent="-285750">
              <a:buFont typeface="Arial" panose="020B0604020202020204" pitchFamily="34" charset="0"/>
              <a:buChar char="•"/>
            </a:pPr>
            <a:endParaRPr lang="en-US" sz="1600" dirty="0">
              <a:latin typeface="Calibri Light" charset="0"/>
            </a:endParaRPr>
          </a:p>
          <a:p>
            <a:pPr lvl="1"/>
            <a:endParaRPr lang="en-US" dirty="0">
              <a:latin typeface="Calibri Light" charset="0"/>
            </a:endParaRPr>
          </a:p>
          <a:p>
            <a:pPr marL="742950" lvl="1" indent="-285750">
              <a:buFont typeface="Arial" panose="020B0604020202020204" pitchFamily="34" charset="0"/>
              <a:buChar char="•"/>
            </a:pPr>
            <a:endParaRPr lang="en-US" dirty="0">
              <a:latin typeface="Calibri Light" charset="0"/>
            </a:endParaRPr>
          </a:p>
        </p:txBody>
      </p:sp>
    </p:spTree>
    <p:extLst>
      <p:ext uri="{BB962C8B-B14F-4D97-AF65-F5344CB8AC3E}">
        <p14:creationId xmlns:p14="http://schemas.microsoft.com/office/powerpoint/2010/main" val="7992515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9044" y="2968915"/>
            <a:ext cx="10364755" cy="1325563"/>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Connect!</a:t>
            </a:r>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2841823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133410"/>
            <a:ext cx="10515600" cy="1325563"/>
          </a:xfrm>
        </p:spPr>
        <p:txBody>
          <a:bodyPr>
            <a:normAutofit/>
          </a:bodyPr>
          <a:lstStyle/>
          <a:p>
            <a:r>
              <a:rPr lang="en-US" sz="3200" b="1" dirty="0">
                <a:solidFill>
                  <a:srgbClr val="003399"/>
                </a:solidFill>
                <a:latin typeface="Arial" panose="020B0604020202020204" pitchFamily="34" charset="0"/>
                <a:cs typeface="Arial" panose="020B0604020202020204" pitchFamily="34" charset="0"/>
              </a:rPr>
              <a:t>Ways to Connect with AFGE Online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40113" y="1378646"/>
            <a:ext cx="2902907" cy="646331"/>
          </a:xfrm>
          <a:prstGeom prst="rect">
            <a:avLst/>
          </a:prstGeom>
          <a:noFill/>
        </p:spPr>
        <p:txBody>
          <a:bodyPr wrap="square" rtlCol="0">
            <a:spAutoFit/>
          </a:bodyPr>
          <a:lstStyle/>
          <a:p>
            <a:r>
              <a:rPr lang="en-US" sz="3600" dirty="0">
                <a:latin typeface="+mj-lt"/>
                <a:hlinkClick r:id="rId3"/>
              </a:rPr>
              <a:t>www.afge.org</a:t>
            </a:r>
            <a:endParaRPr lang="en-US" sz="3600" dirty="0">
              <a:latin typeface="+mj-lt"/>
            </a:endParaRPr>
          </a:p>
        </p:txBody>
      </p:sp>
      <p:sp>
        <p:nvSpPr>
          <p:cNvPr id="11" name="TextBox 10"/>
          <p:cNvSpPr txBox="1"/>
          <p:nvPr/>
        </p:nvSpPr>
        <p:spPr>
          <a:xfrm>
            <a:off x="2240113" y="2608951"/>
            <a:ext cx="5837128" cy="646331"/>
          </a:xfrm>
          <a:prstGeom prst="rect">
            <a:avLst/>
          </a:prstGeom>
          <a:noFill/>
        </p:spPr>
        <p:txBody>
          <a:bodyPr wrap="square" rtlCol="0">
            <a:spAutoFit/>
          </a:bodyPr>
          <a:lstStyle/>
          <a:p>
            <a:r>
              <a:rPr lang="en-US" sz="3600" dirty="0">
                <a:latin typeface="+mj-lt"/>
                <a:hlinkClick r:id="rId4"/>
              </a:rPr>
              <a:t>www.facebook.com/afgeunion</a:t>
            </a:r>
            <a:endParaRPr lang="en-US" sz="2400" dirty="0">
              <a:latin typeface="+mj-lt"/>
            </a:endParaRPr>
          </a:p>
        </p:txBody>
      </p:sp>
      <p:sp>
        <p:nvSpPr>
          <p:cNvPr id="12" name="TextBox 11"/>
          <p:cNvSpPr txBox="1"/>
          <p:nvPr/>
        </p:nvSpPr>
        <p:spPr>
          <a:xfrm>
            <a:off x="2294773" y="3583886"/>
            <a:ext cx="5792245" cy="646331"/>
          </a:xfrm>
          <a:prstGeom prst="rect">
            <a:avLst/>
          </a:prstGeom>
          <a:noFill/>
        </p:spPr>
        <p:txBody>
          <a:bodyPr wrap="square" rtlCol="0">
            <a:spAutoFit/>
          </a:bodyPr>
          <a:lstStyle/>
          <a:p>
            <a:r>
              <a:rPr lang="en-US" sz="3600" dirty="0">
                <a:latin typeface="+mj-lt"/>
                <a:hlinkClick r:id="rId5"/>
              </a:rPr>
              <a:t>www.twitter.com/afgenational</a:t>
            </a:r>
            <a:endParaRPr lang="en-US" sz="3600" dirty="0">
              <a:latin typeface="+mj-lt"/>
            </a:endParaRPr>
          </a:p>
        </p:txBody>
      </p:sp>
      <p:sp>
        <p:nvSpPr>
          <p:cNvPr id="13" name="TextBox 12"/>
          <p:cNvSpPr txBox="1"/>
          <p:nvPr/>
        </p:nvSpPr>
        <p:spPr>
          <a:xfrm>
            <a:off x="2243044" y="5484319"/>
            <a:ext cx="6518320" cy="646331"/>
          </a:xfrm>
          <a:prstGeom prst="rect">
            <a:avLst/>
          </a:prstGeom>
          <a:noFill/>
        </p:spPr>
        <p:txBody>
          <a:bodyPr wrap="square" rtlCol="0">
            <a:spAutoFit/>
          </a:bodyPr>
          <a:lstStyle/>
          <a:p>
            <a:r>
              <a:rPr lang="en-US" sz="3600" dirty="0">
                <a:latin typeface="+mj-lt"/>
              </a:rPr>
              <a:t>Join by texting AFGE to ‘225568’</a:t>
            </a:r>
          </a:p>
        </p:txBody>
      </p:sp>
      <p:sp>
        <p:nvSpPr>
          <p:cNvPr id="14" name="TextBox 13"/>
          <p:cNvSpPr txBox="1"/>
          <p:nvPr/>
        </p:nvSpPr>
        <p:spPr>
          <a:xfrm>
            <a:off x="2240113" y="4493605"/>
            <a:ext cx="7415932" cy="923330"/>
          </a:xfrm>
          <a:prstGeom prst="rect">
            <a:avLst/>
          </a:prstGeom>
          <a:noFill/>
        </p:spPr>
        <p:txBody>
          <a:bodyPr wrap="square" rtlCol="0">
            <a:spAutoFit/>
          </a:bodyPr>
          <a:lstStyle/>
          <a:p>
            <a:r>
              <a:rPr lang="en-US" sz="3600" dirty="0">
                <a:latin typeface="+mj-lt"/>
              </a:rPr>
              <a:t>@</a:t>
            </a:r>
            <a:r>
              <a:rPr lang="en-US" sz="3600" dirty="0" err="1">
                <a:latin typeface="+mj-lt"/>
              </a:rPr>
              <a:t>afgeunion</a:t>
            </a:r>
            <a:r>
              <a:rPr lang="en-US" sz="3600" dirty="0">
                <a:latin typeface="+mj-lt"/>
              </a:rPr>
              <a:t> and @</a:t>
            </a:r>
            <a:r>
              <a:rPr lang="en-US" sz="3600" dirty="0" err="1">
                <a:latin typeface="+mj-lt"/>
              </a:rPr>
              <a:t>afgeyoungworkers</a:t>
            </a:r>
            <a:endParaRPr lang="en-US" sz="3600" dirty="0">
              <a:latin typeface="+mj-lt"/>
            </a:endParaRPr>
          </a:p>
          <a:p>
            <a:endParaRPr lang="en-US" dirty="0"/>
          </a:p>
        </p:txBody>
      </p:sp>
      <p:sp>
        <p:nvSpPr>
          <p:cNvPr id="15" name="TextBox 14"/>
          <p:cNvSpPr txBox="1"/>
          <p:nvPr/>
        </p:nvSpPr>
        <p:spPr>
          <a:xfrm>
            <a:off x="5190895" y="1283904"/>
            <a:ext cx="4872625" cy="1354217"/>
          </a:xfrm>
          <a:prstGeom prst="rect">
            <a:avLst/>
          </a:prstGeom>
          <a:noFill/>
        </p:spPr>
        <p:txBody>
          <a:bodyPr wrap="square" rtlCol="0">
            <a:spAutoFit/>
          </a:bodyPr>
          <a:lstStyle/>
          <a:p>
            <a:r>
              <a:rPr lang="en-US" sz="3200" dirty="0">
                <a:latin typeface="+mj-lt"/>
              </a:rPr>
              <a:t>Sign up for email alerts via AFGE website</a:t>
            </a:r>
          </a:p>
          <a:p>
            <a:endParaRPr lang="en-US" dirty="0"/>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5628" y="2501658"/>
            <a:ext cx="939452" cy="93945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7944" y="3598139"/>
            <a:ext cx="614819" cy="614819"/>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9870" y="1207416"/>
            <a:ext cx="550969" cy="1109852"/>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1502" y="5332761"/>
            <a:ext cx="928036" cy="106111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33" y="4425227"/>
            <a:ext cx="1258840" cy="918381"/>
          </a:xfrm>
          <a:prstGeom prst="rect">
            <a:avLst/>
          </a:prstGeom>
        </p:spPr>
      </p:pic>
    </p:spTree>
    <p:extLst>
      <p:ext uri="{BB962C8B-B14F-4D97-AF65-F5344CB8AC3E}">
        <p14:creationId xmlns:p14="http://schemas.microsoft.com/office/powerpoint/2010/main" val="3795260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9044" y="2968915"/>
            <a:ext cx="10364755" cy="1325563"/>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Questions?</a:t>
            </a:r>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Tree>
    <p:extLst>
      <p:ext uri="{BB962C8B-B14F-4D97-AF65-F5344CB8AC3E}">
        <p14:creationId xmlns:p14="http://schemas.microsoft.com/office/powerpoint/2010/main" val="3261578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717737" y="-17858"/>
            <a:ext cx="77106" cy="6875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3" y="243169"/>
            <a:ext cx="827216" cy="1666313"/>
          </a:xfrm>
          <a:prstGeom prst="rect">
            <a:avLst/>
          </a:prstGeom>
        </p:spPr>
      </p:pic>
      <p:sp>
        <p:nvSpPr>
          <p:cNvPr id="7" name="Title 1"/>
          <p:cNvSpPr txBox="1">
            <a:spLocks/>
          </p:cNvSpPr>
          <p:nvPr/>
        </p:nvSpPr>
        <p:spPr>
          <a:xfrm>
            <a:off x="794842" y="2766218"/>
            <a:ext cx="11397157" cy="2160624"/>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i="1" dirty="0">
                <a:solidFill>
                  <a:srgbClr val="FFC000"/>
                </a:solidFill>
                <a:latin typeface="Arial Black" panose="020B0A04020102020204" pitchFamily="34" charset="0"/>
              </a:rPr>
              <a:t>Cheston McGuire</a:t>
            </a:r>
          </a:p>
          <a:p>
            <a:pPr algn="ctr"/>
            <a:endParaRPr lang="en-US" sz="8000" i="1" dirty="0">
              <a:solidFill>
                <a:srgbClr val="FFC000"/>
              </a:solidFill>
              <a:latin typeface="Arial Black" panose="020B0A04020102020204" pitchFamily="34" charset="0"/>
            </a:endParaRPr>
          </a:p>
          <a:p>
            <a:pPr algn="ctr"/>
            <a:r>
              <a:rPr lang="en-US" sz="8000" i="1" dirty="0">
                <a:solidFill>
                  <a:srgbClr val="FFC000"/>
                </a:solidFill>
                <a:latin typeface="Arial Black" panose="020B0A04020102020204" pitchFamily="34" charset="0"/>
              </a:rPr>
              <a:t>Cheston.McGuire@AFGE.ORG </a:t>
            </a:r>
            <a:br>
              <a:rPr lang="en-US" sz="8000" dirty="0">
                <a:solidFill>
                  <a:schemeClr val="bg1"/>
                </a:solidFill>
                <a:latin typeface="Arial Black" panose="020B0A04020102020204" pitchFamily="34" charset="0"/>
              </a:rPr>
            </a:br>
            <a:endParaRPr lang="en-US" sz="8000" dirty="0">
              <a:solidFill>
                <a:srgbClr val="FFC000"/>
              </a:solidFill>
              <a:latin typeface="Arial Black" panose="020B0A04020102020204" pitchFamily="34" charset="0"/>
            </a:endParaRPr>
          </a:p>
        </p:txBody>
      </p:sp>
      <p:sp>
        <p:nvSpPr>
          <p:cNvPr id="9" name="Title 1"/>
          <p:cNvSpPr txBox="1">
            <a:spLocks/>
          </p:cNvSpPr>
          <p:nvPr/>
        </p:nvSpPr>
        <p:spPr>
          <a:xfrm>
            <a:off x="706691" y="4922060"/>
            <a:ext cx="11397157" cy="2160624"/>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800" i="1" dirty="0">
                <a:solidFill>
                  <a:schemeClr val="bg1"/>
                </a:solidFill>
                <a:latin typeface="Arial Black" panose="020B0A04020102020204" pitchFamily="34" charset="0"/>
              </a:rPr>
              <a:t>http://bit.ly/afgecommstraining</a:t>
            </a:r>
            <a:br>
              <a:rPr lang="en-US" sz="8000" dirty="0">
                <a:solidFill>
                  <a:schemeClr val="bg1"/>
                </a:solidFill>
                <a:latin typeface="Arial Black" panose="020B0A04020102020204" pitchFamily="34" charset="0"/>
              </a:rPr>
            </a:br>
            <a:endParaRPr lang="en-US" sz="8000" dirty="0">
              <a:solidFill>
                <a:srgbClr val="FFC000"/>
              </a:solidFill>
              <a:latin typeface="Arial Black" panose="020B0A04020102020204" pitchFamily="34" charset="0"/>
            </a:endParaRPr>
          </a:p>
        </p:txBody>
      </p:sp>
    </p:spTree>
    <p:extLst>
      <p:ext uri="{BB962C8B-B14F-4D97-AF65-F5344CB8AC3E}">
        <p14:creationId xmlns:p14="http://schemas.microsoft.com/office/powerpoint/2010/main" val="546133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709073"/>
          </a:xfrm>
        </p:spPr>
        <p:txBody>
          <a:bodyPr>
            <a:normAutofit/>
          </a:bodyPr>
          <a:lstStyle/>
          <a:p>
            <a:r>
              <a:rPr lang="en-US" sz="3200" b="1" dirty="0">
                <a:solidFill>
                  <a:srgbClr val="003399"/>
                </a:solidFill>
                <a:latin typeface="Arial" panose="020B0604020202020204" pitchFamily="34" charset="0"/>
                <a:cs typeface="Arial" panose="020B0604020202020204" pitchFamily="34" charset="0"/>
              </a:rPr>
              <a:t>Good Examples of Headlines and Intros:</a:t>
            </a:r>
            <a:endParaRPr lang="en-US" sz="3200"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2" name="TextBox 1"/>
          <p:cNvSpPr txBox="1"/>
          <p:nvPr/>
        </p:nvSpPr>
        <p:spPr>
          <a:xfrm>
            <a:off x="976544" y="1305017"/>
            <a:ext cx="10120543" cy="4247317"/>
          </a:xfrm>
          <a:prstGeom prst="rect">
            <a:avLst/>
          </a:prstGeom>
          <a:noFill/>
        </p:spPr>
        <p:txBody>
          <a:bodyPr wrap="square" rtlCol="0">
            <a:spAutoFit/>
          </a:bodyPr>
          <a:lstStyle/>
          <a:p>
            <a:r>
              <a:rPr lang="en-US" b="1" dirty="0"/>
              <a:t>‘This storm will kill you’: Hurricane Matthew strengthens to Category 4</a:t>
            </a:r>
          </a:p>
          <a:p>
            <a:r>
              <a:rPr lang="en-US" dirty="0"/>
              <a:t>The strongest storm system to threaten the U.S. in a decade roared toward landfall with Florida. More than 2.5 million people were under evacuation orders from Florida to South Carolina. Florida Gov. Rick Scott warned: "Time is running out.”</a:t>
            </a:r>
          </a:p>
          <a:p>
            <a:endParaRPr lang="en-US" dirty="0"/>
          </a:p>
          <a:p>
            <a:r>
              <a:rPr lang="en-US" b="1" dirty="0"/>
              <a:t>In New York, You Can Now Be Buried Alongside Your Pet</a:t>
            </a:r>
          </a:p>
          <a:p>
            <a:r>
              <a:rPr lang="en-US" dirty="0"/>
              <a:t>A new law in New York State allows pets to be buried next to their owners in cemeteries meant for people.</a:t>
            </a:r>
          </a:p>
          <a:p>
            <a:pPr fontAlgn="base"/>
            <a:endParaRPr lang="en-US" b="1" dirty="0">
              <a:hlinkClick r:id="rId3"/>
            </a:endParaRPr>
          </a:p>
          <a:p>
            <a:pPr fontAlgn="base"/>
            <a:r>
              <a:rPr lang="en-US" b="1" dirty="0"/>
              <a:t>Snapchat Working on an IPO Valuing Firm at $25 Billion</a:t>
            </a:r>
          </a:p>
          <a:p>
            <a:pPr fontAlgn="base"/>
            <a:r>
              <a:rPr lang="en-US" dirty="0"/>
              <a:t>Snapchat’s parent, Snap, is working on an initial public offering that could value the popular virtual-messaging company at $25 billion or more, in what would be one of the highest-profile debuts in years.</a:t>
            </a:r>
          </a:p>
          <a:p>
            <a:pPr fontAlgn="base"/>
            <a:endParaRPr lang="en-US" dirty="0"/>
          </a:p>
          <a:p>
            <a:endParaRPr lang="en-US" dirty="0"/>
          </a:p>
          <a:p>
            <a:endParaRPr lang="en-US" dirty="0"/>
          </a:p>
          <a:p>
            <a:endParaRPr lang="en-US" dirty="0"/>
          </a:p>
        </p:txBody>
      </p:sp>
    </p:spTree>
    <p:extLst>
      <p:ext uri="{BB962C8B-B14F-4D97-AF65-F5344CB8AC3E}">
        <p14:creationId xmlns:p14="http://schemas.microsoft.com/office/powerpoint/2010/main" val="2628611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GE Power Point Template" id="{A12034AD-029F-47A4-B0A6-C24DD15AFD80}" vid="{F27EBA32-BFE2-4039-BC76-9821B84C7C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AFGE Power Point Template</Template>
  <TotalTime>6159</TotalTime>
  <Words>4682</Words>
  <Application>Microsoft Office PowerPoint</Application>
  <PresentationFormat>Widescreen</PresentationFormat>
  <Paragraphs>567</Paragraphs>
  <Slides>85</Slides>
  <Notes>7</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85</vt:i4>
      </vt:variant>
    </vt:vector>
  </HeadingPairs>
  <TitlesOfParts>
    <vt:vector size="91" baseType="lpstr">
      <vt:lpstr>Arial</vt:lpstr>
      <vt:lpstr>Arial Black</vt:lpstr>
      <vt:lpstr>Calibri</vt:lpstr>
      <vt:lpstr>Calibri Light</vt:lpstr>
      <vt:lpstr>League Gothic</vt:lpstr>
      <vt:lpstr>Office Theme</vt:lpstr>
      <vt:lpstr>AFGE Council 238  Communications Training</vt:lpstr>
      <vt:lpstr>What Are Three Goals You Have for Today?</vt:lpstr>
      <vt:lpstr>Today’s Agenda</vt:lpstr>
      <vt:lpstr>Meet the Communications Team</vt:lpstr>
      <vt:lpstr>Communications Department Staff</vt:lpstr>
      <vt:lpstr>Writing Articles and Related Content That Engage Your Audience</vt:lpstr>
      <vt:lpstr>Before Writing Anything, Answer These Questions:</vt:lpstr>
      <vt:lpstr>Writing Engaging Content</vt:lpstr>
      <vt:lpstr>Good Examples of Headlines and Intros:</vt:lpstr>
      <vt:lpstr>What Should I Be Writing?</vt:lpstr>
      <vt:lpstr>Rules for Writing</vt:lpstr>
      <vt:lpstr>What Makes a Great Op-Ed?</vt:lpstr>
      <vt:lpstr>How to Write for the Web</vt:lpstr>
      <vt:lpstr>How to Write for the Web Continued</vt:lpstr>
      <vt:lpstr>How to Write for the Web Continued</vt:lpstr>
      <vt:lpstr>Tools To Improve Your Writing</vt:lpstr>
      <vt:lpstr>Proofing</vt:lpstr>
      <vt:lpstr>Grading Your Writing</vt:lpstr>
      <vt:lpstr>Making Sure You Use the Write Words</vt:lpstr>
      <vt:lpstr>Resources Available at www.AFGE.org</vt:lpstr>
      <vt:lpstr>What is an Example of an Op-Ed You’d Like to Write?</vt:lpstr>
      <vt:lpstr>Rules to Remember</vt:lpstr>
      <vt:lpstr>Pitching to the Press</vt:lpstr>
      <vt:lpstr>PowerPoint Presentation</vt:lpstr>
      <vt:lpstr>What do the Pros Say?</vt:lpstr>
      <vt:lpstr>GENERATING PRESS COVERAGE</vt:lpstr>
      <vt:lpstr>Example: Save the VA Rallies and the Charlotte Observer</vt:lpstr>
      <vt:lpstr>Example: Save the VA Rallies and the Charlotte Observer Continued</vt:lpstr>
      <vt:lpstr>Example: Save the VA Rallies and the Charlotte Observer Continued</vt:lpstr>
      <vt:lpstr>How Can You Find Reporters and Editors to Pitch?</vt:lpstr>
      <vt:lpstr>Writing the Email </vt:lpstr>
      <vt:lpstr>Let’s Hear Your Pitches</vt:lpstr>
      <vt:lpstr>How to Conduct an Interview</vt:lpstr>
      <vt:lpstr>Tools and Tips for Speaking to the Press</vt:lpstr>
      <vt:lpstr>WRITING IN PLAIN LANGUAGE</vt:lpstr>
      <vt:lpstr>AFGE’s Words That Work</vt:lpstr>
      <vt:lpstr>Nailing the Interview</vt:lpstr>
      <vt:lpstr>Nailing the Interview</vt:lpstr>
      <vt:lpstr>Nailing the Interview</vt:lpstr>
      <vt:lpstr>The Good, The Bad, and The Ricky Bobby</vt:lpstr>
      <vt:lpstr>Being Interviewed on Camera</vt:lpstr>
      <vt:lpstr>Nailing the Interview</vt:lpstr>
      <vt:lpstr>TRAINING MATERIALS ONLINE</vt:lpstr>
      <vt:lpstr>Multimedia and You</vt:lpstr>
      <vt:lpstr>Multimedia Matters</vt:lpstr>
      <vt:lpstr>How to Get Started</vt:lpstr>
      <vt:lpstr>No Audio</vt:lpstr>
      <vt:lpstr>Audio</vt:lpstr>
      <vt:lpstr>Positioning your Cell Phone While Filming</vt:lpstr>
      <vt:lpstr>Recording Sound</vt:lpstr>
      <vt:lpstr>Framing your Shot or The Rule of Thirds</vt:lpstr>
      <vt:lpstr>Framing your Shot or The Rule of Thirds: Good</vt:lpstr>
      <vt:lpstr>Framing your Shot or The Rule of Thirds: Bad</vt:lpstr>
      <vt:lpstr>Best Practices</vt:lpstr>
      <vt:lpstr>Practices to Avoid</vt:lpstr>
      <vt:lpstr>Sharing Your Multimedia</vt:lpstr>
      <vt:lpstr>Sharing Your Multimedia</vt:lpstr>
      <vt:lpstr>Who Cares About Social Media? CONGRESS.</vt:lpstr>
      <vt:lpstr>PowerPoint Presentation</vt:lpstr>
      <vt:lpstr>45% of Capitol Hill Insiders</vt:lpstr>
      <vt:lpstr>30 comments</vt:lpstr>
      <vt:lpstr>Digital Engagement Matters  FOR THOSE AMERICANS  WHO ARE WAITING FOR A REASON TO ACT.</vt:lpstr>
      <vt:lpstr>48.9 % of Americans</vt:lpstr>
      <vt:lpstr>PowerPoint Presentation</vt:lpstr>
      <vt:lpstr>PowerPoint Presentation</vt:lpstr>
      <vt:lpstr>PowerPoint Presentation</vt:lpstr>
      <vt:lpstr>PowerPoint Presentation</vt:lpstr>
      <vt:lpstr>PowerPoint Presentation</vt:lpstr>
      <vt:lpstr>Digital Engagement In Action</vt:lpstr>
      <vt:lpstr>Social Workers Join UNITE HERE in Boycott Battle</vt:lpstr>
      <vt:lpstr>Role of Digital Advocacy in the Campaign</vt:lpstr>
      <vt:lpstr>Results of the Campaign</vt:lpstr>
      <vt:lpstr>Lessons Learned from UNITE HERE’s SSWR Campaign</vt:lpstr>
      <vt:lpstr>Holding Press Conferences</vt:lpstr>
      <vt:lpstr>You’ve Got News and You Want to Share it. How?</vt:lpstr>
      <vt:lpstr>Best Practices for Press Releases</vt:lpstr>
      <vt:lpstr>Best Practices for Press Conferences</vt:lpstr>
      <vt:lpstr>Best Practices for Press Conferences</vt:lpstr>
      <vt:lpstr>Telepress Conference</vt:lpstr>
      <vt:lpstr>Social Media Post</vt:lpstr>
      <vt:lpstr>Individual Outreach </vt:lpstr>
      <vt:lpstr>Connect!</vt:lpstr>
      <vt:lpstr>Ways to Connect with AFGE Online</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Desirae Gaskins</dc:creator>
  <cp:lastModifiedBy>Cheston McGuire</cp:lastModifiedBy>
  <cp:revision>205</cp:revision>
  <cp:lastPrinted>2016-10-06T18:13:34Z</cp:lastPrinted>
  <dcterms:created xsi:type="dcterms:W3CDTF">2015-11-12T17:38:52Z</dcterms:created>
  <dcterms:modified xsi:type="dcterms:W3CDTF">2018-06-13T16:00:31Z</dcterms:modified>
</cp:coreProperties>
</file>