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10"/>
  </p:notesMasterIdLst>
  <p:sldIdLst>
    <p:sldId id="256" r:id="rId4"/>
    <p:sldId id="257" r:id="rId5"/>
    <p:sldId id="258" r:id="rId6"/>
    <p:sldId id="259" r:id="rId7"/>
    <p:sldId id="260" r:id="rId8"/>
    <p:sldId id="261" r:id="rId9"/>
  </p:sldIdLst>
  <p:sldSz cx="18288000" cy="10287000"/>
  <p:notesSz cx="6858000" cy="9144000"/>
  <p:embeddedFontLst>
    <p:embeddedFont>
      <p:font typeface="Poppins" panose="00000500000000000000" pitchFamily="2" charset="0"/>
      <p:regular r:id="rId11"/>
      <p:bold r:id="rId12"/>
      <p:italic r:id="rId13"/>
      <p:boldItalic r:id="rId14"/>
    </p:embeddedFont>
    <p:embeddedFont>
      <p:font typeface="Poppins Bold" panose="00000800000000000000" charset="0"/>
      <p:regular r:id="rId15"/>
    </p:embeddedFont>
    <p:embeddedFont>
      <p:font typeface="Poppins Semi-Bold"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50D7E2-EB6A-46A6-ABEC-14D7C497CF41}" v="8" dt="2024-05-02T18:26:41.8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81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Master" Target="slideMasters/slideMaster1.xml"/><Relationship Id="rId21"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font" Target="fonts/font1.fntdata"/><Relationship Id="rId5" Type="http://schemas.openxmlformats.org/officeDocument/2006/relationships/slide" Target="slides/slide2.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4.fntdata"/><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Murphy" userId="f7dd231c-79cf-428d-8ad0-b6d14e7bcf2e" providerId="ADAL" clId="{F650D7E2-EB6A-46A6-ABEC-14D7C497CF41}"/>
    <pc:docChg chg="addSld delSld modSld">
      <pc:chgData name="Janelle Murphy" userId="f7dd231c-79cf-428d-8ad0-b6d14e7bcf2e" providerId="ADAL" clId="{F650D7E2-EB6A-46A6-ABEC-14D7C497CF41}" dt="2024-05-02T18:26:45.785" v="19" actId="1076"/>
      <pc:docMkLst>
        <pc:docMk/>
      </pc:docMkLst>
      <pc:sldChg chg="addSp modSp mod">
        <pc:chgData name="Janelle Murphy" userId="f7dd231c-79cf-428d-8ad0-b6d14e7bcf2e" providerId="ADAL" clId="{F650D7E2-EB6A-46A6-ABEC-14D7C497CF41}" dt="2024-05-02T18:26:24.707" v="13" actId="14100"/>
        <pc:sldMkLst>
          <pc:docMk/>
          <pc:sldMk cId="0" sldId="256"/>
        </pc:sldMkLst>
        <pc:picChg chg="add mod">
          <ac:chgData name="Janelle Murphy" userId="f7dd231c-79cf-428d-8ad0-b6d14e7bcf2e" providerId="ADAL" clId="{F650D7E2-EB6A-46A6-ABEC-14D7C497CF41}" dt="2024-05-02T18:26:24.707" v="13" actId="14100"/>
          <ac:picMkLst>
            <pc:docMk/>
            <pc:sldMk cId="0" sldId="256"/>
            <ac:picMk id="30" creationId="{57540865-622E-3157-E731-ECB31295547F}"/>
          </ac:picMkLst>
        </pc:picChg>
      </pc:sldChg>
      <pc:sldChg chg="addSp modSp">
        <pc:chgData name="Janelle Murphy" userId="f7dd231c-79cf-428d-8ad0-b6d14e7bcf2e" providerId="ADAL" clId="{F650D7E2-EB6A-46A6-ABEC-14D7C497CF41}" dt="2024-05-02T18:26:29.329" v="14"/>
        <pc:sldMkLst>
          <pc:docMk/>
          <pc:sldMk cId="0" sldId="257"/>
        </pc:sldMkLst>
        <pc:picChg chg="add mod">
          <ac:chgData name="Janelle Murphy" userId="f7dd231c-79cf-428d-8ad0-b6d14e7bcf2e" providerId="ADAL" clId="{F650D7E2-EB6A-46A6-ABEC-14D7C497CF41}" dt="2024-05-02T18:26:29.329" v="14"/>
          <ac:picMkLst>
            <pc:docMk/>
            <pc:sldMk cId="0" sldId="257"/>
            <ac:picMk id="27" creationId="{B1FE38F8-BC60-E7C7-8C5A-0DFE71C2E0C3}"/>
          </ac:picMkLst>
        </pc:picChg>
      </pc:sldChg>
      <pc:sldChg chg="addSp modSp modNotes">
        <pc:chgData name="Janelle Murphy" userId="f7dd231c-79cf-428d-8ad0-b6d14e7bcf2e" providerId="ADAL" clId="{F650D7E2-EB6A-46A6-ABEC-14D7C497CF41}" dt="2024-05-02T18:26:33.251" v="15"/>
        <pc:sldMkLst>
          <pc:docMk/>
          <pc:sldMk cId="0" sldId="258"/>
        </pc:sldMkLst>
        <pc:picChg chg="add mod">
          <ac:chgData name="Janelle Murphy" userId="f7dd231c-79cf-428d-8ad0-b6d14e7bcf2e" providerId="ADAL" clId="{F650D7E2-EB6A-46A6-ABEC-14D7C497CF41}" dt="2024-05-02T18:26:33.251" v="15"/>
          <ac:picMkLst>
            <pc:docMk/>
            <pc:sldMk cId="0" sldId="258"/>
            <ac:picMk id="39" creationId="{97A2D333-0105-33C3-B408-5CBBD7D9214B}"/>
          </ac:picMkLst>
        </pc:picChg>
      </pc:sldChg>
      <pc:sldChg chg="addSp modSp">
        <pc:chgData name="Janelle Murphy" userId="f7dd231c-79cf-428d-8ad0-b6d14e7bcf2e" providerId="ADAL" clId="{F650D7E2-EB6A-46A6-ABEC-14D7C497CF41}" dt="2024-05-02T18:26:35.418" v="16"/>
        <pc:sldMkLst>
          <pc:docMk/>
          <pc:sldMk cId="0" sldId="259"/>
        </pc:sldMkLst>
        <pc:picChg chg="add mod">
          <ac:chgData name="Janelle Murphy" userId="f7dd231c-79cf-428d-8ad0-b6d14e7bcf2e" providerId="ADAL" clId="{F650D7E2-EB6A-46A6-ABEC-14D7C497CF41}" dt="2024-05-02T18:26:35.418" v="16"/>
          <ac:picMkLst>
            <pc:docMk/>
            <pc:sldMk cId="0" sldId="259"/>
            <ac:picMk id="27" creationId="{E2C84CA4-2218-AFF8-204A-E91858ABC467}"/>
          </ac:picMkLst>
        </pc:picChg>
      </pc:sldChg>
      <pc:sldChg chg="addSp modSp modNotes">
        <pc:chgData name="Janelle Murphy" userId="f7dd231c-79cf-428d-8ad0-b6d14e7bcf2e" providerId="ADAL" clId="{F650D7E2-EB6A-46A6-ABEC-14D7C497CF41}" dt="2024-05-02T18:26:38.393" v="17"/>
        <pc:sldMkLst>
          <pc:docMk/>
          <pc:sldMk cId="0" sldId="260"/>
        </pc:sldMkLst>
        <pc:picChg chg="add mod">
          <ac:chgData name="Janelle Murphy" userId="f7dd231c-79cf-428d-8ad0-b6d14e7bcf2e" providerId="ADAL" clId="{F650D7E2-EB6A-46A6-ABEC-14D7C497CF41}" dt="2024-05-02T18:26:38.393" v="17"/>
          <ac:picMkLst>
            <pc:docMk/>
            <pc:sldMk cId="0" sldId="260"/>
            <ac:picMk id="59" creationId="{E5C2FA1E-8E66-3E19-C0A0-D68E7497144A}"/>
          </ac:picMkLst>
        </pc:picChg>
      </pc:sldChg>
      <pc:sldChg chg="addSp modSp mod">
        <pc:chgData name="Janelle Murphy" userId="f7dd231c-79cf-428d-8ad0-b6d14e7bcf2e" providerId="ADAL" clId="{F650D7E2-EB6A-46A6-ABEC-14D7C497CF41}" dt="2024-05-02T18:26:45.785" v="19" actId="1076"/>
        <pc:sldMkLst>
          <pc:docMk/>
          <pc:sldMk cId="0" sldId="261"/>
        </pc:sldMkLst>
        <pc:picChg chg="add mod">
          <ac:chgData name="Janelle Murphy" userId="f7dd231c-79cf-428d-8ad0-b6d14e7bcf2e" providerId="ADAL" clId="{F650D7E2-EB6A-46A6-ABEC-14D7C497CF41}" dt="2024-05-02T18:26:45.785" v="19" actId="1076"/>
          <ac:picMkLst>
            <pc:docMk/>
            <pc:sldMk cId="0" sldId="261"/>
            <ac:picMk id="40" creationId="{5F95AEF6-2225-99E8-F8C4-D5ADD0CBEE52}"/>
          </ac:picMkLst>
        </pc:picChg>
      </pc:sldChg>
      <pc:sldChg chg="add del">
        <pc:chgData name="Janelle Murphy" userId="f7dd231c-79cf-428d-8ad0-b6d14e7bcf2e" providerId="ADAL" clId="{F650D7E2-EB6A-46A6-ABEC-14D7C497CF41}" dt="2024-05-02T18:25:40.512" v="1"/>
        <pc:sldMkLst>
          <pc:docMk/>
          <pc:sldMk cId="2552360350"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02.05.2024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First, it is worth discussing what not to do. When we explain what joining the Union means, we could talk in terms of the services and benefits we provide to the membership. We provide excellent services and benefits, and they are compelling. However, when we introduce our Union as a provider of services and benefits, however, we other the Union from its members. We make the Union a “third party” from the member and the employer and propose to the members that they are not expected to participate in their Union to have a voice and be empowered. They are expected to pay in return for receiving a service. In so doing, we fail to empower our members. Laying that “third party” groundwork will also make it harder to engage members in the future, explaining that they are not the Union and should not expect to be involved. </a:t>
            </a:r>
          </a:p>
          <a:p>
            <a:r>
              <a:rPr lang="en-US"/>
              <a:t>Perhaps most dangerously- this explanation of Union membership suggests that we do not need them to be members. The Union is a third party that provides services and benefits. If I don’t need those services or benefits, I can choose not to join (or not join now) and both I and the Union will be fine. I don’t need AFGE, and AFGE doesn’t need me.</a:t>
            </a:r>
          </a:p>
          <a:p>
            <a:r>
              <a:rPr lang="en-US"/>
              <a:t>So, what should we do? Our AFGE RISE model of NEO can best be described as the “I AM AFGE” NEO. Who is AFGE? You are. It is personal, indivisible, and necessary. This is a directly individual- you in the NEO are the Union. We need you. Others in this NEO, in your workplace cannot do this without you. You are this Union, and your membership and participation is necessary. As we have message drift or diffusion as hundreds of locals explain the Union, a simple, singular message that the individual member is the Union will lend cohesion.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marketing, there is a device called “An XYZ statement.”  the X is what we do, the Y is the customer we do it for, and the Z is the benefit to the customer. I AM AFGE inverts the XYZ statement from being a transactional relationship, where AFGE and the member would be separate entities. They are one and the same. There is no difference in identity or interest. I AM AFGE.</a:t>
            </a:r>
          </a:p>
          <a:p>
            <a:r>
              <a:rPr lang="en-US"/>
              <a:t>When we ask members to join AFGE it is to have a voice, to change the workplace, to have strength and the ability to have a say about what the workplace looks like and how work gets done. It is power.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Messaging right is important.</a:t>
            </a:r>
          </a:p>
          <a:p>
            <a:r>
              <a:rPr lang="en-US"/>
              <a:t>We are explaining the Union for the first time to new employees. What we say will lay the foundation for their ideas about the Local for their Career</a:t>
            </a:r>
          </a:p>
          <a:p>
            <a:r>
              <a:rPr lang="en-US"/>
              <a:t>Some best practices for messaging:</a:t>
            </a:r>
          </a:p>
          <a:p>
            <a:endParaRPr lang="en-US"/>
          </a:p>
          <a:p>
            <a:r>
              <a:rPr lang="en-US"/>
              <a:t>First, be positive.  Nobody wants to think about getting fired or written up on their first day of a new job.  It can have a chilling effect.  We can talk about protection, power and rights on the job in a positive way.</a:t>
            </a:r>
          </a:p>
          <a:p>
            <a:endParaRPr lang="en-US"/>
          </a:p>
          <a:p>
            <a:r>
              <a:rPr lang="en-US"/>
              <a:t>Second, focus on having a voice.  Many folks have never had a union and the idea that they have a say in ALL the terms and conditions of employment can be very exciting.  Things as big as our leave rights do to as small as the prices in the vending machines are all co-decided by the Union. </a:t>
            </a:r>
          </a:p>
          <a:p>
            <a:endParaRPr lang="en-US"/>
          </a:p>
          <a:p>
            <a:r>
              <a:rPr lang="en-US"/>
              <a:t>Third, explain that they are already in the local.  This is their Union starting today.  They need to join to have a say. </a:t>
            </a:r>
          </a:p>
          <a:p>
            <a:endParaRPr lang="en-US"/>
          </a:p>
          <a:p>
            <a:r>
              <a:rPr lang="en-US"/>
              <a:t>Finally, explain that whatever they care about, whether it is workplace safety, pay and benefits, you name it- the only group looking out for federal employees is federal employees.  Whatever they care about at work, they only way to see it addressed is by getting active in the Union and joining together with 700,000 coworkers to make it happen.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181146">
            <a:off x="9968498" y="-1345037"/>
            <a:ext cx="11149510" cy="20194825"/>
            <a:chOff x="0" y="0"/>
            <a:chExt cx="2936496" cy="5318802"/>
          </a:xfrm>
        </p:grpSpPr>
        <p:sp>
          <p:nvSpPr>
            <p:cNvPr id="3" name="Freeform 3"/>
            <p:cNvSpPr/>
            <p:nvPr/>
          </p:nvSpPr>
          <p:spPr>
            <a:xfrm>
              <a:off x="0" y="0"/>
              <a:ext cx="2936496" cy="5318802"/>
            </a:xfrm>
            <a:custGeom>
              <a:avLst/>
              <a:gdLst/>
              <a:ahLst/>
              <a:cxnLst/>
              <a:rect l="l" t="t" r="r" b="b"/>
              <a:pathLst>
                <a:path w="2936496" h="5318802">
                  <a:moveTo>
                    <a:pt x="0" y="0"/>
                  </a:moveTo>
                  <a:lnTo>
                    <a:pt x="2936496" y="0"/>
                  </a:lnTo>
                  <a:lnTo>
                    <a:pt x="2936496" y="5318802"/>
                  </a:lnTo>
                  <a:lnTo>
                    <a:pt x="0" y="5318802"/>
                  </a:lnTo>
                  <a:close/>
                </a:path>
              </a:pathLst>
            </a:custGeom>
            <a:solidFill>
              <a:srgbClr val="605B66"/>
            </a:solidFill>
          </p:spPr>
          <p:txBody>
            <a:bodyPr/>
            <a:lstStyle/>
            <a:p>
              <a:endParaRPr lang="en-US"/>
            </a:p>
          </p:txBody>
        </p:sp>
        <p:sp>
          <p:nvSpPr>
            <p:cNvPr id="4" name="TextBox 4"/>
            <p:cNvSpPr txBox="1"/>
            <p:nvPr/>
          </p:nvSpPr>
          <p:spPr>
            <a:xfrm>
              <a:off x="0" y="-57150"/>
              <a:ext cx="2936496" cy="537595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3137197">
            <a:off x="5909810" y="10386819"/>
            <a:ext cx="11149510" cy="901042"/>
            <a:chOff x="0" y="0"/>
            <a:chExt cx="2936496" cy="237311"/>
          </a:xfrm>
        </p:grpSpPr>
        <p:sp>
          <p:nvSpPr>
            <p:cNvPr id="6" name="Freeform 6"/>
            <p:cNvSpPr/>
            <p:nvPr/>
          </p:nvSpPr>
          <p:spPr>
            <a:xfrm>
              <a:off x="0" y="0"/>
              <a:ext cx="2936496" cy="237311"/>
            </a:xfrm>
            <a:custGeom>
              <a:avLst/>
              <a:gdLst/>
              <a:ahLst/>
              <a:cxnLst/>
              <a:rect l="l" t="t" r="r" b="b"/>
              <a:pathLst>
                <a:path w="2936496" h="237311">
                  <a:moveTo>
                    <a:pt x="0" y="0"/>
                  </a:moveTo>
                  <a:lnTo>
                    <a:pt x="2936496" y="0"/>
                  </a:lnTo>
                  <a:lnTo>
                    <a:pt x="2936496" y="237311"/>
                  </a:lnTo>
                  <a:lnTo>
                    <a:pt x="0" y="237311"/>
                  </a:lnTo>
                  <a:close/>
                </a:path>
              </a:pathLst>
            </a:custGeom>
            <a:solidFill>
              <a:srgbClr val="032C74"/>
            </a:solidFill>
          </p:spPr>
          <p:txBody>
            <a:bodyPr/>
            <a:lstStyle/>
            <a:p>
              <a:endParaRPr lang="en-US"/>
            </a:p>
          </p:txBody>
        </p:sp>
        <p:sp>
          <p:nvSpPr>
            <p:cNvPr id="7" name="TextBox 7"/>
            <p:cNvSpPr txBox="1"/>
            <p:nvPr/>
          </p:nvSpPr>
          <p:spPr>
            <a:xfrm>
              <a:off x="0" y="-57150"/>
              <a:ext cx="2936496" cy="29446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2181146">
            <a:off x="12599295" y="-8230464"/>
            <a:ext cx="11149510" cy="20194825"/>
            <a:chOff x="0" y="0"/>
            <a:chExt cx="2936496" cy="5318802"/>
          </a:xfrm>
        </p:grpSpPr>
        <p:sp>
          <p:nvSpPr>
            <p:cNvPr id="9" name="Freeform 9"/>
            <p:cNvSpPr/>
            <p:nvPr/>
          </p:nvSpPr>
          <p:spPr>
            <a:xfrm>
              <a:off x="0" y="0"/>
              <a:ext cx="2936496" cy="5318802"/>
            </a:xfrm>
            <a:custGeom>
              <a:avLst/>
              <a:gdLst/>
              <a:ahLst/>
              <a:cxnLst/>
              <a:rect l="l" t="t" r="r" b="b"/>
              <a:pathLst>
                <a:path w="2936496" h="5318802">
                  <a:moveTo>
                    <a:pt x="0" y="0"/>
                  </a:moveTo>
                  <a:lnTo>
                    <a:pt x="2936496" y="0"/>
                  </a:lnTo>
                  <a:lnTo>
                    <a:pt x="2936496" y="5318802"/>
                  </a:lnTo>
                  <a:lnTo>
                    <a:pt x="0" y="5318802"/>
                  </a:lnTo>
                  <a:close/>
                </a:path>
              </a:pathLst>
            </a:custGeom>
            <a:solidFill>
              <a:srgbClr val="032C74"/>
            </a:solidFill>
          </p:spPr>
          <p:txBody>
            <a:bodyPr/>
            <a:lstStyle/>
            <a:p>
              <a:endParaRPr lang="en-US"/>
            </a:p>
          </p:txBody>
        </p:sp>
        <p:sp>
          <p:nvSpPr>
            <p:cNvPr id="10" name="TextBox 10"/>
            <p:cNvSpPr txBox="1"/>
            <p:nvPr/>
          </p:nvSpPr>
          <p:spPr>
            <a:xfrm>
              <a:off x="0" y="-57150"/>
              <a:ext cx="2936496" cy="5375952"/>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10275073" y="-190580"/>
            <a:ext cx="8517549" cy="10665630"/>
            <a:chOff x="0" y="0"/>
            <a:chExt cx="24024755" cy="30083671"/>
          </a:xfrm>
        </p:grpSpPr>
        <p:sp>
          <p:nvSpPr>
            <p:cNvPr id="12" name="Freeform 12"/>
            <p:cNvSpPr/>
            <p:nvPr/>
          </p:nvSpPr>
          <p:spPr>
            <a:xfrm>
              <a:off x="0" y="0"/>
              <a:ext cx="24024717" cy="30083633"/>
            </a:xfrm>
            <a:custGeom>
              <a:avLst/>
              <a:gdLst/>
              <a:ahLst/>
              <a:cxnLst/>
              <a:rect l="l" t="t" r="r" b="b"/>
              <a:pathLst>
                <a:path w="24024717" h="30083633">
                  <a:moveTo>
                    <a:pt x="14150594" y="0"/>
                  </a:moveTo>
                  <a:lnTo>
                    <a:pt x="0" y="19379692"/>
                  </a:lnTo>
                  <a:lnTo>
                    <a:pt x="8328152" y="30083633"/>
                  </a:lnTo>
                  <a:lnTo>
                    <a:pt x="24024717" y="30083633"/>
                  </a:lnTo>
                  <a:lnTo>
                    <a:pt x="24024717" y="0"/>
                  </a:lnTo>
                  <a:close/>
                </a:path>
              </a:pathLst>
            </a:custGeom>
            <a:blipFill>
              <a:blip r:embed="rId2"/>
              <a:stretch>
                <a:fillRect l="-44698" r="-44698"/>
              </a:stretch>
            </a:blipFill>
          </p:spPr>
          <p:txBody>
            <a:bodyPr/>
            <a:lstStyle/>
            <a:p>
              <a:endParaRPr lang="en-US"/>
            </a:p>
          </p:txBody>
        </p:sp>
      </p:grpSp>
      <p:grpSp>
        <p:nvGrpSpPr>
          <p:cNvPr id="13" name="Group 13"/>
          <p:cNvGrpSpPr/>
          <p:nvPr/>
        </p:nvGrpSpPr>
        <p:grpSpPr>
          <a:xfrm rot="3129624">
            <a:off x="7662857" y="7900217"/>
            <a:ext cx="6696510" cy="1742416"/>
            <a:chOff x="0" y="0"/>
            <a:chExt cx="1055702" cy="274691"/>
          </a:xfrm>
        </p:grpSpPr>
        <p:sp>
          <p:nvSpPr>
            <p:cNvPr id="14" name="Freeform 14"/>
            <p:cNvSpPr/>
            <p:nvPr/>
          </p:nvSpPr>
          <p:spPr>
            <a:xfrm>
              <a:off x="0" y="0"/>
              <a:ext cx="1055702" cy="274691"/>
            </a:xfrm>
            <a:custGeom>
              <a:avLst/>
              <a:gdLst/>
              <a:ahLst/>
              <a:cxnLst/>
              <a:rect l="l" t="t" r="r" b="b"/>
              <a:pathLst>
                <a:path w="1055702" h="274691">
                  <a:moveTo>
                    <a:pt x="203200" y="0"/>
                  </a:moveTo>
                  <a:lnTo>
                    <a:pt x="1055702" y="0"/>
                  </a:lnTo>
                  <a:lnTo>
                    <a:pt x="852502" y="274691"/>
                  </a:lnTo>
                  <a:lnTo>
                    <a:pt x="0" y="274691"/>
                  </a:lnTo>
                  <a:lnTo>
                    <a:pt x="203200" y="0"/>
                  </a:lnTo>
                  <a:close/>
                </a:path>
              </a:pathLst>
            </a:custGeom>
            <a:solidFill>
              <a:srgbClr val="FEB71A"/>
            </a:solidFill>
          </p:spPr>
          <p:txBody>
            <a:bodyPr/>
            <a:lstStyle/>
            <a:p>
              <a:endParaRPr lang="en-US"/>
            </a:p>
          </p:txBody>
        </p:sp>
        <p:sp>
          <p:nvSpPr>
            <p:cNvPr id="15" name="TextBox 15"/>
            <p:cNvSpPr txBox="1"/>
            <p:nvPr/>
          </p:nvSpPr>
          <p:spPr>
            <a:xfrm>
              <a:off x="101600" y="-57150"/>
              <a:ext cx="852502" cy="331841"/>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3129624">
            <a:off x="6707242" y="7474731"/>
            <a:ext cx="13891712" cy="865206"/>
            <a:chOff x="0" y="0"/>
            <a:chExt cx="4410427" cy="274691"/>
          </a:xfrm>
        </p:grpSpPr>
        <p:sp>
          <p:nvSpPr>
            <p:cNvPr id="17" name="Freeform 17"/>
            <p:cNvSpPr/>
            <p:nvPr/>
          </p:nvSpPr>
          <p:spPr>
            <a:xfrm>
              <a:off x="0" y="0"/>
              <a:ext cx="4410427" cy="274691"/>
            </a:xfrm>
            <a:custGeom>
              <a:avLst/>
              <a:gdLst/>
              <a:ahLst/>
              <a:cxnLst/>
              <a:rect l="l" t="t" r="r" b="b"/>
              <a:pathLst>
                <a:path w="4410427" h="274691">
                  <a:moveTo>
                    <a:pt x="203200" y="0"/>
                  </a:moveTo>
                  <a:lnTo>
                    <a:pt x="4410427" y="0"/>
                  </a:lnTo>
                  <a:lnTo>
                    <a:pt x="4207227" y="274691"/>
                  </a:lnTo>
                  <a:lnTo>
                    <a:pt x="0" y="274691"/>
                  </a:lnTo>
                  <a:lnTo>
                    <a:pt x="203200" y="0"/>
                  </a:lnTo>
                  <a:close/>
                </a:path>
              </a:pathLst>
            </a:custGeom>
            <a:solidFill>
              <a:srgbClr val="FEB71A"/>
            </a:solidFill>
          </p:spPr>
          <p:txBody>
            <a:bodyPr/>
            <a:lstStyle/>
            <a:p>
              <a:endParaRPr lang="en-US"/>
            </a:p>
          </p:txBody>
        </p:sp>
        <p:sp>
          <p:nvSpPr>
            <p:cNvPr id="18" name="TextBox 18"/>
            <p:cNvSpPr txBox="1"/>
            <p:nvPr/>
          </p:nvSpPr>
          <p:spPr>
            <a:xfrm>
              <a:off x="101600" y="-57150"/>
              <a:ext cx="4207227" cy="331841"/>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3233192">
            <a:off x="6451191" y="1361176"/>
            <a:ext cx="12251829" cy="1726757"/>
            <a:chOff x="0" y="0"/>
            <a:chExt cx="1889421" cy="266293"/>
          </a:xfrm>
        </p:grpSpPr>
        <p:sp>
          <p:nvSpPr>
            <p:cNvPr id="20" name="Freeform 20"/>
            <p:cNvSpPr/>
            <p:nvPr/>
          </p:nvSpPr>
          <p:spPr>
            <a:xfrm>
              <a:off x="0" y="0"/>
              <a:ext cx="1889421" cy="266293"/>
            </a:xfrm>
            <a:custGeom>
              <a:avLst/>
              <a:gdLst/>
              <a:ahLst/>
              <a:cxnLst/>
              <a:rect l="l" t="t" r="r" b="b"/>
              <a:pathLst>
                <a:path w="1889421" h="266293">
                  <a:moveTo>
                    <a:pt x="1686221" y="0"/>
                  </a:moveTo>
                  <a:lnTo>
                    <a:pt x="0" y="0"/>
                  </a:lnTo>
                  <a:lnTo>
                    <a:pt x="203200" y="266293"/>
                  </a:lnTo>
                  <a:lnTo>
                    <a:pt x="1889421" y="266293"/>
                  </a:lnTo>
                  <a:lnTo>
                    <a:pt x="1686221" y="0"/>
                  </a:lnTo>
                  <a:close/>
                </a:path>
              </a:pathLst>
            </a:custGeom>
            <a:solidFill>
              <a:srgbClr val="FEB71A"/>
            </a:solidFill>
          </p:spPr>
          <p:txBody>
            <a:bodyPr/>
            <a:lstStyle/>
            <a:p>
              <a:endParaRPr lang="en-US"/>
            </a:p>
          </p:txBody>
        </p:sp>
        <p:sp>
          <p:nvSpPr>
            <p:cNvPr id="21" name="TextBox 21"/>
            <p:cNvSpPr txBox="1"/>
            <p:nvPr/>
          </p:nvSpPr>
          <p:spPr>
            <a:xfrm>
              <a:off x="101600" y="-57150"/>
              <a:ext cx="1686221" cy="323443"/>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3233192">
            <a:off x="8418130" y="588853"/>
            <a:ext cx="4768184" cy="858003"/>
            <a:chOff x="0" y="0"/>
            <a:chExt cx="1479869" cy="266293"/>
          </a:xfrm>
        </p:grpSpPr>
        <p:sp>
          <p:nvSpPr>
            <p:cNvPr id="23" name="Freeform 23"/>
            <p:cNvSpPr/>
            <p:nvPr/>
          </p:nvSpPr>
          <p:spPr>
            <a:xfrm>
              <a:off x="0" y="0"/>
              <a:ext cx="1479869" cy="266293"/>
            </a:xfrm>
            <a:custGeom>
              <a:avLst/>
              <a:gdLst/>
              <a:ahLst/>
              <a:cxnLst/>
              <a:rect l="l" t="t" r="r" b="b"/>
              <a:pathLst>
                <a:path w="1479869" h="266293">
                  <a:moveTo>
                    <a:pt x="1276669" y="0"/>
                  </a:moveTo>
                  <a:lnTo>
                    <a:pt x="0" y="0"/>
                  </a:lnTo>
                  <a:lnTo>
                    <a:pt x="203200" y="266293"/>
                  </a:lnTo>
                  <a:lnTo>
                    <a:pt x="1479869" y="266293"/>
                  </a:lnTo>
                  <a:lnTo>
                    <a:pt x="1276669" y="0"/>
                  </a:lnTo>
                  <a:close/>
                </a:path>
              </a:pathLst>
            </a:custGeom>
            <a:solidFill>
              <a:srgbClr val="FEB71A"/>
            </a:solidFill>
          </p:spPr>
          <p:txBody>
            <a:bodyPr/>
            <a:lstStyle/>
            <a:p>
              <a:endParaRPr lang="en-US"/>
            </a:p>
          </p:txBody>
        </p:sp>
        <p:sp>
          <p:nvSpPr>
            <p:cNvPr id="24" name="TextBox 24"/>
            <p:cNvSpPr txBox="1"/>
            <p:nvPr/>
          </p:nvSpPr>
          <p:spPr>
            <a:xfrm>
              <a:off x="101600" y="-57150"/>
              <a:ext cx="1276669" cy="323443"/>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436249" y="82824"/>
            <a:ext cx="1542761" cy="3194096"/>
          </a:xfrm>
          <a:custGeom>
            <a:avLst/>
            <a:gdLst/>
            <a:ahLst/>
            <a:cxnLst/>
            <a:rect l="l" t="t" r="r" b="b"/>
            <a:pathLst>
              <a:path w="1542761" h="3194096">
                <a:moveTo>
                  <a:pt x="0" y="0"/>
                </a:moveTo>
                <a:lnTo>
                  <a:pt x="1542761" y="0"/>
                </a:lnTo>
                <a:lnTo>
                  <a:pt x="1542761" y="3194096"/>
                </a:lnTo>
                <a:lnTo>
                  <a:pt x="0" y="3194096"/>
                </a:lnTo>
                <a:lnTo>
                  <a:pt x="0" y="0"/>
                </a:lnTo>
                <a:close/>
              </a:path>
            </a:pathLst>
          </a:custGeom>
          <a:blipFill>
            <a:blip r:embed="rId3"/>
            <a:stretch>
              <a:fillRect/>
            </a:stretch>
          </a:blipFill>
        </p:spPr>
        <p:txBody>
          <a:bodyPr/>
          <a:lstStyle/>
          <a:p>
            <a:endParaRPr lang="en-US"/>
          </a:p>
        </p:txBody>
      </p:sp>
      <p:sp>
        <p:nvSpPr>
          <p:cNvPr id="26" name="TextBox 26"/>
          <p:cNvSpPr txBox="1"/>
          <p:nvPr/>
        </p:nvSpPr>
        <p:spPr>
          <a:xfrm>
            <a:off x="2105052" y="157521"/>
            <a:ext cx="1701511" cy="343656"/>
          </a:xfrm>
          <a:prstGeom prst="rect">
            <a:avLst/>
          </a:prstGeom>
        </p:spPr>
        <p:txBody>
          <a:bodyPr lIns="0" tIns="0" rIns="0" bIns="0" rtlCol="0" anchor="t">
            <a:spAutoFit/>
          </a:bodyPr>
          <a:lstStyle/>
          <a:p>
            <a:pPr>
              <a:lnSpc>
                <a:spcPts val="2653"/>
              </a:lnSpc>
            </a:pPr>
            <a:r>
              <a:rPr lang="en-US" sz="2327" dirty="0">
                <a:solidFill>
                  <a:srgbClr val="000000"/>
                </a:solidFill>
                <a:latin typeface="Poppins Semi-Bold"/>
              </a:rPr>
              <a:t>AFGE MOD</a:t>
            </a:r>
          </a:p>
        </p:txBody>
      </p:sp>
      <p:sp>
        <p:nvSpPr>
          <p:cNvPr id="27" name="TextBox 27"/>
          <p:cNvSpPr txBox="1"/>
          <p:nvPr/>
        </p:nvSpPr>
        <p:spPr>
          <a:xfrm>
            <a:off x="1000125" y="3468491"/>
            <a:ext cx="7240395" cy="2149644"/>
          </a:xfrm>
          <a:prstGeom prst="rect">
            <a:avLst/>
          </a:prstGeom>
        </p:spPr>
        <p:txBody>
          <a:bodyPr lIns="0" tIns="0" rIns="0" bIns="0" rtlCol="0" anchor="t">
            <a:spAutoFit/>
          </a:bodyPr>
          <a:lstStyle/>
          <a:p>
            <a:pPr>
              <a:lnSpc>
                <a:spcPts val="8100"/>
              </a:lnSpc>
            </a:pPr>
            <a:r>
              <a:rPr lang="en-US" sz="7105">
                <a:solidFill>
                  <a:srgbClr val="000000"/>
                </a:solidFill>
                <a:latin typeface="Poppins Bold"/>
              </a:rPr>
              <a:t>NEW EMPLOYEE</a:t>
            </a:r>
          </a:p>
          <a:p>
            <a:pPr>
              <a:lnSpc>
                <a:spcPts val="8100"/>
              </a:lnSpc>
            </a:pPr>
            <a:r>
              <a:rPr lang="en-US" sz="7105">
                <a:solidFill>
                  <a:srgbClr val="000000"/>
                </a:solidFill>
                <a:latin typeface="Poppins Bold"/>
              </a:rPr>
              <a:t>ORIENTATION</a:t>
            </a:r>
          </a:p>
        </p:txBody>
      </p:sp>
      <p:sp>
        <p:nvSpPr>
          <p:cNvPr id="28" name="TextBox 28"/>
          <p:cNvSpPr txBox="1"/>
          <p:nvPr/>
        </p:nvSpPr>
        <p:spPr>
          <a:xfrm>
            <a:off x="1028700" y="5620464"/>
            <a:ext cx="5555725" cy="531206"/>
          </a:xfrm>
          <a:prstGeom prst="rect">
            <a:avLst/>
          </a:prstGeom>
        </p:spPr>
        <p:txBody>
          <a:bodyPr lIns="0" tIns="0" rIns="0" bIns="0" rtlCol="0" anchor="t">
            <a:spAutoFit/>
          </a:bodyPr>
          <a:lstStyle/>
          <a:p>
            <a:pPr>
              <a:lnSpc>
                <a:spcPts val="3946"/>
              </a:lnSpc>
            </a:pPr>
            <a:r>
              <a:rPr lang="en-US" sz="3462" spc="148">
                <a:solidFill>
                  <a:srgbClr val="000000"/>
                </a:solidFill>
                <a:latin typeface="Poppins Semi-Bold"/>
              </a:rPr>
              <a:t>HOW TO HOST A NEO</a:t>
            </a:r>
          </a:p>
        </p:txBody>
      </p:sp>
      <p:pic>
        <p:nvPicPr>
          <p:cNvPr id="30" name="Picture 29" descr="A blue circle with yellow and white text and a road with a checkered flag&#10;&#10;Description automatically generated">
            <a:extLst>
              <a:ext uri="{FF2B5EF4-FFF2-40B4-BE49-F238E27FC236}">
                <a16:creationId xmlns:a16="http://schemas.microsoft.com/office/drawing/2014/main" id="{57540865-622E-3157-E731-ECB312955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95" y="8687268"/>
            <a:ext cx="1922676" cy="16083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169008">
            <a:off x="-5615689" y="-2190078"/>
            <a:ext cx="11149510" cy="20194825"/>
            <a:chOff x="0" y="0"/>
            <a:chExt cx="2936496" cy="5318802"/>
          </a:xfrm>
        </p:grpSpPr>
        <p:sp>
          <p:nvSpPr>
            <p:cNvPr id="3" name="Freeform 3"/>
            <p:cNvSpPr/>
            <p:nvPr/>
          </p:nvSpPr>
          <p:spPr>
            <a:xfrm>
              <a:off x="0" y="0"/>
              <a:ext cx="2936496" cy="5318802"/>
            </a:xfrm>
            <a:custGeom>
              <a:avLst/>
              <a:gdLst/>
              <a:ahLst/>
              <a:cxnLst/>
              <a:rect l="l" t="t" r="r" b="b"/>
              <a:pathLst>
                <a:path w="2936496" h="5318802">
                  <a:moveTo>
                    <a:pt x="0" y="0"/>
                  </a:moveTo>
                  <a:lnTo>
                    <a:pt x="2936496" y="0"/>
                  </a:lnTo>
                  <a:lnTo>
                    <a:pt x="2936496" y="5318802"/>
                  </a:lnTo>
                  <a:lnTo>
                    <a:pt x="0" y="5318802"/>
                  </a:lnTo>
                  <a:close/>
                </a:path>
              </a:pathLst>
            </a:custGeom>
            <a:solidFill>
              <a:srgbClr val="032C74"/>
            </a:solidFill>
          </p:spPr>
          <p:txBody>
            <a:bodyPr/>
            <a:lstStyle/>
            <a:p>
              <a:endParaRPr lang="en-US"/>
            </a:p>
          </p:txBody>
        </p:sp>
        <p:sp>
          <p:nvSpPr>
            <p:cNvPr id="4" name="TextBox 4"/>
            <p:cNvSpPr txBox="1"/>
            <p:nvPr/>
          </p:nvSpPr>
          <p:spPr>
            <a:xfrm>
              <a:off x="0" y="-57150"/>
              <a:ext cx="2936496" cy="537595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3112251">
            <a:off x="-952551" y="10346886"/>
            <a:ext cx="11149510" cy="901042"/>
            <a:chOff x="0" y="0"/>
            <a:chExt cx="2936496" cy="237311"/>
          </a:xfrm>
        </p:grpSpPr>
        <p:sp>
          <p:nvSpPr>
            <p:cNvPr id="6" name="Freeform 6"/>
            <p:cNvSpPr/>
            <p:nvPr/>
          </p:nvSpPr>
          <p:spPr>
            <a:xfrm>
              <a:off x="0" y="0"/>
              <a:ext cx="2936496" cy="237311"/>
            </a:xfrm>
            <a:custGeom>
              <a:avLst/>
              <a:gdLst/>
              <a:ahLst/>
              <a:cxnLst/>
              <a:rect l="l" t="t" r="r" b="b"/>
              <a:pathLst>
                <a:path w="2936496" h="237311">
                  <a:moveTo>
                    <a:pt x="0" y="0"/>
                  </a:moveTo>
                  <a:lnTo>
                    <a:pt x="2936496" y="0"/>
                  </a:lnTo>
                  <a:lnTo>
                    <a:pt x="2936496" y="237311"/>
                  </a:lnTo>
                  <a:lnTo>
                    <a:pt x="0" y="237311"/>
                  </a:lnTo>
                  <a:close/>
                </a:path>
              </a:pathLst>
            </a:custGeom>
            <a:solidFill>
              <a:srgbClr val="032C74"/>
            </a:solidFill>
          </p:spPr>
          <p:txBody>
            <a:bodyPr/>
            <a:lstStyle/>
            <a:p>
              <a:endParaRPr lang="en-US"/>
            </a:p>
          </p:txBody>
        </p:sp>
        <p:sp>
          <p:nvSpPr>
            <p:cNvPr id="7" name="TextBox 7"/>
            <p:cNvSpPr txBox="1"/>
            <p:nvPr/>
          </p:nvSpPr>
          <p:spPr>
            <a:xfrm>
              <a:off x="0" y="-57150"/>
              <a:ext cx="2936496" cy="29446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2202000">
            <a:off x="-7660278" y="-8183083"/>
            <a:ext cx="11149510" cy="20194825"/>
            <a:chOff x="0" y="0"/>
            <a:chExt cx="2936496" cy="5318802"/>
          </a:xfrm>
        </p:grpSpPr>
        <p:sp>
          <p:nvSpPr>
            <p:cNvPr id="9" name="Freeform 9"/>
            <p:cNvSpPr/>
            <p:nvPr/>
          </p:nvSpPr>
          <p:spPr>
            <a:xfrm>
              <a:off x="0" y="0"/>
              <a:ext cx="2936496" cy="5318802"/>
            </a:xfrm>
            <a:custGeom>
              <a:avLst/>
              <a:gdLst/>
              <a:ahLst/>
              <a:cxnLst/>
              <a:rect l="l" t="t" r="r" b="b"/>
              <a:pathLst>
                <a:path w="2936496" h="5318802">
                  <a:moveTo>
                    <a:pt x="0" y="0"/>
                  </a:moveTo>
                  <a:lnTo>
                    <a:pt x="2936496" y="0"/>
                  </a:lnTo>
                  <a:lnTo>
                    <a:pt x="2936496" y="5318802"/>
                  </a:lnTo>
                  <a:lnTo>
                    <a:pt x="0" y="5318802"/>
                  </a:lnTo>
                  <a:close/>
                </a:path>
              </a:pathLst>
            </a:custGeom>
            <a:solidFill>
              <a:srgbClr val="032C74"/>
            </a:solidFill>
          </p:spPr>
          <p:txBody>
            <a:bodyPr/>
            <a:lstStyle/>
            <a:p>
              <a:endParaRPr lang="en-US"/>
            </a:p>
          </p:txBody>
        </p:sp>
        <p:sp>
          <p:nvSpPr>
            <p:cNvPr id="10" name="TextBox 10"/>
            <p:cNvSpPr txBox="1"/>
            <p:nvPr/>
          </p:nvSpPr>
          <p:spPr>
            <a:xfrm>
              <a:off x="0" y="-57150"/>
              <a:ext cx="2936496" cy="5375952"/>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40934" y="0"/>
            <a:ext cx="7965127" cy="10287197"/>
            <a:chOff x="0" y="0"/>
            <a:chExt cx="22131490" cy="28583471"/>
          </a:xfrm>
        </p:grpSpPr>
        <p:sp>
          <p:nvSpPr>
            <p:cNvPr id="12" name="Freeform 12"/>
            <p:cNvSpPr/>
            <p:nvPr/>
          </p:nvSpPr>
          <p:spPr>
            <a:xfrm>
              <a:off x="0" y="0"/>
              <a:ext cx="22131528" cy="28583508"/>
            </a:xfrm>
            <a:custGeom>
              <a:avLst/>
              <a:gdLst/>
              <a:ahLst/>
              <a:cxnLst/>
              <a:rect l="l" t="t" r="r" b="b"/>
              <a:pathLst>
                <a:path w="22131528" h="28583508">
                  <a:moveTo>
                    <a:pt x="0" y="0"/>
                  </a:moveTo>
                  <a:lnTo>
                    <a:pt x="0" y="28583508"/>
                  </a:lnTo>
                  <a:lnTo>
                    <a:pt x="14222603" y="28583508"/>
                  </a:lnTo>
                  <a:lnTo>
                    <a:pt x="22131528" y="18628105"/>
                  </a:lnTo>
                  <a:lnTo>
                    <a:pt x="8083296" y="0"/>
                  </a:lnTo>
                  <a:close/>
                </a:path>
              </a:pathLst>
            </a:custGeom>
            <a:blipFill>
              <a:blip r:embed="rId2"/>
              <a:stretch>
                <a:fillRect l="-46925" r="-46925"/>
              </a:stretch>
            </a:blipFill>
          </p:spPr>
          <p:txBody>
            <a:bodyPr/>
            <a:lstStyle/>
            <a:p>
              <a:endParaRPr lang="en-US"/>
            </a:p>
          </p:txBody>
        </p:sp>
      </p:grpSp>
      <p:grpSp>
        <p:nvGrpSpPr>
          <p:cNvPr id="13" name="Group 13"/>
          <p:cNvGrpSpPr/>
          <p:nvPr/>
        </p:nvGrpSpPr>
        <p:grpSpPr>
          <a:xfrm rot="7701372">
            <a:off x="1798394" y="8403532"/>
            <a:ext cx="6979774" cy="1265073"/>
            <a:chOff x="0" y="0"/>
            <a:chExt cx="1419019" cy="257195"/>
          </a:xfrm>
        </p:grpSpPr>
        <p:sp>
          <p:nvSpPr>
            <p:cNvPr id="14" name="Freeform 14"/>
            <p:cNvSpPr/>
            <p:nvPr/>
          </p:nvSpPr>
          <p:spPr>
            <a:xfrm>
              <a:off x="0" y="0"/>
              <a:ext cx="1419019" cy="257195"/>
            </a:xfrm>
            <a:custGeom>
              <a:avLst/>
              <a:gdLst/>
              <a:ahLst/>
              <a:cxnLst/>
              <a:rect l="l" t="t" r="r" b="b"/>
              <a:pathLst>
                <a:path w="1419019" h="257195">
                  <a:moveTo>
                    <a:pt x="1215819" y="0"/>
                  </a:moveTo>
                  <a:lnTo>
                    <a:pt x="0" y="0"/>
                  </a:lnTo>
                  <a:lnTo>
                    <a:pt x="203200" y="257195"/>
                  </a:lnTo>
                  <a:lnTo>
                    <a:pt x="1419019" y="257195"/>
                  </a:lnTo>
                  <a:lnTo>
                    <a:pt x="1215819" y="0"/>
                  </a:lnTo>
                  <a:close/>
                </a:path>
              </a:pathLst>
            </a:custGeom>
            <a:solidFill>
              <a:srgbClr val="FEB71A"/>
            </a:solidFill>
          </p:spPr>
          <p:txBody>
            <a:bodyPr/>
            <a:lstStyle/>
            <a:p>
              <a:endParaRPr lang="en-US"/>
            </a:p>
          </p:txBody>
        </p:sp>
        <p:sp>
          <p:nvSpPr>
            <p:cNvPr id="15" name="TextBox 15"/>
            <p:cNvSpPr txBox="1"/>
            <p:nvPr/>
          </p:nvSpPr>
          <p:spPr>
            <a:xfrm>
              <a:off x="101600" y="-57150"/>
              <a:ext cx="1215819" cy="31434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7701372">
            <a:off x="-1778386" y="6746195"/>
            <a:ext cx="11120199" cy="845233"/>
            <a:chOff x="0" y="0"/>
            <a:chExt cx="3383754" cy="257195"/>
          </a:xfrm>
        </p:grpSpPr>
        <p:sp>
          <p:nvSpPr>
            <p:cNvPr id="17" name="Freeform 17"/>
            <p:cNvSpPr/>
            <p:nvPr/>
          </p:nvSpPr>
          <p:spPr>
            <a:xfrm>
              <a:off x="0" y="0"/>
              <a:ext cx="3383754" cy="257195"/>
            </a:xfrm>
            <a:custGeom>
              <a:avLst/>
              <a:gdLst/>
              <a:ahLst/>
              <a:cxnLst/>
              <a:rect l="l" t="t" r="r" b="b"/>
              <a:pathLst>
                <a:path w="3383754" h="257195">
                  <a:moveTo>
                    <a:pt x="3180554" y="0"/>
                  </a:moveTo>
                  <a:lnTo>
                    <a:pt x="0" y="0"/>
                  </a:lnTo>
                  <a:lnTo>
                    <a:pt x="203200" y="257195"/>
                  </a:lnTo>
                  <a:lnTo>
                    <a:pt x="3383754" y="257195"/>
                  </a:lnTo>
                  <a:lnTo>
                    <a:pt x="3180554" y="0"/>
                  </a:lnTo>
                  <a:close/>
                </a:path>
              </a:pathLst>
            </a:custGeom>
            <a:solidFill>
              <a:srgbClr val="FEB71A"/>
            </a:solidFill>
          </p:spPr>
          <p:txBody>
            <a:bodyPr/>
            <a:lstStyle/>
            <a:p>
              <a:endParaRPr lang="en-US"/>
            </a:p>
          </p:txBody>
        </p:sp>
        <p:sp>
          <p:nvSpPr>
            <p:cNvPr id="18" name="TextBox 18"/>
            <p:cNvSpPr txBox="1"/>
            <p:nvPr/>
          </p:nvSpPr>
          <p:spPr>
            <a:xfrm>
              <a:off x="101600" y="-57150"/>
              <a:ext cx="3180554" cy="31434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7620733">
            <a:off x="-1355954" y="2055262"/>
            <a:ext cx="10971745" cy="1296434"/>
            <a:chOff x="0" y="0"/>
            <a:chExt cx="2282326" cy="269682"/>
          </a:xfrm>
        </p:grpSpPr>
        <p:sp>
          <p:nvSpPr>
            <p:cNvPr id="20" name="Freeform 20"/>
            <p:cNvSpPr/>
            <p:nvPr/>
          </p:nvSpPr>
          <p:spPr>
            <a:xfrm>
              <a:off x="0" y="0"/>
              <a:ext cx="2282326" cy="269682"/>
            </a:xfrm>
            <a:custGeom>
              <a:avLst/>
              <a:gdLst/>
              <a:ahLst/>
              <a:cxnLst/>
              <a:rect l="l" t="t" r="r" b="b"/>
              <a:pathLst>
                <a:path w="2282326" h="269682">
                  <a:moveTo>
                    <a:pt x="203200" y="0"/>
                  </a:moveTo>
                  <a:lnTo>
                    <a:pt x="2282326" y="0"/>
                  </a:lnTo>
                  <a:lnTo>
                    <a:pt x="2079126" y="269682"/>
                  </a:lnTo>
                  <a:lnTo>
                    <a:pt x="0" y="269682"/>
                  </a:lnTo>
                  <a:lnTo>
                    <a:pt x="203200" y="0"/>
                  </a:lnTo>
                  <a:close/>
                </a:path>
              </a:pathLst>
            </a:custGeom>
            <a:solidFill>
              <a:srgbClr val="FEB71A"/>
            </a:solidFill>
          </p:spPr>
          <p:txBody>
            <a:bodyPr/>
            <a:lstStyle/>
            <a:p>
              <a:endParaRPr lang="en-US"/>
            </a:p>
          </p:txBody>
        </p:sp>
        <p:sp>
          <p:nvSpPr>
            <p:cNvPr id="21" name="TextBox 21"/>
            <p:cNvSpPr txBox="1"/>
            <p:nvPr/>
          </p:nvSpPr>
          <p:spPr>
            <a:xfrm>
              <a:off x="101600" y="-57150"/>
              <a:ext cx="2079126" cy="326832"/>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7620733">
            <a:off x="2705506" y="650818"/>
            <a:ext cx="5633128" cy="866186"/>
            <a:chOff x="0" y="0"/>
            <a:chExt cx="1753843" cy="269682"/>
          </a:xfrm>
        </p:grpSpPr>
        <p:sp>
          <p:nvSpPr>
            <p:cNvPr id="23" name="Freeform 23"/>
            <p:cNvSpPr/>
            <p:nvPr/>
          </p:nvSpPr>
          <p:spPr>
            <a:xfrm>
              <a:off x="0" y="0"/>
              <a:ext cx="1753843" cy="269682"/>
            </a:xfrm>
            <a:custGeom>
              <a:avLst/>
              <a:gdLst/>
              <a:ahLst/>
              <a:cxnLst/>
              <a:rect l="l" t="t" r="r" b="b"/>
              <a:pathLst>
                <a:path w="1753843" h="269682">
                  <a:moveTo>
                    <a:pt x="203200" y="0"/>
                  </a:moveTo>
                  <a:lnTo>
                    <a:pt x="1753843" y="0"/>
                  </a:lnTo>
                  <a:lnTo>
                    <a:pt x="1550643" y="269682"/>
                  </a:lnTo>
                  <a:lnTo>
                    <a:pt x="0" y="269682"/>
                  </a:lnTo>
                  <a:lnTo>
                    <a:pt x="203200" y="0"/>
                  </a:lnTo>
                  <a:close/>
                </a:path>
              </a:pathLst>
            </a:custGeom>
            <a:solidFill>
              <a:srgbClr val="FFBC00"/>
            </a:solidFill>
          </p:spPr>
          <p:txBody>
            <a:bodyPr/>
            <a:lstStyle/>
            <a:p>
              <a:endParaRPr lang="en-US"/>
            </a:p>
          </p:txBody>
        </p:sp>
        <p:sp>
          <p:nvSpPr>
            <p:cNvPr id="24" name="TextBox 24"/>
            <p:cNvSpPr txBox="1"/>
            <p:nvPr/>
          </p:nvSpPr>
          <p:spPr>
            <a:xfrm>
              <a:off x="101600" y="-57150"/>
              <a:ext cx="1550643" cy="326832"/>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8520494" y="1867987"/>
            <a:ext cx="8738806" cy="6886804"/>
          </a:xfrm>
          <a:prstGeom prst="rect">
            <a:avLst/>
          </a:prstGeom>
        </p:spPr>
        <p:txBody>
          <a:bodyPr lIns="0" tIns="0" rIns="0" bIns="0" rtlCol="0" anchor="t">
            <a:spAutoFit/>
          </a:bodyPr>
          <a:lstStyle/>
          <a:p>
            <a:pPr algn="just">
              <a:lnSpc>
                <a:spcPts val="3421"/>
              </a:lnSpc>
            </a:pPr>
            <a:r>
              <a:rPr lang="en-US" sz="2874">
                <a:solidFill>
                  <a:srgbClr val="000000"/>
                </a:solidFill>
                <a:latin typeface="Poppins"/>
              </a:rPr>
              <a:t>At AFGE, 80% of our new members come from New Employee Orientations, or “NEOs.” </a:t>
            </a:r>
          </a:p>
          <a:p>
            <a:pPr algn="just">
              <a:lnSpc>
                <a:spcPts val="3421"/>
              </a:lnSpc>
            </a:pPr>
            <a:endParaRPr lang="en-US" sz="2874">
              <a:solidFill>
                <a:srgbClr val="000000"/>
              </a:solidFill>
              <a:latin typeface="Poppins"/>
            </a:endParaRPr>
          </a:p>
          <a:p>
            <a:pPr algn="just">
              <a:lnSpc>
                <a:spcPts val="3421"/>
              </a:lnSpc>
            </a:pPr>
            <a:r>
              <a:rPr lang="en-US" sz="2874">
                <a:solidFill>
                  <a:srgbClr val="000000"/>
                </a:solidFill>
                <a:latin typeface="Poppins"/>
              </a:rPr>
              <a:t>When it comes to messaging, NEOs are a terrific opportunity to organize for power and introduce new members to their union as a way to have a voice on the job.  </a:t>
            </a:r>
          </a:p>
          <a:p>
            <a:pPr algn="just">
              <a:lnSpc>
                <a:spcPts val="3421"/>
              </a:lnSpc>
            </a:pPr>
            <a:endParaRPr lang="en-US" sz="2874">
              <a:solidFill>
                <a:srgbClr val="000000"/>
              </a:solidFill>
              <a:latin typeface="Poppins"/>
            </a:endParaRPr>
          </a:p>
          <a:p>
            <a:pPr algn="just">
              <a:lnSpc>
                <a:spcPts val="3421"/>
              </a:lnSpc>
            </a:pPr>
            <a:r>
              <a:rPr lang="en-US" sz="2874">
                <a:solidFill>
                  <a:srgbClr val="000000"/>
                </a:solidFill>
                <a:latin typeface="Poppins"/>
              </a:rPr>
              <a:t>For many employees, it is their first time learning about AFGE, and for many more, their first time learning about any Union.</a:t>
            </a:r>
          </a:p>
          <a:p>
            <a:pPr algn="just">
              <a:lnSpc>
                <a:spcPts val="3421"/>
              </a:lnSpc>
            </a:pPr>
            <a:endParaRPr lang="en-US" sz="2874">
              <a:solidFill>
                <a:srgbClr val="000000"/>
              </a:solidFill>
              <a:latin typeface="Poppins"/>
            </a:endParaRPr>
          </a:p>
          <a:p>
            <a:pPr algn="just">
              <a:lnSpc>
                <a:spcPts val="3421"/>
              </a:lnSpc>
            </a:pPr>
            <a:r>
              <a:rPr lang="en-US" sz="2874">
                <a:solidFill>
                  <a:srgbClr val="000000"/>
                </a:solidFill>
                <a:latin typeface="Poppins"/>
              </a:rPr>
              <a:t>For the rest of their career in the Federal Service, AFGE will be trying to get in front of these employees- at the the NEO, we have a chance.</a:t>
            </a:r>
          </a:p>
        </p:txBody>
      </p:sp>
      <p:sp>
        <p:nvSpPr>
          <p:cNvPr id="26" name="TextBox 26"/>
          <p:cNvSpPr txBox="1"/>
          <p:nvPr/>
        </p:nvSpPr>
        <p:spPr>
          <a:xfrm>
            <a:off x="10574949" y="1019175"/>
            <a:ext cx="6684351" cy="687705"/>
          </a:xfrm>
          <a:prstGeom prst="rect">
            <a:avLst/>
          </a:prstGeom>
        </p:spPr>
        <p:txBody>
          <a:bodyPr lIns="0" tIns="0" rIns="0" bIns="0" rtlCol="0" anchor="t">
            <a:spAutoFit/>
          </a:bodyPr>
          <a:lstStyle/>
          <a:p>
            <a:pPr algn="r">
              <a:lnSpc>
                <a:spcPts val="5084"/>
              </a:lnSpc>
            </a:pPr>
            <a:r>
              <a:rPr lang="en-US" sz="4499" spc="-134">
                <a:solidFill>
                  <a:srgbClr val="000000"/>
                </a:solidFill>
                <a:latin typeface="Poppins Bold"/>
              </a:rPr>
              <a:t>NEOs Grow Our Union</a:t>
            </a:r>
          </a:p>
        </p:txBody>
      </p:sp>
      <p:pic>
        <p:nvPicPr>
          <p:cNvPr id="27" name="Picture 26" descr="A blue circle with yellow and white text and a road with a checkered flag&#10;&#10;Description automatically generated">
            <a:extLst>
              <a:ext uri="{FF2B5EF4-FFF2-40B4-BE49-F238E27FC236}">
                <a16:creationId xmlns:a16="http://schemas.microsoft.com/office/drawing/2014/main" id="{B1FE38F8-BC60-E7C7-8C5A-0DFE71C2E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95" y="8687268"/>
            <a:ext cx="1922676" cy="160838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942488">
            <a:off x="-1803945" y="-420309"/>
            <a:ext cx="2479693" cy="2479693"/>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25303C"/>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2256716">
            <a:off x="17655104" y="-537466"/>
            <a:ext cx="2532325" cy="2810631"/>
            <a:chOff x="0" y="0"/>
            <a:chExt cx="812800" cy="902128"/>
          </a:xfrm>
        </p:grpSpPr>
        <p:sp>
          <p:nvSpPr>
            <p:cNvPr id="6" name="Freeform 6"/>
            <p:cNvSpPr/>
            <p:nvPr/>
          </p:nvSpPr>
          <p:spPr>
            <a:xfrm>
              <a:off x="0" y="0"/>
              <a:ext cx="812800" cy="902128"/>
            </a:xfrm>
            <a:custGeom>
              <a:avLst/>
              <a:gdLst/>
              <a:ahLst/>
              <a:cxnLst/>
              <a:rect l="l" t="t" r="r" b="b"/>
              <a:pathLst>
                <a:path w="812800" h="902128">
                  <a:moveTo>
                    <a:pt x="0" y="0"/>
                  </a:moveTo>
                  <a:lnTo>
                    <a:pt x="812800" y="0"/>
                  </a:lnTo>
                  <a:lnTo>
                    <a:pt x="812800" y="902128"/>
                  </a:lnTo>
                  <a:lnTo>
                    <a:pt x="0" y="902128"/>
                  </a:lnTo>
                  <a:close/>
                </a:path>
              </a:pathLst>
            </a:custGeom>
            <a:solidFill>
              <a:srgbClr val="25303C"/>
            </a:solidFill>
          </p:spPr>
          <p:txBody>
            <a:bodyPr/>
            <a:lstStyle/>
            <a:p>
              <a:endParaRPr lang="en-US"/>
            </a:p>
          </p:txBody>
        </p:sp>
        <p:sp>
          <p:nvSpPr>
            <p:cNvPr id="7" name="TextBox 7"/>
            <p:cNvSpPr txBox="1"/>
            <p:nvPr/>
          </p:nvSpPr>
          <p:spPr>
            <a:xfrm>
              <a:off x="0" y="-57150"/>
              <a:ext cx="812800" cy="95927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7701372">
            <a:off x="-5717049" y="3664260"/>
            <a:ext cx="8935123" cy="679148"/>
            <a:chOff x="0" y="0"/>
            <a:chExt cx="3383754" cy="257195"/>
          </a:xfrm>
        </p:grpSpPr>
        <p:sp>
          <p:nvSpPr>
            <p:cNvPr id="9" name="Freeform 9"/>
            <p:cNvSpPr/>
            <p:nvPr/>
          </p:nvSpPr>
          <p:spPr>
            <a:xfrm>
              <a:off x="0" y="0"/>
              <a:ext cx="3383754" cy="257195"/>
            </a:xfrm>
            <a:custGeom>
              <a:avLst/>
              <a:gdLst/>
              <a:ahLst/>
              <a:cxnLst/>
              <a:rect l="l" t="t" r="r" b="b"/>
              <a:pathLst>
                <a:path w="3383754" h="257195">
                  <a:moveTo>
                    <a:pt x="3180554" y="0"/>
                  </a:moveTo>
                  <a:lnTo>
                    <a:pt x="0" y="0"/>
                  </a:lnTo>
                  <a:lnTo>
                    <a:pt x="203200" y="257195"/>
                  </a:lnTo>
                  <a:lnTo>
                    <a:pt x="3383754" y="257195"/>
                  </a:lnTo>
                  <a:lnTo>
                    <a:pt x="3180554" y="0"/>
                  </a:lnTo>
                  <a:close/>
                </a:path>
              </a:pathLst>
            </a:custGeom>
            <a:solidFill>
              <a:srgbClr val="ED9B0F"/>
            </a:solidFill>
          </p:spPr>
          <p:txBody>
            <a:bodyPr/>
            <a:lstStyle/>
            <a:p>
              <a:endParaRPr lang="en-US"/>
            </a:p>
          </p:txBody>
        </p:sp>
        <p:sp>
          <p:nvSpPr>
            <p:cNvPr id="10" name="TextBox 10"/>
            <p:cNvSpPr txBox="1"/>
            <p:nvPr/>
          </p:nvSpPr>
          <p:spPr>
            <a:xfrm>
              <a:off x="101600" y="-57150"/>
              <a:ext cx="3180554" cy="31434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7620733">
            <a:off x="-2114225" y="-1233399"/>
            <a:ext cx="4526240" cy="695984"/>
            <a:chOff x="0" y="0"/>
            <a:chExt cx="1753843" cy="269682"/>
          </a:xfrm>
        </p:grpSpPr>
        <p:sp>
          <p:nvSpPr>
            <p:cNvPr id="12" name="Freeform 12"/>
            <p:cNvSpPr/>
            <p:nvPr/>
          </p:nvSpPr>
          <p:spPr>
            <a:xfrm>
              <a:off x="0" y="0"/>
              <a:ext cx="1753843" cy="269682"/>
            </a:xfrm>
            <a:custGeom>
              <a:avLst/>
              <a:gdLst/>
              <a:ahLst/>
              <a:cxnLst/>
              <a:rect l="l" t="t" r="r" b="b"/>
              <a:pathLst>
                <a:path w="1753843" h="269682">
                  <a:moveTo>
                    <a:pt x="203200" y="0"/>
                  </a:moveTo>
                  <a:lnTo>
                    <a:pt x="1753843" y="0"/>
                  </a:lnTo>
                  <a:lnTo>
                    <a:pt x="1550643" y="269682"/>
                  </a:lnTo>
                  <a:lnTo>
                    <a:pt x="0" y="269682"/>
                  </a:lnTo>
                  <a:lnTo>
                    <a:pt x="203200" y="0"/>
                  </a:lnTo>
                  <a:close/>
                </a:path>
              </a:pathLst>
            </a:custGeom>
            <a:solidFill>
              <a:srgbClr val="FFBC00"/>
            </a:solidFill>
          </p:spPr>
          <p:txBody>
            <a:bodyPr/>
            <a:lstStyle/>
            <a:p>
              <a:endParaRPr lang="en-US"/>
            </a:p>
          </p:txBody>
        </p:sp>
        <p:sp>
          <p:nvSpPr>
            <p:cNvPr id="13" name="TextBox 13"/>
            <p:cNvSpPr txBox="1"/>
            <p:nvPr/>
          </p:nvSpPr>
          <p:spPr>
            <a:xfrm>
              <a:off x="101600" y="-57150"/>
              <a:ext cx="1550643" cy="326832"/>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3129624">
            <a:off x="14610194" y="4618349"/>
            <a:ext cx="11398959" cy="709952"/>
            <a:chOff x="0" y="0"/>
            <a:chExt cx="4410427" cy="274691"/>
          </a:xfrm>
        </p:grpSpPr>
        <p:sp>
          <p:nvSpPr>
            <p:cNvPr id="15" name="Freeform 15"/>
            <p:cNvSpPr/>
            <p:nvPr/>
          </p:nvSpPr>
          <p:spPr>
            <a:xfrm>
              <a:off x="0" y="0"/>
              <a:ext cx="4410427" cy="274691"/>
            </a:xfrm>
            <a:custGeom>
              <a:avLst/>
              <a:gdLst/>
              <a:ahLst/>
              <a:cxnLst/>
              <a:rect l="l" t="t" r="r" b="b"/>
              <a:pathLst>
                <a:path w="4410427" h="274691">
                  <a:moveTo>
                    <a:pt x="203200" y="0"/>
                  </a:moveTo>
                  <a:lnTo>
                    <a:pt x="4410427" y="0"/>
                  </a:lnTo>
                  <a:lnTo>
                    <a:pt x="4207227" y="274691"/>
                  </a:lnTo>
                  <a:lnTo>
                    <a:pt x="0" y="274691"/>
                  </a:lnTo>
                  <a:lnTo>
                    <a:pt x="203200" y="0"/>
                  </a:lnTo>
                  <a:close/>
                </a:path>
              </a:pathLst>
            </a:custGeom>
            <a:solidFill>
              <a:srgbClr val="ED9B0F"/>
            </a:solidFill>
          </p:spPr>
          <p:txBody>
            <a:bodyPr/>
            <a:lstStyle/>
            <a:p>
              <a:endParaRPr lang="en-US"/>
            </a:p>
          </p:txBody>
        </p:sp>
        <p:sp>
          <p:nvSpPr>
            <p:cNvPr id="16" name="TextBox 16"/>
            <p:cNvSpPr txBox="1"/>
            <p:nvPr/>
          </p:nvSpPr>
          <p:spPr>
            <a:xfrm>
              <a:off x="101600" y="-57150"/>
              <a:ext cx="4207227" cy="33184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3233192">
            <a:off x="16014078" y="-1031915"/>
            <a:ext cx="3912572" cy="704041"/>
            <a:chOff x="0" y="0"/>
            <a:chExt cx="1479869" cy="266293"/>
          </a:xfrm>
        </p:grpSpPr>
        <p:sp>
          <p:nvSpPr>
            <p:cNvPr id="18" name="Freeform 18"/>
            <p:cNvSpPr/>
            <p:nvPr/>
          </p:nvSpPr>
          <p:spPr>
            <a:xfrm>
              <a:off x="0" y="0"/>
              <a:ext cx="1479869" cy="266293"/>
            </a:xfrm>
            <a:custGeom>
              <a:avLst/>
              <a:gdLst/>
              <a:ahLst/>
              <a:cxnLst/>
              <a:rect l="l" t="t" r="r" b="b"/>
              <a:pathLst>
                <a:path w="1479869" h="266293">
                  <a:moveTo>
                    <a:pt x="1276669" y="0"/>
                  </a:moveTo>
                  <a:lnTo>
                    <a:pt x="0" y="0"/>
                  </a:lnTo>
                  <a:lnTo>
                    <a:pt x="203200" y="266293"/>
                  </a:lnTo>
                  <a:lnTo>
                    <a:pt x="1479869" y="266293"/>
                  </a:lnTo>
                  <a:lnTo>
                    <a:pt x="1276669" y="0"/>
                  </a:lnTo>
                  <a:close/>
                </a:path>
              </a:pathLst>
            </a:custGeom>
            <a:solidFill>
              <a:srgbClr val="FFBC00"/>
            </a:solidFill>
          </p:spPr>
          <p:txBody>
            <a:bodyPr/>
            <a:lstStyle/>
            <a:p>
              <a:endParaRPr lang="en-US"/>
            </a:p>
          </p:txBody>
        </p:sp>
        <p:sp>
          <p:nvSpPr>
            <p:cNvPr id="19" name="TextBox 19"/>
            <p:cNvSpPr txBox="1"/>
            <p:nvPr/>
          </p:nvSpPr>
          <p:spPr>
            <a:xfrm>
              <a:off x="101600" y="-57150"/>
              <a:ext cx="1276669" cy="32344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9693030" y="3698915"/>
            <a:ext cx="7566270" cy="5559385"/>
            <a:chOff x="0" y="0"/>
            <a:chExt cx="1992762" cy="1464200"/>
          </a:xfrm>
        </p:grpSpPr>
        <p:sp>
          <p:nvSpPr>
            <p:cNvPr id="21" name="Freeform 21"/>
            <p:cNvSpPr/>
            <p:nvPr/>
          </p:nvSpPr>
          <p:spPr>
            <a:xfrm>
              <a:off x="0" y="0"/>
              <a:ext cx="1992762" cy="1464200"/>
            </a:xfrm>
            <a:custGeom>
              <a:avLst/>
              <a:gdLst/>
              <a:ahLst/>
              <a:cxnLst/>
              <a:rect l="l" t="t" r="r" b="b"/>
              <a:pathLst>
                <a:path w="1992762" h="1464200">
                  <a:moveTo>
                    <a:pt x="0" y="0"/>
                  </a:moveTo>
                  <a:lnTo>
                    <a:pt x="1992762" y="0"/>
                  </a:lnTo>
                  <a:lnTo>
                    <a:pt x="1992762" y="1464200"/>
                  </a:lnTo>
                  <a:lnTo>
                    <a:pt x="0" y="1464200"/>
                  </a:lnTo>
                  <a:close/>
                </a:path>
              </a:pathLst>
            </a:custGeom>
            <a:solidFill>
              <a:srgbClr val="25303C"/>
            </a:solidFill>
          </p:spPr>
          <p:txBody>
            <a:bodyPr/>
            <a:lstStyle/>
            <a:p>
              <a:endParaRPr lang="en-US"/>
            </a:p>
          </p:txBody>
        </p:sp>
        <p:sp>
          <p:nvSpPr>
            <p:cNvPr id="22" name="TextBox 22"/>
            <p:cNvSpPr txBox="1"/>
            <p:nvPr/>
          </p:nvSpPr>
          <p:spPr>
            <a:xfrm>
              <a:off x="0" y="-57150"/>
              <a:ext cx="1992762" cy="152135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028700" y="3698915"/>
            <a:ext cx="7566270" cy="5559385"/>
            <a:chOff x="0" y="0"/>
            <a:chExt cx="1992762" cy="1464200"/>
          </a:xfrm>
        </p:grpSpPr>
        <p:sp>
          <p:nvSpPr>
            <p:cNvPr id="24" name="Freeform 24"/>
            <p:cNvSpPr/>
            <p:nvPr/>
          </p:nvSpPr>
          <p:spPr>
            <a:xfrm>
              <a:off x="0" y="0"/>
              <a:ext cx="1992762" cy="1464200"/>
            </a:xfrm>
            <a:custGeom>
              <a:avLst/>
              <a:gdLst/>
              <a:ahLst/>
              <a:cxnLst/>
              <a:rect l="l" t="t" r="r" b="b"/>
              <a:pathLst>
                <a:path w="1992762" h="1464200">
                  <a:moveTo>
                    <a:pt x="0" y="0"/>
                  </a:moveTo>
                  <a:lnTo>
                    <a:pt x="1992762" y="0"/>
                  </a:lnTo>
                  <a:lnTo>
                    <a:pt x="1992762" y="1464200"/>
                  </a:lnTo>
                  <a:lnTo>
                    <a:pt x="0" y="1464200"/>
                  </a:lnTo>
                  <a:close/>
                </a:path>
              </a:pathLst>
            </a:custGeom>
            <a:solidFill>
              <a:srgbClr val="25303C"/>
            </a:solidFill>
          </p:spPr>
          <p:txBody>
            <a:bodyPr/>
            <a:lstStyle/>
            <a:p>
              <a:endParaRPr lang="en-US"/>
            </a:p>
          </p:txBody>
        </p:sp>
        <p:sp>
          <p:nvSpPr>
            <p:cNvPr id="25" name="TextBox 25"/>
            <p:cNvSpPr txBox="1"/>
            <p:nvPr/>
          </p:nvSpPr>
          <p:spPr>
            <a:xfrm>
              <a:off x="0" y="-57150"/>
              <a:ext cx="1992762" cy="152135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3401291" y="2486729"/>
            <a:ext cx="2821087" cy="2424372"/>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BC00"/>
            </a:solidFill>
            <a:ln w="114300" cap="sq">
              <a:solidFill>
                <a:srgbClr val="25303C"/>
              </a:solidFill>
              <a:prstDash val="solid"/>
              <a:miter/>
            </a:ln>
          </p:spPr>
          <p:txBody>
            <a:bodyPr/>
            <a:lstStyle/>
            <a:p>
              <a:endParaRPr lang="en-US"/>
            </a:p>
          </p:txBody>
        </p:sp>
        <p:sp>
          <p:nvSpPr>
            <p:cNvPr id="28" name="TextBox 28"/>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2065622" y="2486729"/>
            <a:ext cx="2821087" cy="2424372"/>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BC00"/>
            </a:solidFill>
            <a:ln w="114300" cap="sq">
              <a:solidFill>
                <a:srgbClr val="25303C"/>
              </a:solidFill>
              <a:prstDash val="solid"/>
              <a:miter/>
            </a:ln>
          </p:spPr>
          <p:txBody>
            <a:bodyPr/>
            <a:lstStyle/>
            <a:p>
              <a:endParaRPr lang="en-US"/>
            </a:p>
          </p:txBody>
        </p:sp>
        <p:sp>
          <p:nvSpPr>
            <p:cNvPr id="31" name="TextBox 31"/>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32" name="Freeform 32"/>
          <p:cNvSpPr/>
          <p:nvPr/>
        </p:nvSpPr>
        <p:spPr>
          <a:xfrm>
            <a:off x="12742690" y="3189483"/>
            <a:ext cx="1466951" cy="1018864"/>
          </a:xfrm>
          <a:custGeom>
            <a:avLst/>
            <a:gdLst/>
            <a:ahLst/>
            <a:cxnLst/>
            <a:rect l="l" t="t" r="r" b="b"/>
            <a:pathLst>
              <a:path w="1466951" h="1018864">
                <a:moveTo>
                  <a:pt x="0" y="0"/>
                </a:moveTo>
                <a:lnTo>
                  <a:pt x="1466951" y="0"/>
                </a:lnTo>
                <a:lnTo>
                  <a:pt x="1466951" y="1018864"/>
                </a:lnTo>
                <a:lnTo>
                  <a:pt x="0" y="10188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3" name="Freeform 33"/>
          <p:cNvSpPr/>
          <p:nvPr/>
        </p:nvSpPr>
        <p:spPr>
          <a:xfrm>
            <a:off x="4000003" y="2901290"/>
            <a:ext cx="1623664" cy="1595250"/>
          </a:xfrm>
          <a:custGeom>
            <a:avLst/>
            <a:gdLst/>
            <a:ahLst/>
            <a:cxnLst/>
            <a:rect l="l" t="t" r="r" b="b"/>
            <a:pathLst>
              <a:path w="1623664" h="1595250">
                <a:moveTo>
                  <a:pt x="0" y="0"/>
                </a:moveTo>
                <a:lnTo>
                  <a:pt x="1623664" y="0"/>
                </a:lnTo>
                <a:lnTo>
                  <a:pt x="1623664" y="1595250"/>
                </a:lnTo>
                <a:lnTo>
                  <a:pt x="0" y="15952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4" name="TextBox 34"/>
          <p:cNvSpPr txBox="1"/>
          <p:nvPr/>
        </p:nvSpPr>
        <p:spPr>
          <a:xfrm>
            <a:off x="3401291" y="1019175"/>
            <a:ext cx="11485418" cy="687705"/>
          </a:xfrm>
          <a:prstGeom prst="rect">
            <a:avLst/>
          </a:prstGeom>
        </p:spPr>
        <p:txBody>
          <a:bodyPr lIns="0" tIns="0" rIns="0" bIns="0" rtlCol="0" anchor="t">
            <a:spAutoFit/>
          </a:bodyPr>
          <a:lstStyle/>
          <a:p>
            <a:pPr algn="ctr">
              <a:lnSpc>
                <a:spcPts val="5084"/>
              </a:lnSpc>
            </a:pPr>
            <a:r>
              <a:rPr lang="en-US" sz="4499" spc="-134">
                <a:solidFill>
                  <a:srgbClr val="000000"/>
                </a:solidFill>
                <a:latin typeface="Poppins Bold"/>
              </a:rPr>
              <a:t>HOW WE EXPLAIN  THE UNION</a:t>
            </a:r>
          </a:p>
        </p:txBody>
      </p:sp>
      <p:sp>
        <p:nvSpPr>
          <p:cNvPr id="35" name="TextBox 35"/>
          <p:cNvSpPr txBox="1"/>
          <p:nvPr/>
        </p:nvSpPr>
        <p:spPr>
          <a:xfrm>
            <a:off x="2493959" y="5162550"/>
            <a:ext cx="4795140" cy="535940"/>
          </a:xfrm>
          <a:prstGeom prst="rect">
            <a:avLst/>
          </a:prstGeom>
        </p:spPr>
        <p:txBody>
          <a:bodyPr lIns="0" tIns="0" rIns="0" bIns="0" rtlCol="0" anchor="t">
            <a:spAutoFit/>
          </a:bodyPr>
          <a:lstStyle/>
          <a:p>
            <a:pPr algn="ctr">
              <a:lnSpc>
                <a:spcPts val="3955"/>
              </a:lnSpc>
            </a:pPr>
            <a:r>
              <a:rPr lang="en-US" sz="3500" spc="-105">
                <a:solidFill>
                  <a:srgbClr val="FFFFFF"/>
                </a:solidFill>
                <a:latin typeface="Poppins Bold"/>
              </a:rPr>
              <a:t>SERVICE MODEL</a:t>
            </a:r>
          </a:p>
        </p:txBody>
      </p:sp>
      <p:sp>
        <p:nvSpPr>
          <p:cNvPr id="36" name="TextBox 36"/>
          <p:cNvSpPr txBox="1"/>
          <p:nvPr/>
        </p:nvSpPr>
        <p:spPr>
          <a:xfrm>
            <a:off x="11158289" y="5162550"/>
            <a:ext cx="4795140" cy="535940"/>
          </a:xfrm>
          <a:prstGeom prst="rect">
            <a:avLst/>
          </a:prstGeom>
        </p:spPr>
        <p:txBody>
          <a:bodyPr lIns="0" tIns="0" rIns="0" bIns="0" rtlCol="0" anchor="t">
            <a:spAutoFit/>
          </a:bodyPr>
          <a:lstStyle/>
          <a:p>
            <a:pPr algn="ctr">
              <a:lnSpc>
                <a:spcPts val="3955"/>
              </a:lnSpc>
            </a:pPr>
            <a:r>
              <a:rPr lang="en-US" sz="3500" spc="-105">
                <a:solidFill>
                  <a:srgbClr val="FFFFFF"/>
                </a:solidFill>
                <a:latin typeface="Poppins Bold"/>
              </a:rPr>
              <a:t>ORGANIZING MODEL</a:t>
            </a:r>
          </a:p>
        </p:txBody>
      </p:sp>
      <p:sp>
        <p:nvSpPr>
          <p:cNvPr id="37" name="TextBox 37"/>
          <p:cNvSpPr txBox="1"/>
          <p:nvPr/>
        </p:nvSpPr>
        <p:spPr>
          <a:xfrm>
            <a:off x="1529653" y="5889866"/>
            <a:ext cx="6564363" cy="2088515"/>
          </a:xfrm>
          <a:prstGeom prst="rect">
            <a:avLst/>
          </a:prstGeom>
        </p:spPr>
        <p:txBody>
          <a:bodyPr lIns="0" tIns="0" rIns="0" bIns="0" rtlCol="0" anchor="t">
            <a:spAutoFit/>
          </a:bodyPr>
          <a:lstStyle/>
          <a:p>
            <a:pPr algn="just">
              <a:lnSpc>
                <a:spcPts val="2380"/>
              </a:lnSpc>
            </a:pPr>
            <a:r>
              <a:rPr lang="en-US" sz="2000">
                <a:solidFill>
                  <a:srgbClr val="FFFFFF"/>
                </a:solidFill>
                <a:latin typeface="Poppins"/>
              </a:rPr>
              <a:t>The Service Model explains AFGE is a union that provides representation for service.</a:t>
            </a:r>
          </a:p>
          <a:p>
            <a:pPr algn="just">
              <a:lnSpc>
                <a:spcPts val="2380"/>
              </a:lnSpc>
            </a:pPr>
            <a:endParaRPr lang="en-US" sz="2000">
              <a:solidFill>
                <a:srgbClr val="FFFFFF"/>
              </a:solidFill>
              <a:latin typeface="Poppins"/>
            </a:endParaRPr>
          </a:p>
          <a:p>
            <a:pPr algn="just">
              <a:lnSpc>
                <a:spcPts val="2380"/>
              </a:lnSpc>
            </a:pPr>
            <a:r>
              <a:rPr lang="en-US" sz="2000">
                <a:solidFill>
                  <a:srgbClr val="FFFFFF"/>
                </a:solidFill>
                <a:latin typeface="Poppins"/>
              </a:rPr>
              <a:t>PRO: Easy, Compelling, Fast</a:t>
            </a:r>
          </a:p>
          <a:p>
            <a:pPr algn="just">
              <a:lnSpc>
                <a:spcPts val="2380"/>
              </a:lnSpc>
            </a:pPr>
            <a:endParaRPr lang="en-US" sz="2000">
              <a:solidFill>
                <a:srgbClr val="FFFFFF"/>
              </a:solidFill>
              <a:latin typeface="Poppins"/>
            </a:endParaRPr>
          </a:p>
          <a:p>
            <a:pPr algn="just">
              <a:lnSpc>
                <a:spcPts val="2380"/>
              </a:lnSpc>
            </a:pPr>
            <a:r>
              <a:rPr lang="en-US" sz="2000">
                <a:solidFill>
                  <a:srgbClr val="FFFFFF"/>
                </a:solidFill>
                <a:latin typeface="Poppins"/>
              </a:rPr>
              <a:t>CON: Disengaged, Third Party, Member may not need us and suggests we don’t need them</a:t>
            </a:r>
          </a:p>
        </p:txBody>
      </p:sp>
      <p:sp>
        <p:nvSpPr>
          <p:cNvPr id="38" name="TextBox 38"/>
          <p:cNvSpPr txBox="1"/>
          <p:nvPr/>
        </p:nvSpPr>
        <p:spPr>
          <a:xfrm>
            <a:off x="10193984" y="5889866"/>
            <a:ext cx="6564363" cy="2088515"/>
          </a:xfrm>
          <a:prstGeom prst="rect">
            <a:avLst/>
          </a:prstGeom>
        </p:spPr>
        <p:txBody>
          <a:bodyPr lIns="0" tIns="0" rIns="0" bIns="0" rtlCol="0" anchor="t">
            <a:spAutoFit/>
          </a:bodyPr>
          <a:lstStyle/>
          <a:p>
            <a:pPr algn="just">
              <a:lnSpc>
                <a:spcPts val="2380"/>
              </a:lnSpc>
            </a:pPr>
            <a:r>
              <a:rPr lang="en-US" sz="2000">
                <a:solidFill>
                  <a:srgbClr val="FFFFFF"/>
                </a:solidFill>
                <a:latin typeface="Poppins"/>
              </a:rPr>
              <a:t>The Organizing Model Explains that AFGE is all the employees working together for a voice on the job.</a:t>
            </a:r>
          </a:p>
          <a:p>
            <a:pPr algn="just">
              <a:lnSpc>
                <a:spcPts val="2380"/>
              </a:lnSpc>
            </a:pPr>
            <a:endParaRPr lang="en-US" sz="2000">
              <a:solidFill>
                <a:srgbClr val="FFFFFF"/>
              </a:solidFill>
              <a:latin typeface="Poppins"/>
            </a:endParaRPr>
          </a:p>
          <a:p>
            <a:pPr algn="just">
              <a:lnSpc>
                <a:spcPts val="2380"/>
              </a:lnSpc>
            </a:pPr>
            <a:r>
              <a:rPr lang="en-US" sz="2000">
                <a:solidFill>
                  <a:srgbClr val="FFFFFF"/>
                </a:solidFill>
                <a:latin typeface="Poppins"/>
              </a:rPr>
              <a:t>PRO: Sets expectations for participation, </a:t>
            </a:r>
          </a:p>
          <a:p>
            <a:pPr algn="just">
              <a:lnSpc>
                <a:spcPts val="2380"/>
              </a:lnSpc>
            </a:pPr>
            <a:r>
              <a:rPr lang="en-US" sz="2000">
                <a:solidFill>
                  <a:srgbClr val="FFFFFF"/>
                </a:solidFill>
                <a:latin typeface="Poppins"/>
              </a:rPr>
              <a:t> empowering, grows power along with numbers</a:t>
            </a:r>
          </a:p>
          <a:p>
            <a:pPr algn="just">
              <a:lnSpc>
                <a:spcPts val="2380"/>
              </a:lnSpc>
            </a:pPr>
            <a:endParaRPr lang="en-US" sz="2000">
              <a:solidFill>
                <a:srgbClr val="FFFFFF"/>
              </a:solidFill>
              <a:latin typeface="Poppins"/>
            </a:endParaRPr>
          </a:p>
          <a:p>
            <a:pPr algn="just">
              <a:lnSpc>
                <a:spcPts val="2380"/>
              </a:lnSpc>
            </a:pPr>
            <a:r>
              <a:rPr lang="en-US" sz="2000">
                <a:solidFill>
                  <a:srgbClr val="FFFFFF"/>
                </a:solidFill>
                <a:latin typeface="Poppins"/>
              </a:rPr>
              <a:t>CON: Hard work</a:t>
            </a:r>
          </a:p>
        </p:txBody>
      </p:sp>
      <p:pic>
        <p:nvPicPr>
          <p:cNvPr id="39" name="Picture 38" descr="A blue circle with yellow and white text and a road with a checkered flag&#10;&#10;Description automatically generated">
            <a:extLst>
              <a:ext uri="{FF2B5EF4-FFF2-40B4-BE49-F238E27FC236}">
                <a16:creationId xmlns:a16="http://schemas.microsoft.com/office/drawing/2014/main" id="{97A2D333-0105-33C3-B408-5CBBD7D921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95" y="8687268"/>
            <a:ext cx="1922676" cy="160838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181146">
            <a:off x="11778749" y="-1345037"/>
            <a:ext cx="11149510" cy="20194825"/>
            <a:chOff x="0" y="0"/>
            <a:chExt cx="2936496" cy="5318802"/>
          </a:xfrm>
        </p:grpSpPr>
        <p:sp>
          <p:nvSpPr>
            <p:cNvPr id="3" name="Freeform 3"/>
            <p:cNvSpPr/>
            <p:nvPr/>
          </p:nvSpPr>
          <p:spPr>
            <a:xfrm>
              <a:off x="0" y="0"/>
              <a:ext cx="2936496" cy="5318802"/>
            </a:xfrm>
            <a:custGeom>
              <a:avLst/>
              <a:gdLst/>
              <a:ahLst/>
              <a:cxnLst/>
              <a:rect l="l" t="t" r="r" b="b"/>
              <a:pathLst>
                <a:path w="2936496" h="5318802">
                  <a:moveTo>
                    <a:pt x="0" y="0"/>
                  </a:moveTo>
                  <a:lnTo>
                    <a:pt x="2936496" y="0"/>
                  </a:lnTo>
                  <a:lnTo>
                    <a:pt x="2936496" y="5318802"/>
                  </a:lnTo>
                  <a:lnTo>
                    <a:pt x="0" y="5318802"/>
                  </a:lnTo>
                  <a:close/>
                </a:path>
              </a:pathLst>
            </a:custGeom>
            <a:solidFill>
              <a:srgbClr val="25303C"/>
            </a:solidFill>
          </p:spPr>
          <p:txBody>
            <a:bodyPr/>
            <a:lstStyle/>
            <a:p>
              <a:endParaRPr lang="en-US"/>
            </a:p>
          </p:txBody>
        </p:sp>
        <p:sp>
          <p:nvSpPr>
            <p:cNvPr id="4" name="TextBox 4"/>
            <p:cNvSpPr txBox="1"/>
            <p:nvPr/>
          </p:nvSpPr>
          <p:spPr>
            <a:xfrm>
              <a:off x="0" y="-57150"/>
              <a:ext cx="2936496" cy="537595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3137197">
            <a:off x="7720061" y="10386819"/>
            <a:ext cx="11149510" cy="901042"/>
            <a:chOff x="0" y="0"/>
            <a:chExt cx="2936496" cy="237311"/>
          </a:xfrm>
        </p:grpSpPr>
        <p:sp>
          <p:nvSpPr>
            <p:cNvPr id="6" name="Freeform 6"/>
            <p:cNvSpPr/>
            <p:nvPr/>
          </p:nvSpPr>
          <p:spPr>
            <a:xfrm>
              <a:off x="0" y="0"/>
              <a:ext cx="2936496" cy="237311"/>
            </a:xfrm>
            <a:custGeom>
              <a:avLst/>
              <a:gdLst/>
              <a:ahLst/>
              <a:cxnLst/>
              <a:rect l="l" t="t" r="r" b="b"/>
              <a:pathLst>
                <a:path w="2936496" h="237311">
                  <a:moveTo>
                    <a:pt x="0" y="0"/>
                  </a:moveTo>
                  <a:lnTo>
                    <a:pt x="2936496" y="0"/>
                  </a:lnTo>
                  <a:lnTo>
                    <a:pt x="2936496" y="237311"/>
                  </a:lnTo>
                  <a:lnTo>
                    <a:pt x="0" y="237311"/>
                  </a:lnTo>
                  <a:close/>
                </a:path>
              </a:pathLst>
            </a:custGeom>
            <a:solidFill>
              <a:srgbClr val="25303C"/>
            </a:solidFill>
          </p:spPr>
          <p:txBody>
            <a:bodyPr/>
            <a:lstStyle/>
            <a:p>
              <a:endParaRPr lang="en-US"/>
            </a:p>
          </p:txBody>
        </p:sp>
        <p:sp>
          <p:nvSpPr>
            <p:cNvPr id="7" name="TextBox 7"/>
            <p:cNvSpPr txBox="1"/>
            <p:nvPr/>
          </p:nvSpPr>
          <p:spPr>
            <a:xfrm>
              <a:off x="0" y="-57150"/>
              <a:ext cx="2936496" cy="29446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2181146">
            <a:off x="14409546" y="-8230464"/>
            <a:ext cx="11149510" cy="20194825"/>
            <a:chOff x="0" y="0"/>
            <a:chExt cx="2936496" cy="5318802"/>
          </a:xfrm>
        </p:grpSpPr>
        <p:sp>
          <p:nvSpPr>
            <p:cNvPr id="9" name="Freeform 9"/>
            <p:cNvSpPr/>
            <p:nvPr/>
          </p:nvSpPr>
          <p:spPr>
            <a:xfrm>
              <a:off x="0" y="0"/>
              <a:ext cx="2936496" cy="5318802"/>
            </a:xfrm>
            <a:custGeom>
              <a:avLst/>
              <a:gdLst/>
              <a:ahLst/>
              <a:cxnLst/>
              <a:rect l="l" t="t" r="r" b="b"/>
              <a:pathLst>
                <a:path w="2936496" h="5318802">
                  <a:moveTo>
                    <a:pt x="0" y="0"/>
                  </a:moveTo>
                  <a:lnTo>
                    <a:pt x="2936496" y="0"/>
                  </a:lnTo>
                  <a:lnTo>
                    <a:pt x="2936496" y="5318802"/>
                  </a:lnTo>
                  <a:lnTo>
                    <a:pt x="0" y="5318802"/>
                  </a:lnTo>
                  <a:close/>
                </a:path>
              </a:pathLst>
            </a:custGeom>
            <a:solidFill>
              <a:srgbClr val="25303C"/>
            </a:solidFill>
          </p:spPr>
          <p:txBody>
            <a:bodyPr/>
            <a:lstStyle/>
            <a:p>
              <a:endParaRPr lang="en-US"/>
            </a:p>
          </p:txBody>
        </p:sp>
        <p:sp>
          <p:nvSpPr>
            <p:cNvPr id="10" name="TextBox 10"/>
            <p:cNvSpPr txBox="1"/>
            <p:nvPr/>
          </p:nvSpPr>
          <p:spPr>
            <a:xfrm>
              <a:off x="0" y="-57150"/>
              <a:ext cx="2936496" cy="5375952"/>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10417031" y="0"/>
            <a:ext cx="7965127" cy="10287197"/>
            <a:chOff x="0" y="0"/>
            <a:chExt cx="22131490" cy="28583471"/>
          </a:xfrm>
        </p:grpSpPr>
        <p:sp>
          <p:nvSpPr>
            <p:cNvPr id="12" name="Freeform 12"/>
            <p:cNvSpPr/>
            <p:nvPr/>
          </p:nvSpPr>
          <p:spPr>
            <a:xfrm>
              <a:off x="0" y="0"/>
              <a:ext cx="22131528" cy="28583508"/>
            </a:xfrm>
            <a:custGeom>
              <a:avLst/>
              <a:gdLst/>
              <a:ahLst/>
              <a:cxnLst/>
              <a:rect l="l" t="t" r="r" b="b"/>
              <a:pathLst>
                <a:path w="22131528" h="28583508">
                  <a:moveTo>
                    <a:pt x="14048232" y="0"/>
                  </a:moveTo>
                  <a:lnTo>
                    <a:pt x="0" y="18628106"/>
                  </a:lnTo>
                  <a:lnTo>
                    <a:pt x="7908925" y="28583508"/>
                  </a:lnTo>
                  <a:lnTo>
                    <a:pt x="22131528" y="28583508"/>
                  </a:lnTo>
                  <a:lnTo>
                    <a:pt x="22131528" y="0"/>
                  </a:lnTo>
                  <a:close/>
                </a:path>
              </a:pathLst>
            </a:custGeom>
            <a:blipFill>
              <a:blip r:embed="rId3"/>
              <a:stretch>
                <a:fillRect l="-46864" r="-46864"/>
              </a:stretch>
            </a:blipFill>
          </p:spPr>
          <p:txBody>
            <a:bodyPr/>
            <a:lstStyle/>
            <a:p>
              <a:endParaRPr lang="en-US"/>
            </a:p>
          </p:txBody>
        </p:sp>
      </p:grpSp>
      <p:grpSp>
        <p:nvGrpSpPr>
          <p:cNvPr id="13" name="Group 13"/>
          <p:cNvGrpSpPr/>
          <p:nvPr/>
        </p:nvGrpSpPr>
        <p:grpSpPr>
          <a:xfrm rot="3129624">
            <a:off x="9344824" y="8028209"/>
            <a:ext cx="6185591" cy="1344158"/>
            <a:chOff x="0" y="0"/>
            <a:chExt cx="1264083" cy="274691"/>
          </a:xfrm>
        </p:grpSpPr>
        <p:sp>
          <p:nvSpPr>
            <p:cNvPr id="14" name="Freeform 14"/>
            <p:cNvSpPr/>
            <p:nvPr/>
          </p:nvSpPr>
          <p:spPr>
            <a:xfrm>
              <a:off x="0" y="0"/>
              <a:ext cx="1264083" cy="274691"/>
            </a:xfrm>
            <a:custGeom>
              <a:avLst/>
              <a:gdLst/>
              <a:ahLst/>
              <a:cxnLst/>
              <a:rect l="l" t="t" r="r" b="b"/>
              <a:pathLst>
                <a:path w="1264083" h="274691">
                  <a:moveTo>
                    <a:pt x="203200" y="0"/>
                  </a:moveTo>
                  <a:lnTo>
                    <a:pt x="1264083" y="0"/>
                  </a:lnTo>
                  <a:lnTo>
                    <a:pt x="1060883" y="274691"/>
                  </a:lnTo>
                  <a:lnTo>
                    <a:pt x="0" y="274691"/>
                  </a:lnTo>
                  <a:lnTo>
                    <a:pt x="203200" y="0"/>
                  </a:lnTo>
                  <a:close/>
                </a:path>
              </a:pathLst>
            </a:custGeom>
            <a:solidFill>
              <a:srgbClr val="ED9B0F"/>
            </a:solidFill>
          </p:spPr>
          <p:txBody>
            <a:bodyPr/>
            <a:lstStyle/>
            <a:p>
              <a:endParaRPr lang="en-US"/>
            </a:p>
          </p:txBody>
        </p:sp>
        <p:sp>
          <p:nvSpPr>
            <p:cNvPr id="15" name="TextBox 15"/>
            <p:cNvSpPr txBox="1"/>
            <p:nvPr/>
          </p:nvSpPr>
          <p:spPr>
            <a:xfrm>
              <a:off x="101600" y="-57150"/>
              <a:ext cx="1060883" cy="331841"/>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3129624">
            <a:off x="8073771" y="7853446"/>
            <a:ext cx="13891712" cy="865206"/>
            <a:chOff x="0" y="0"/>
            <a:chExt cx="4410427" cy="274691"/>
          </a:xfrm>
        </p:grpSpPr>
        <p:sp>
          <p:nvSpPr>
            <p:cNvPr id="17" name="Freeform 17"/>
            <p:cNvSpPr/>
            <p:nvPr/>
          </p:nvSpPr>
          <p:spPr>
            <a:xfrm>
              <a:off x="0" y="0"/>
              <a:ext cx="4410427" cy="274691"/>
            </a:xfrm>
            <a:custGeom>
              <a:avLst/>
              <a:gdLst/>
              <a:ahLst/>
              <a:cxnLst/>
              <a:rect l="l" t="t" r="r" b="b"/>
              <a:pathLst>
                <a:path w="4410427" h="274691">
                  <a:moveTo>
                    <a:pt x="203200" y="0"/>
                  </a:moveTo>
                  <a:lnTo>
                    <a:pt x="4410427" y="0"/>
                  </a:lnTo>
                  <a:lnTo>
                    <a:pt x="4207227" y="274691"/>
                  </a:lnTo>
                  <a:lnTo>
                    <a:pt x="0" y="274691"/>
                  </a:lnTo>
                  <a:lnTo>
                    <a:pt x="203200" y="0"/>
                  </a:lnTo>
                  <a:close/>
                </a:path>
              </a:pathLst>
            </a:custGeom>
            <a:solidFill>
              <a:srgbClr val="ED9B0F"/>
            </a:solidFill>
          </p:spPr>
          <p:txBody>
            <a:bodyPr/>
            <a:lstStyle/>
            <a:p>
              <a:endParaRPr lang="en-US"/>
            </a:p>
          </p:txBody>
        </p:sp>
        <p:sp>
          <p:nvSpPr>
            <p:cNvPr id="18" name="TextBox 18"/>
            <p:cNvSpPr txBox="1"/>
            <p:nvPr/>
          </p:nvSpPr>
          <p:spPr>
            <a:xfrm>
              <a:off x="101600" y="-57150"/>
              <a:ext cx="4207227" cy="331841"/>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3233192">
            <a:off x="8607181" y="2581138"/>
            <a:ext cx="9451470" cy="1332078"/>
            <a:chOff x="0" y="0"/>
            <a:chExt cx="1889421" cy="266293"/>
          </a:xfrm>
        </p:grpSpPr>
        <p:sp>
          <p:nvSpPr>
            <p:cNvPr id="20" name="Freeform 20"/>
            <p:cNvSpPr/>
            <p:nvPr/>
          </p:nvSpPr>
          <p:spPr>
            <a:xfrm>
              <a:off x="0" y="0"/>
              <a:ext cx="1889421" cy="266293"/>
            </a:xfrm>
            <a:custGeom>
              <a:avLst/>
              <a:gdLst/>
              <a:ahLst/>
              <a:cxnLst/>
              <a:rect l="l" t="t" r="r" b="b"/>
              <a:pathLst>
                <a:path w="1889421" h="266293">
                  <a:moveTo>
                    <a:pt x="1686221" y="0"/>
                  </a:moveTo>
                  <a:lnTo>
                    <a:pt x="0" y="0"/>
                  </a:lnTo>
                  <a:lnTo>
                    <a:pt x="203200" y="266293"/>
                  </a:lnTo>
                  <a:lnTo>
                    <a:pt x="1889421" y="266293"/>
                  </a:lnTo>
                  <a:lnTo>
                    <a:pt x="1686221" y="0"/>
                  </a:lnTo>
                  <a:close/>
                </a:path>
              </a:pathLst>
            </a:custGeom>
            <a:solidFill>
              <a:srgbClr val="FFBC00"/>
            </a:solidFill>
          </p:spPr>
          <p:txBody>
            <a:bodyPr/>
            <a:lstStyle/>
            <a:p>
              <a:endParaRPr lang="en-US"/>
            </a:p>
          </p:txBody>
        </p:sp>
        <p:sp>
          <p:nvSpPr>
            <p:cNvPr id="21" name="TextBox 21"/>
            <p:cNvSpPr txBox="1"/>
            <p:nvPr/>
          </p:nvSpPr>
          <p:spPr>
            <a:xfrm>
              <a:off x="101600" y="-57150"/>
              <a:ext cx="1686221" cy="323443"/>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3233192">
            <a:off x="9784659" y="967568"/>
            <a:ext cx="4768184" cy="858003"/>
            <a:chOff x="0" y="0"/>
            <a:chExt cx="1479869" cy="266293"/>
          </a:xfrm>
        </p:grpSpPr>
        <p:sp>
          <p:nvSpPr>
            <p:cNvPr id="23" name="Freeform 23"/>
            <p:cNvSpPr/>
            <p:nvPr/>
          </p:nvSpPr>
          <p:spPr>
            <a:xfrm>
              <a:off x="0" y="0"/>
              <a:ext cx="1479869" cy="266293"/>
            </a:xfrm>
            <a:custGeom>
              <a:avLst/>
              <a:gdLst/>
              <a:ahLst/>
              <a:cxnLst/>
              <a:rect l="l" t="t" r="r" b="b"/>
              <a:pathLst>
                <a:path w="1479869" h="266293">
                  <a:moveTo>
                    <a:pt x="1276669" y="0"/>
                  </a:moveTo>
                  <a:lnTo>
                    <a:pt x="0" y="0"/>
                  </a:lnTo>
                  <a:lnTo>
                    <a:pt x="203200" y="266293"/>
                  </a:lnTo>
                  <a:lnTo>
                    <a:pt x="1479869" y="266293"/>
                  </a:lnTo>
                  <a:lnTo>
                    <a:pt x="1276669" y="0"/>
                  </a:lnTo>
                  <a:close/>
                </a:path>
              </a:pathLst>
            </a:custGeom>
            <a:solidFill>
              <a:srgbClr val="FFBC00"/>
            </a:solidFill>
          </p:spPr>
          <p:txBody>
            <a:bodyPr/>
            <a:lstStyle/>
            <a:p>
              <a:endParaRPr lang="en-US"/>
            </a:p>
          </p:txBody>
        </p:sp>
        <p:sp>
          <p:nvSpPr>
            <p:cNvPr id="24" name="TextBox 24"/>
            <p:cNvSpPr txBox="1"/>
            <p:nvPr/>
          </p:nvSpPr>
          <p:spPr>
            <a:xfrm>
              <a:off x="101600" y="-57150"/>
              <a:ext cx="1276669" cy="323443"/>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028700" y="2109640"/>
            <a:ext cx="8756984" cy="2167260"/>
          </a:xfrm>
          <a:prstGeom prst="rect">
            <a:avLst/>
          </a:prstGeom>
        </p:spPr>
        <p:txBody>
          <a:bodyPr wrap="square" lIns="0" tIns="0" rIns="0" bIns="0" rtlCol="0" anchor="t">
            <a:spAutoFit/>
          </a:bodyPr>
          <a:lstStyle/>
          <a:p>
            <a:pPr algn="just">
              <a:lnSpc>
                <a:spcPts val="16948"/>
              </a:lnSpc>
            </a:pPr>
            <a:r>
              <a:rPr lang="en-US" sz="14242" dirty="0">
                <a:solidFill>
                  <a:srgbClr val="000000"/>
                </a:solidFill>
                <a:effectLst>
                  <a:outerShdw blurRad="38100" dist="38100" dir="2700000" algn="tl">
                    <a:srgbClr val="000000">
                      <a:alpha val="43137"/>
                    </a:srgbClr>
                  </a:outerShdw>
                </a:effectLst>
                <a:latin typeface="Poppins"/>
              </a:rPr>
              <a:t>I AM AFGE</a:t>
            </a:r>
          </a:p>
        </p:txBody>
      </p:sp>
      <p:sp>
        <p:nvSpPr>
          <p:cNvPr id="26" name="TextBox 26"/>
          <p:cNvSpPr txBox="1"/>
          <p:nvPr/>
        </p:nvSpPr>
        <p:spPr>
          <a:xfrm>
            <a:off x="1028700" y="1019175"/>
            <a:ext cx="8756984" cy="687705"/>
          </a:xfrm>
          <a:prstGeom prst="rect">
            <a:avLst/>
          </a:prstGeom>
        </p:spPr>
        <p:txBody>
          <a:bodyPr lIns="0" tIns="0" rIns="0" bIns="0" rtlCol="0" anchor="t">
            <a:spAutoFit/>
          </a:bodyPr>
          <a:lstStyle/>
          <a:p>
            <a:pPr>
              <a:lnSpc>
                <a:spcPts val="5084"/>
              </a:lnSpc>
            </a:pPr>
            <a:r>
              <a:rPr lang="en-US" sz="4499" spc="-134">
                <a:solidFill>
                  <a:srgbClr val="000000"/>
                </a:solidFill>
                <a:latin typeface="Poppins Bold"/>
              </a:rPr>
              <a:t>THINK OF IT THIS WAY</a:t>
            </a:r>
          </a:p>
        </p:txBody>
      </p:sp>
      <p:pic>
        <p:nvPicPr>
          <p:cNvPr id="27" name="Picture 26" descr="A blue circle with yellow and white text and a road with a checkered flag&#10;&#10;Description automatically generated">
            <a:extLst>
              <a:ext uri="{FF2B5EF4-FFF2-40B4-BE49-F238E27FC236}">
                <a16:creationId xmlns:a16="http://schemas.microsoft.com/office/drawing/2014/main" id="{E2C84CA4-2218-AFF8-204A-E91858ABC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95" y="8687268"/>
            <a:ext cx="1922676" cy="160838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169008">
            <a:off x="-5615689" y="-2190078"/>
            <a:ext cx="11149510" cy="20194825"/>
            <a:chOff x="0" y="0"/>
            <a:chExt cx="2936496" cy="5318802"/>
          </a:xfrm>
        </p:grpSpPr>
        <p:sp>
          <p:nvSpPr>
            <p:cNvPr id="3" name="Freeform 3"/>
            <p:cNvSpPr/>
            <p:nvPr/>
          </p:nvSpPr>
          <p:spPr>
            <a:xfrm>
              <a:off x="0" y="0"/>
              <a:ext cx="2936496" cy="5318802"/>
            </a:xfrm>
            <a:custGeom>
              <a:avLst/>
              <a:gdLst/>
              <a:ahLst/>
              <a:cxnLst/>
              <a:rect l="l" t="t" r="r" b="b"/>
              <a:pathLst>
                <a:path w="2936496" h="5318802">
                  <a:moveTo>
                    <a:pt x="0" y="0"/>
                  </a:moveTo>
                  <a:lnTo>
                    <a:pt x="2936496" y="0"/>
                  </a:lnTo>
                  <a:lnTo>
                    <a:pt x="2936496" y="5318802"/>
                  </a:lnTo>
                  <a:lnTo>
                    <a:pt x="0" y="5318802"/>
                  </a:lnTo>
                  <a:close/>
                </a:path>
              </a:pathLst>
            </a:custGeom>
            <a:solidFill>
              <a:srgbClr val="25303C"/>
            </a:solidFill>
          </p:spPr>
          <p:txBody>
            <a:bodyPr/>
            <a:lstStyle/>
            <a:p>
              <a:endParaRPr lang="en-US"/>
            </a:p>
          </p:txBody>
        </p:sp>
        <p:sp>
          <p:nvSpPr>
            <p:cNvPr id="4" name="TextBox 4"/>
            <p:cNvSpPr txBox="1"/>
            <p:nvPr/>
          </p:nvSpPr>
          <p:spPr>
            <a:xfrm>
              <a:off x="0" y="-57150"/>
              <a:ext cx="2936496" cy="537595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3112251">
            <a:off x="-952551" y="10346886"/>
            <a:ext cx="11149510" cy="901042"/>
            <a:chOff x="0" y="0"/>
            <a:chExt cx="2936496" cy="237311"/>
          </a:xfrm>
        </p:grpSpPr>
        <p:sp>
          <p:nvSpPr>
            <p:cNvPr id="6" name="Freeform 6"/>
            <p:cNvSpPr/>
            <p:nvPr/>
          </p:nvSpPr>
          <p:spPr>
            <a:xfrm>
              <a:off x="0" y="0"/>
              <a:ext cx="2936496" cy="237311"/>
            </a:xfrm>
            <a:custGeom>
              <a:avLst/>
              <a:gdLst/>
              <a:ahLst/>
              <a:cxnLst/>
              <a:rect l="l" t="t" r="r" b="b"/>
              <a:pathLst>
                <a:path w="2936496" h="237311">
                  <a:moveTo>
                    <a:pt x="0" y="0"/>
                  </a:moveTo>
                  <a:lnTo>
                    <a:pt x="2936496" y="0"/>
                  </a:lnTo>
                  <a:lnTo>
                    <a:pt x="2936496" y="237311"/>
                  </a:lnTo>
                  <a:lnTo>
                    <a:pt x="0" y="237311"/>
                  </a:lnTo>
                  <a:close/>
                </a:path>
              </a:pathLst>
            </a:custGeom>
            <a:solidFill>
              <a:srgbClr val="25303C"/>
            </a:solidFill>
          </p:spPr>
          <p:txBody>
            <a:bodyPr/>
            <a:lstStyle/>
            <a:p>
              <a:endParaRPr lang="en-US"/>
            </a:p>
          </p:txBody>
        </p:sp>
        <p:sp>
          <p:nvSpPr>
            <p:cNvPr id="7" name="TextBox 7"/>
            <p:cNvSpPr txBox="1"/>
            <p:nvPr/>
          </p:nvSpPr>
          <p:spPr>
            <a:xfrm>
              <a:off x="0" y="-57150"/>
              <a:ext cx="2936496" cy="29446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2202000">
            <a:off x="-7660278" y="-8183083"/>
            <a:ext cx="11149510" cy="20194825"/>
            <a:chOff x="0" y="0"/>
            <a:chExt cx="2936496" cy="5318802"/>
          </a:xfrm>
        </p:grpSpPr>
        <p:sp>
          <p:nvSpPr>
            <p:cNvPr id="9" name="Freeform 9"/>
            <p:cNvSpPr/>
            <p:nvPr/>
          </p:nvSpPr>
          <p:spPr>
            <a:xfrm>
              <a:off x="0" y="0"/>
              <a:ext cx="2936496" cy="5318802"/>
            </a:xfrm>
            <a:custGeom>
              <a:avLst/>
              <a:gdLst/>
              <a:ahLst/>
              <a:cxnLst/>
              <a:rect l="l" t="t" r="r" b="b"/>
              <a:pathLst>
                <a:path w="2936496" h="5318802">
                  <a:moveTo>
                    <a:pt x="0" y="0"/>
                  </a:moveTo>
                  <a:lnTo>
                    <a:pt x="2936496" y="0"/>
                  </a:lnTo>
                  <a:lnTo>
                    <a:pt x="2936496" y="5318802"/>
                  </a:lnTo>
                  <a:lnTo>
                    <a:pt x="0" y="5318802"/>
                  </a:lnTo>
                  <a:close/>
                </a:path>
              </a:pathLst>
            </a:custGeom>
            <a:solidFill>
              <a:srgbClr val="25303C"/>
            </a:solidFill>
          </p:spPr>
          <p:txBody>
            <a:bodyPr/>
            <a:lstStyle/>
            <a:p>
              <a:endParaRPr lang="en-US"/>
            </a:p>
          </p:txBody>
        </p:sp>
        <p:sp>
          <p:nvSpPr>
            <p:cNvPr id="10" name="TextBox 10"/>
            <p:cNvSpPr txBox="1"/>
            <p:nvPr/>
          </p:nvSpPr>
          <p:spPr>
            <a:xfrm>
              <a:off x="0" y="-57150"/>
              <a:ext cx="2936496" cy="5375952"/>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40934" y="0"/>
            <a:ext cx="7965127" cy="10287197"/>
            <a:chOff x="0" y="0"/>
            <a:chExt cx="22131490" cy="28583471"/>
          </a:xfrm>
        </p:grpSpPr>
        <p:sp>
          <p:nvSpPr>
            <p:cNvPr id="12" name="Freeform 12"/>
            <p:cNvSpPr/>
            <p:nvPr/>
          </p:nvSpPr>
          <p:spPr>
            <a:xfrm>
              <a:off x="0" y="0"/>
              <a:ext cx="22131528" cy="28583508"/>
            </a:xfrm>
            <a:custGeom>
              <a:avLst/>
              <a:gdLst/>
              <a:ahLst/>
              <a:cxnLst/>
              <a:rect l="l" t="t" r="r" b="b"/>
              <a:pathLst>
                <a:path w="22131528" h="28583508">
                  <a:moveTo>
                    <a:pt x="0" y="0"/>
                  </a:moveTo>
                  <a:lnTo>
                    <a:pt x="0" y="28583508"/>
                  </a:lnTo>
                  <a:lnTo>
                    <a:pt x="14222603" y="28583508"/>
                  </a:lnTo>
                  <a:lnTo>
                    <a:pt x="22131528" y="18628105"/>
                  </a:lnTo>
                  <a:lnTo>
                    <a:pt x="8083296" y="0"/>
                  </a:lnTo>
                  <a:close/>
                </a:path>
              </a:pathLst>
            </a:custGeom>
            <a:blipFill>
              <a:blip r:embed="rId3"/>
              <a:stretch>
                <a:fillRect l="-59568" r="-34100"/>
              </a:stretch>
            </a:blipFill>
          </p:spPr>
          <p:txBody>
            <a:bodyPr/>
            <a:lstStyle/>
            <a:p>
              <a:endParaRPr lang="en-US"/>
            </a:p>
          </p:txBody>
        </p:sp>
      </p:grpSp>
      <p:grpSp>
        <p:nvGrpSpPr>
          <p:cNvPr id="13" name="Group 13"/>
          <p:cNvGrpSpPr/>
          <p:nvPr/>
        </p:nvGrpSpPr>
        <p:grpSpPr>
          <a:xfrm rot="7701372">
            <a:off x="1857527" y="8403532"/>
            <a:ext cx="6979774" cy="1265073"/>
            <a:chOff x="0" y="0"/>
            <a:chExt cx="1419019" cy="257195"/>
          </a:xfrm>
        </p:grpSpPr>
        <p:sp>
          <p:nvSpPr>
            <p:cNvPr id="14" name="Freeform 14"/>
            <p:cNvSpPr/>
            <p:nvPr/>
          </p:nvSpPr>
          <p:spPr>
            <a:xfrm>
              <a:off x="0" y="0"/>
              <a:ext cx="1419019" cy="257195"/>
            </a:xfrm>
            <a:custGeom>
              <a:avLst/>
              <a:gdLst/>
              <a:ahLst/>
              <a:cxnLst/>
              <a:rect l="l" t="t" r="r" b="b"/>
              <a:pathLst>
                <a:path w="1419019" h="257195">
                  <a:moveTo>
                    <a:pt x="1215819" y="0"/>
                  </a:moveTo>
                  <a:lnTo>
                    <a:pt x="0" y="0"/>
                  </a:lnTo>
                  <a:lnTo>
                    <a:pt x="203200" y="257195"/>
                  </a:lnTo>
                  <a:lnTo>
                    <a:pt x="1419019" y="257195"/>
                  </a:lnTo>
                  <a:lnTo>
                    <a:pt x="1215819" y="0"/>
                  </a:lnTo>
                  <a:close/>
                </a:path>
              </a:pathLst>
            </a:custGeom>
            <a:solidFill>
              <a:srgbClr val="ED9B0F"/>
            </a:solidFill>
          </p:spPr>
          <p:txBody>
            <a:bodyPr/>
            <a:lstStyle/>
            <a:p>
              <a:endParaRPr lang="en-US"/>
            </a:p>
          </p:txBody>
        </p:sp>
        <p:sp>
          <p:nvSpPr>
            <p:cNvPr id="15" name="TextBox 15"/>
            <p:cNvSpPr txBox="1"/>
            <p:nvPr/>
          </p:nvSpPr>
          <p:spPr>
            <a:xfrm>
              <a:off x="101600" y="-57150"/>
              <a:ext cx="1215819" cy="31434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7701372">
            <a:off x="-1778386" y="6746195"/>
            <a:ext cx="11120199" cy="845233"/>
            <a:chOff x="0" y="0"/>
            <a:chExt cx="3383754" cy="257195"/>
          </a:xfrm>
        </p:grpSpPr>
        <p:sp>
          <p:nvSpPr>
            <p:cNvPr id="17" name="Freeform 17"/>
            <p:cNvSpPr/>
            <p:nvPr/>
          </p:nvSpPr>
          <p:spPr>
            <a:xfrm>
              <a:off x="0" y="0"/>
              <a:ext cx="3383754" cy="257195"/>
            </a:xfrm>
            <a:custGeom>
              <a:avLst/>
              <a:gdLst/>
              <a:ahLst/>
              <a:cxnLst/>
              <a:rect l="l" t="t" r="r" b="b"/>
              <a:pathLst>
                <a:path w="3383754" h="257195">
                  <a:moveTo>
                    <a:pt x="3180554" y="0"/>
                  </a:moveTo>
                  <a:lnTo>
                    <a:pt x="0" y="0"/>
                  </a:lnTo>
                  <a:lnTo>
                    <a:pt x="203200" y="257195"/>
                  </a:lnTo>
                  <a:lnTo>
                    <a:pt x="3383754" y="257195"/>
                  </a:lnTo>
                  <a:lnTo>
                    <a:pt x="3180554" y="0"/>
                  </a:lnTo>
                  <a:close/>
                </a:path>
              </a:pathLst>
            </a:custGeom>
            <a:solidFill>
              <a:srgbClr val="ED9B0F"/>
            </a:solidFill>
          </p:spPr>
          <p:txBody>
            <a:bodyPr/>
            <a:lstStyle/>
            <a:p>
              <a:endParaRPr lang="en-US"/>
            </a:p>
          </p:txBody>
        </p:sp>
        <p:sp>
          <p:nvSpPr>
            <p:cNvPr id="18" name="TextBox 18"/>
            <p:cNvSpPr txBox="1"/>
            <p:nvPr/>
          </p:nvSpPr>
          <p:spPr>
            <a:xfrm>
              <a:off x="101600" y="-57150"/>
              <a:ext cx="3180554" cy="31434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7620733">
            <a:off x="-1296822" y="2055262"/>
            <a:ext cx="10971745" cy="1296434"/>
            <a:chOff x="0" y="0"/>
            <a:chExt cx="2282326" cy="269682"/>
          </a:xfrm>
        </p:grpSpPr>
        <p:sp>
          <p:nvSpPr>
            <p:cNvPr id="20" name="Freeform 20"/>
            <p:cNvSpPr/>
            <p:nvPr/>
          </p:nvSpPr>
          <p:spPr>
            <a:xfrm>
              <a:off x="0" y="0"/>
              <a:ext cx="2282326" cy="269682"/>
            </a:xfrm>
            <a:custGeom>
              <a:avLst/>
              <a:gdLst/>
              <a:ahLst/>
              <a:cxnLst/>
              <a:rect l="l" t="t" r="r" b="b"/>
              <a:pathLst>
                <a:path w="2282326" h="269682">
                  <a:moveTo>
                    <a:pt x="203200" y="0"/>
                  </a:moveTo>
                  <a:lnTo>
                    <a:pt x="2282326" y="0"/>
                  </a:lnTo>
                  <a:lnTo>
                    <a:pt x="2079126" y="269682"/>
                  </a:lnTo>
                  <a:lnTo>
                    <a:pt x="0" y="269682"/>
                  </a:lnTo>
                  <a:lnTo>
                    <a:pt x="203200" y="0"/>
                  </a:lnTo>
                  <a:close/>
                </a:path>
              </a:pathLst>
            </a:custGeom>
            <a:solidFill>
              <a:srgbClr val="FFBC00"/>
            </a:solidFill>
          </p:spPr>
          <p:txBody>
            <a:bodyPr/>
            <a:lstStyle/>
            <a:p>
              <a:endParaRPr lang="en-US"/>
            </a:p>
          </p:txBody>
        </p:sp>
        <p:sp>
          <p:nvSpPr>
            <p:cNvPr id="21" name="TextBox 21"/>
            <p:cNvSpPr txBox="1"/>
            <p:nvPr/>
          </p:nvSpPr>
          <p:spPr>
            <a:xfrm>
              <a:off x="101600" y="-57150"/>
              <a:ext cx="2079126" cy="326832"/>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7620733">
            <a:off x="2705506" y="650818"/>
            <a:ext cx="5633128" cy="866186"/>
            <a:chOff x="0" y="0"/>
            <a:chExt cx="1753843" cy="269682"/>
          </a:xfrm>
        </p:grpSpPr>
        <p:sp>
          <p:nvSpPr>
            <p:cNvPr id="23" name="Freeform 23"/>
            <p:cNvSpPr/>
            <p:nvPr/>
          </p:nvSpPr>
          <p:spPr>
            <a:xfrm>
              <a:off x="0" y="0"/>
              <a:ext cx="1753843" cy="269682"/>
            </a:xfrm>
            <a:custGeom>
              <a:avLst/>
              <a:gdLst/>
              <a:ahLst/>
              <a:cxnLst/>
              <a:rect l="l" t="t" r="r" b="b"/>
              <a:pathLst>
                <a:path w="1753843" h="269682">
                  <a:moveTo>
                    <a:pt x="203200" y="0"/>
                  </a:moveTo>
                  <a:lnTo>
                    <a:pt x="1753843" y="0"/>
                  </a:lnTo>
                  <a:lnTo>
                    <a:pt x="1550643" y="269682"/>
                  </a:lnTo>
                  <a:lnTo>
                    <a:pt x="0" y="269682"/>
                  </a:lnTo>
                  <a:lnTo>
                    <a:pt x="203200" y="0"/>
                  </a:lnTo>
                  <a:close/>
                </a:path>
              </a:pathLst>
            </a:custGeom>
            <a:solidFill>
              <a:srgbClr val="FFBC00"/>
            </a:solidFill>
          </p:spPr>
          <p:txBody>
            <a:bodyPr/>
            <a:lstStyle/>
            <a:p>
              <a:endParaRPr lang="en-US"/>
            </a:p>
          </p:txBody>
        </p:sp>
        <p:sp>
          <p:nvSpPr>
            <p:cNvPr id="24" name="TextBox 24"/>
            <p:cNvSpPr txBox="1"/>
            <p:nvPr/>
          </p:nvSpPr>
          <p:spPr>
            <a:xfrm>
              <a:off x="101600" y="-57150"/>
              <a:ext cx="1550643" cy="326832"/>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0893107" y="5368064"/>
            <a:ext cx="5993044" cy="667830"/>
            <a:chOff x="0" y="0"/>
            <a:chExt cx="6268270" cy="698500"/>
          </a:xfrm>
        </p:grpSpPr>
        <p:sp>
          <p:nvSpPr>
            <p:cNvPr id="26" name="Freeform 26"/>
            <p:cNvSpPr/>
            <p:nvPr/>
          </p:nvSpPr>
          <p:spPr>
            <a:xfrm>
              <a:off x="0" y="0"/>
              <a:ext cx="6268270" cy="698500"/>
            </a:xfrm>
            <a:custGeom>
              <a:avLst/>
              <a:gdLst/>
              <a:ahLst/>
              <a:cxnLst/>
              <a:rect l="l" t="t" r="r" b="b"/>
              <a:pathLst>
                <a:path w="6268270" h="698500">
                  <a:moveTo>
                    <a:pt x="6268270" y="349250"/>
                  </a:moveTo>
                  <a:lnTo>
                    <a:pt x="6065070" y="698500"/>
                  </a:lnTo>
                  <a:lnTo>
                    <a:pt x="203200" y="698500"/>
                  </a:lnTo>
                  <a:lnTo>
                    <a:pt x="0" y="349250"/>
                  </a:lnTo>
                  <a:lnTo>
                    <a:pt x="203200" y="0"/>
                  </a:lnTo>
                  <a:lnTo>
                    <a:pt x="6065070" y="0"/>
                  </a:lnTo>
                  <a:lnTo>
                    <a:pt x="6268270" y="349250"/>
                  </a:lnTo>
                  <a:close/>
                </a:path>
              </a:pathLst>
            </a:custGeom>
            <a:solidFill>
              <a:srgbClr val="25303C"/>
            </a:solidFill>
          </p:spPr>
          <p:txBody>
            <a:bodyPr/>
            <a:lstStyle/>
            <a:p>
              <a:endParaRPr lang="en-US"/>
            </a:p>
          </p:txBody>
        </p:sp>
        <p:sp>
          <p:nvSpPr>
            <p:cNvPr id="27" name="TextBox 27"/>
            <p:cNvSpPr txBox="1"/>
            <p:nvPr/>
          </p:nvSpPr>
          <p:spPr>
            <a:xfrm>
              <a:off x="114300" y="-57150"/>
              <a:ext cx="6039670" cy="75565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0893107" y="6409703"/>
            <a:ext cx="5993044" cy="667830"/>
            <a:chOff x="0" y="0"/>
            <a:chExt cx="6268270" cy="698500"/>
          </a:xfrm>
        </p:grpSpPr>
        <p:sp>
          <p:nvSpPr>
            <p:cNvPr id="29" name="Freeform 29"/>
            <p:cNvSpPr/>
            <p:nvPr/>
          </p:nvSpPr>
          <p:spPr>
            <a:xfrm>
              <a:off x="0" y="0"/>
              <a:ext cx="6268270" cy="698500"/>
            </a:xfrm>
            <a:custGeom>
              <a:avLst/>
              <a:gdLst/>
              <a:ahLst/>
              <a:cxnLst/>
              <a:rect l="l" t="t" r="r" b="b"/>
              <a:pathLst>
                <a:path w="6268270" h="698500">
                  <a:moveTo>
                    <a:pt x="6268270" y="349250"/>
                  </a:moveTo>
                  <a:lnTo>
                    <a:pt x="6065070" y="698500"/>
                  </a:lnTo>
                  <a:lnTo>
                    <a:pt x="203200" y="698500"/>
                  </a:lnTo>
                  <a:lnTo>
                    <a:pt x="0" y="349250"/>
                  </a:lnTo>
                  <a:lnTo>
                    <a:pt x="203200" y="0"/>
                  </a:lnTo>
                  <a:lnTo>
                    <a:pt x="6065070" y="0"/>
                  </a:lnTo>
                  <a:lnTo>
                    <a:pt x="6268270" y="349250"/>
                  </a:lnTo>
                  <a:close/>
                </a:path>
              </a:pathLst>
            </a:custGeom>
            <a:solidFill>
              <a:srgbClr val="25303C"/>
            </a:solidFill>
          </p:spPr>
          <p:txBody>
            <a:bodyPr/>
            <a:lstStyle/>
            <a:p>
              <a:endParaRPr lang="en-US"/>
            </a:p>
          </p:txBody>
        </p:sp>
        <p:sp>
          <p:nvSpPr>
            <p:cNvPr id="30" name="TextBox 30"/>
            <p:cNvSpPr txBox="1"/>
            <p:nvPr/>
          </p:nvSpPr>
          <p:spPr>
            <a:xfrm>
              <a:off x="114300" y="-57150"/>
              <a:ext cx="6039670" cy="75565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0893107" y="7453643"/>
            <a:ext cx="5993044" cy="667830"/>
            <a:chOff x="0" y="0"/>
            <a:chExt cx="6268270" cy="698500"/>
          </a:xfrm>
        </p:grpSpPr>
        <p:sp>
          <p:nvSpPr>
            <p:cNvPr id="32" name="Freeform 32"/>
            <p:cNvSpPr/>
            <p:nvPr/>
          </p:nvSpPr>
          <p:spPr>
            <a:xfrm>
              <a:off x="0" y="0"/>
              <a:ext cx="6268270" cy="698500"/>
            </a:xfrm>
            <a:custGeom>
              <a:avLst/>
              <a:gdLst/>
              <a:ahLst/>
              <a:cxnLst/>
              <a:rect l="l" t="t" r="r" b="b"/>
              <a:pathLst>
                <a:path w="6268270" h="698500">
                  <a:moveTo>
                    <a:pt x="6268270" y="349250"/>
                  </a:moveTo>
                  <a:lnTo>
                    <a:pt x="6065070" y="698500"/>
                  </a:lnTo>
                  <a:lnTo>
                    <a:pt x="203200" y="698500"/>
                  </a:lnTo>
                  <a:lnTo>
                    <a:pt x="0" y="349250"/>
                  </a:lnTo>
                  <a:lnTo>
                    <a:pt x="203200" y="0"/>
                  </a:lnTo>
                  <a:lnTo>
                    <a:pt x="6065070" y="0"/>
                  </a:lnTo>
                  <a:lnTo>
                    <a:pt x="6268270" y="349250"/>
                  </a:lnTo>
                  <a:close/>
                </a:path>
              </a:pathLst>
            </a:custGeom>
            <a:solidFill>
              <a:srgbClr val="25303C"/>
            </a:solidFill>
          </p:spPr>
          <p:txBody>
            <a:bodyPr/>
            <a:lstStyle/>
            <a:p>
              <a:endParaRPr lang="en-US"/>
            </a:p>
          </p:txBody>
        </p:sp>
        <p:sp>
          <p:nvSpPr>
            <p:cNvPr id="33" name="TextBox 33"/>
            <p:cNvSpPr txBox="1"/>
            <p:nvPr/>
          </p:nvSpPr>
          <p:spPr>
            <a:xfrm>
              <a:off x="114300" y="-57150"/>
              <a:ext cx="6039670" cy="75565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10893107" y="8497582"/>
            <a:ext cx="5993044" cy="667830"/>
            <a:chOff x="0" y="0"/>
            <a:chExt cx="6268270" cy="698500"/>
          </a:xfrm>
        </p:grpSpPr>
        <p:sp>
          <p:nvSpPr>
            <p:cNvPr id="35" name="Freeform 35"/>
            <p:cNvSpPr/>
            <p:nvPr/>
          </p:nvSpPr>
          <p:spPr>
            <a:xfrm>
              <a:off x="0" y="0"/>
              <a:ext cx="6268270" cy="698500"/>
            </a:xfrm>
            <a:custGeom>
              <a:avLst/>
              <a:gdLst/>
              <a:ahLst/>
              <a:cxnLst/>
              <a:rect l="l" t="t" r="r" b="b"/>
              <a:pathLst>
                <a:path w="6268270" h="698500">
                  <a:moveTo>
                    <a:pt x="6268270" y="349250"/>
                  </a:moveTo>
                  <a:lnTo>
                    <a:pt x="6065070" y="698500"/>
                  </a:lnTo>
                  <a:lnTo>
                    <a:pt x="203200" y="698500"/>
                  </a:lnTo>
                  <a:lnTo>
                    <a:pt x="0" y="349250"/>
                  </a:lnTo>
                  <a:lnTo>
                    <a:pt x="203200" y="0"/>
                  </a:lnTo>
                  <a:lnTo>
                    <a:pt x="6065070" y="0"/>
                  </a:lnTo>
                  <a:lnTo>
                    <a:pt x="6268270" y="349250"/>
                  </a:lnTo>
                  <a:close/>
                </a:path>
              </a:pathLst>
            </a:custGeom>
            <a:solidFill>
              <a:srgbClr val="25303C"/>
            </a:solidFill>
          </p:spPr>
          <p:txBody>
            <a:bodyPr/>
            <a:lstStyle/>
            <a:p>
              <a:endParaRPr lang="en-US"/>
            </a:p>
          </p:txBody>
        </p:sp>
        <p:sp>
          <p:nvSpPr>
            <p:cNvPr id="36" name="TextBox 36"/>
            <p:cNvSpPr txBox="1"/>
            <p:nvPr/>
          </p:nvSpPr>
          <p:spPr>
            <a:xfrm>
              <a:off x="114300" y="-57150"/>
              <a:ext cx="6039670" cy="75565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16266014" y="5275177"/>
            <a:ext cx="993286" cy="853605"/>
            <a:chOff x="0" y="0"/>
            <a:chExt cx="812800" cy="698500"/>
          </a:xfrm>
        </p:grpSpPr>
        <p:sp>
          <p:nvSpPr>
            <p:cNvPr id="38" name="Freeform 3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BC00"/>
            </a:solidFill>
          </p:spPr>
          <p:txBody>
            <a:bodyPr/>
            <a:lstStyle/>
            <a:p>
              <a:endParaRPr lang="en-US"/>
            </a:p>
          </p:txBody>
        </p:sp>
        <p:sp>
          <p:nvSpPr>
            <p:cNvPr id="39" name="TextBox 39"/>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16266014" y="6316816"/>
            <a:ext cx="993286" cy="853605"/>
            <a:chOff x="0" y="0"/>
            <a:chExt cx="812800" cy="698500"/>
          </a:xfrm>
        </p:grpSpPr>
        <p:sp>
          <p:nvSpPr>
            <p:cNvPr id="41" name="Freeform 4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BC00"/>
            </a:solidFill>
          </p:spPr>
          <p:txBody>
            <a:bodyPr/>
            <a:lstStyle/>
            <a:p>
              <a:endParaRPr lang="en-US"/>
            </a:p>
          </p:txBody>
        </p:sp>
        <p:sp>
          <p:nvSpPr>
            <p:cNvPr id="42" name="TextBox 42"/>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a:off x="16266014" y="7360755"/>
            <a:ext cx="993286" cy="853605"/>
            <a:chOff x="0" y="0"/>
            <a:chExt cx="812800" cy="698500"/>
          </a:xfrm>
        </p:grpSpPr>
        <p:sp>
          <p:nvSpPr>
            <p:cNvPr id="44" name="Freeform 4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BC00"/>
            </a:solidFill>
          </p:spPr>
          <p:txBody>
            <a:bodyPr/>
            <a:lstStyle/>
            <a:p>
              <a:endParaRPr lang="en-US"/>
            </a:p>
          </p:txBody>
        </p:sp>
        <p:sp>
          <p:nvSpPr>
            <p:cNvPr id="45" name="TextBox 45"/>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16266014" y="8404695"/>
            <a:ext cx="993286" cy="853605"/>
            <a:chOff x="0" y="0"/>
            <a:chExt cx="812800" cy="698500"/>
          </a:xfrm>
        </p:grpSpPr>
        <p:sp>
          <p:nvSpPr>
            <p:cNvPr id="47" name="Freeform 4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BC00"/>
            </a:solidFill>
          </p:spPr>
          <p:txBody>
            <a:bodyPr/>
            <a:lstStyle/>
            <a:p>
              <a:endParaRPr lang="en-US"/>
            </a:p>
          </p:txBody>
        </p:sp>
        <p:sp>
          <p:nvSpPr>
            <p:cNvPr id="48" name="TextBox 48"/>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49" name="Freeform 49"/>
          <p:cNvSpPr/>
          <p:nvPr/>
        </p:nvSpPr>
        <p:spPr>
          <a:xfrm>
            <a:off x="16434810" y="5417162"/>
            <a:ext cx="655694" cy="569634"/>
          </a:xfrm>
          <a:custGeom>
            <a:avLst/>
            <a:gdLst/>
            <a:ahLst/>
            <a:cxnLst/>
            <a:rect l="l" t="t" r="r" b="b"/>
            <a:pathLst>
              <a:path w="655694" h="569634">
                <a:moveTo>
                  <a:pt x="0" y="0"/>
                </a:moveTo>
                <a:lnTo>
                  <a:pt x="655694" y="0"/>
                </a:lnTo>
                <a:lnTo>
                  <a:pt x="655694" y="569635"/>
                </a:lnTo>
                <a:lnTo>
                  <a:pt x="0" y="569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0" name="Freeform 50"/>
          <p:cNvSpPr/>
          <p:nvPr/>
        </p:nvSpPr>
        <p:spPr>
          <a:xfrm>
            <a:off x="16434810" y="6458801"/>
            <a:ext cx="655694" cy="569634"/>
          </a:xfrm>
          <a:custGeom>
            <a:avLst/>
            <a:gdLst/>
            <a:ahLst/>
            <a:cxnLst/>
            <a:rect l="l" t="t" r="r" b="b"/>
            <a:pathLst>
              <a:path w="655694" h="569634">
                <a:moveTo>
                  <a:pt x="0" y="0"/>
                </a:moveTo>
                <a:lnTo>
                  <a:pt x="655694" y="0"/>
                </a:lnTo>
                <a:lnTo>
                  <a:pt x="655694" y="569635"/>
                </a:lnTo>
                <a:lnTo>
                  <a:pt x="0" y="569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1" name="Freeform 51"/>
          <p:cNvSpPr/>
          <p:nvPr/>
        </p:nvSpPr>
        <p:spPr>
          <a:xfrm>
            <a:off x="16434810" y="7503796"/>
            <a:ext cx="655694" cy="569634"/>
          </a:xfrm>
          <a:custGeom>
            <a:avLst/>
            <a:gdLst/>
            <a:ahLst/>
            <a:cxnLst/>
            <a:rect l="l" t="t" r="r" b="b"/>
            <a:pathLst>
              <a:path w="655694" h="569634">
                <a:moveTo>
                  <a:pt x="0" y="0"/>
                </a:moveTo>
                <a:lnTo>
                  <a:pt x="655694" y="0"/>
                </a:lnTo>
                <a:lnTo>
                  <a:pt x="655694" y="569635"/>
                </a:lnTo>
                <a:lnTo>
                  <a:pt x="0" y="569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2" name="Freeform 52"/>
          <p:cNvSpPr/>
          <p:nvPr/>
        </p:nvSpPr>
        <p:spPr>
          <a:xfrm>
            <a:off x="16434810" y="8547736"/>
            <a:ext cx="655694" cy="569634"/>
          </a:xfrm>
          <a:custGeom>
            <a:avLst/>
            <a:gdLst/>
            <a:ahLst/>
            <a:cxnLst/>
            <a:rect l="l" t="t" r="r" b="b"/>
            <a:pathLst>
              <a:path w="655694" h="569634">
                <a:moveTo>
                  <a:pt x="0" y="0"/>
                </a:moveTo>
                <a:lnTo>
                  <a:pt x="655694" y="0"/>
                </a:lnTo>
                <a:lnTo>
                  <a:pt x="655694" y="569634"/>
                </a:lnTo>
                <a:lnTo>
                  <a:pt x="0" y="569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3" name="TextBox 53"/>
          <p:cNvSpPr txBox="1"/>
          <p:nvPr/>
        </p:nvSpPr>
        <p:spPr>
          <a:xfrm>
            <a:off x="8418647" y="1009650"/>
            <a:ext cx="8840653" cy="626110"/>
          </a:xfrm>
          <a:prstGeom prst="rect">
            <a:avLst/>
          </a:prstGeom>
        </p:spPr>
        <p:txBody>
          <a:bodyPr lIns="0" tIns="0" rIns="0" bIns="0" rtlCol="0" anchor="t">
            <a:spAutoFit/>
          </a:bodyPr>
          <a:lstStyle/>
          <a:p>
            <a:pPr algn="r">
              <a:lnSpc>
                <a:spcPts val="4519"/>
              </a:lnSpc>
            </a:pPr>
            <a:r>
              <a:rPr lang="en-US" sz="3999" spc="-119">
                <a:solidFill>
                  <a:srgbClr val="000000"/>
                </a:solidFill>
                <a:latin typeface="Poppins Bold"/>
              </a:rPr>
              <a:t>Messaging Best Practices</a:t>
            </a:r>
          </a:p>
        </p:txBody>
      </p:sp>
      <p:sp>
        <p:nvSpPr>
          <p:cNvPr id="54" name="TextBox 54"/>
          <p:cNvSpPr txBox="1"/>
          <p:nvPr/>
        </p:nvSpPr>
        <p:spPr>
          <a:xfrm>
            <a:off x="12075521" y="5489953"/>
            <a:ext cx="3945625" cy="414528"/>
          </a:xfrm>
          <a:prstGeom prst="rect">
            <a:avLst/>
          </a:prstGeom>
        </p:spPr>
        <p:txBody>
          <a:bodyPr lIns="0" tIns="0" rIns="0" bIns="0" rtlCol="0" anchor="t">
            <a:spAutoFit/>
          </a:bodyPr>
          <a:lstStyle/>
          <a:p>
            <a:pPr algn="r">
              <a:lnSpc>
                <a:spcPts val="3051"/>
              </a:lnSpc>
            </a:pPr>
            <a:r>
              <a:rPr lang="en-US" sz="2700" spc="-81">
                <a:solidFill>
                  <a:srgbClr val="FFFFFF"/>
                </a:solidFill>
                <a:latin typeface="Poppins Semi-Bold"/>
              </a:rPr>
              <a:t>Be  Positive</a:t>
            </a:r>
          </a:p>
        </p:txBody>
      </p:sp>
      <p:sp>
        <p:nvSpPr>
          <p:cNvPr id="55" name="TextBox 55"/>
          <p:cNvSpPr txBox="1"/>
          <p:nvPr/>
        </p:nvSpPr>
        <p:spPr>
          <a:xfrm>
            <a:off x="11435503" y="6531592"/>
            <a:ext cx="4585642" cy="414528"/>
          </a:xfrm>
          <a:prstGeom prst="rect">
            <a:avLst/>
          </a:prstGeom>
        </p:spPr>
        <p:txBody>
          <a:bodyPr lIns="0" tIns="0" rIns="0" bIns="0" rtlCol="0" anchor="t">
            <a:spAutoFit/>
          </a:bodyPr>
          <a:lstStyle/>
          <a:p>
            <a:pPr algn="r">
              <a:lnSpc>
                <a:spcPts val="3051"/>
              </a:lnSpc>
            </a:pPr>
            <a:r>
              <a:rPr lang="en-US" sz="2700" spc="-81">
                <a:solidFill>
                  <a:srgbClr val="FFFFFF"/>
                </a:solidFill>
                <a:latin typeface="Poppins Semi-Bold"/>
              </a:rPr>
              <a:t>Focus on Having a  Voice</a:t>
            </a:r>
          </a:p>
        </p:txBody>
      </p:sp>
      <p:sp>
        <p:nvSpPr>
          <p:cNvPr id="56" name="TextBox 56"/>
          <p:cNvSpPr txBox="1"/>
          <p:nvPr/>
        </p:nvSpPr>
        <p:spPr>
          <a:xfrm>
            <a:off x="10962248" y="7575531"/>
            <a:ext cx="5058897" cy="414528"/>
          </a:xfrm>
          <a:prstGeom prst="rect">
            <a:avLst/>
          </a:prstGeom>
        </p:spPr>
        <p:txBody>
          <a:bodyPr lIns="0" tIns="0" rIns="0" bIns="0" rtlCol="0" anchor="t">
            <a:spAutoFit/>
          </a:bodyPr>
          <a:lstStyle/>
          <a:p>
            <a:pPr algn="r">
              <a:lnSpc>
                <a:spcPts val="3051"/>
              </a:lnSpc>
            </a:pPr>
            <a:r>
              <a:rPr lang="en-US" sz="2700" spc="-81">
                <a:solidFill>
                  <a:srgbClr val="FFFFFF"/>
                </a:solidFill>
                <a:latin typeface="Poppins Semi-Bold"/>
              </a:rPr>
              <a:t>Explain they are  in the Local</a:t>
            </a:r>
          </a:p>
        </p:txBody>
      </p:sp>
      <p:sp>
        <p:nvSpPr>
          <p:cNvPr id="57" name="TextBox 57"/>
          <p:cNvSpPr txBox="1"/>
          <p:nvPr/>
        </p:nvSpPr>
        <p:spPr>
          <a:xfrm>
            <a:off x="10656978" y="8616773"/>
            <a:ext cx="5609035" cy="414528"/>
          </a:xfrm>
          <a:prstGeom prst="rect">
            <a:avLst/>
          </a:prstGeom>
        </p:spPr>
        <p:txBody>
          <a:bodyPr lIns="0" tIns="0" rIns="0" bIns="0" rtlCol="0" anchor="t">
            <a:spAutoFit/>
          </a:bodyPr>
          <a:lstStyle/>
          <a:p>
            <a:pPr algn="r">
              <a:lnSpc>
                <a:spcPts val="3051"/>
              </a:lnSpc>
            </a:pPr>
            <a:r>
              <a:rPr lang="en-US" sz="2700" spc="-81" dirty="0">
                <a:solidFill>
                  <a:srgbClr val="FFFFFF"/>
                </a:solidFill>
                <a:latin typeface="Poppins Semi-Bold"/>
              </a:rPr>
              <a:t>The Union is how things Improve</a:t>
            </a:r>
          </a:p>
        </p:txBody>
      </p:sp>
      <p:sp>
        <p:nvSpPr>
          <p:cNvPr id="58" name="TextBox 58"/>
          <p:cNvSpPr txBox="1"/>
          <p:nvPr/>
        </p:nvSpPr>
        <p:spPr>
          <a:xfrm>
            <a:off x="8418647" y="2520315"/>
            <a:ext cx="8840653" cy="1813560"/>
          </a:xfrm>
          <a:prstGeom prst="rect">
            <a:avLst/>
          </a:prstGeom>
        </p:spPr>
        <p:txBody>
          <a:bodyPr lIns="0" tIns="0" rIns="0" bIns="0" rtlCol="0" anchor="t">
            <a:spAutoFit/>
          </a:bodyPr>
          <a:lstStyle/>
          <a:p>
            <a:pPr algn="just">
              <a:lnSpc>
                <a:spcPts val="3569"/>
              </a:lnSpc>
            </a:pPr>
            <a:r>
              <a:rPr lang="en-US" sz="2999">
                <a:solidFill>
                  <a:srgbClr val="000000"/>
                </a:solidFill>
                <a:latin typeface="Poppins"/>
              </a:rPr>
              <a:t>Messaging is important- we are explaining the Union for the first time to new employees. What we say will lay the foundation for their ideas about the Local for their Career.</a:t>
            </a:r>
          </a:p>
        </p:txBody>
      </p:sp>
      <p:pic>
        <p:nvPicPr>
          <p:cNvPr id="59" name="Picture 58" descr="A blue circle with yellow and white text and a road with a checkered flag&#10;&#10;Description automatically generated">
            <a:extLst>
              <a:ext uri="{FF2B5EF4-FFF2-40B4-BE49-F238E27FC236}">
                <a16:creationId xmlns:a16="http://schemas.microsoft.com/office/drawing/2014/main" id="{E5C2FA1E-8E66-3E19-C0A0-D68E749714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95" y="8687268"/>
            <a:ext cx="1922676" cy="160838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3210455">
            <a:off x="11259165" y="3345249"/>
            <a:ext cx="879289" cy="0"/>
          </a:xfrm>
          <a:prstGeom prst="line">
            <a:avLst/>
          </a:prstGeom>
          <a:ln w="76200" cap="flat">
            <a:solidFill>
              <a:srgbClr val="25303C"/>
            </a:solidFill>
            <a:prstDash val="solid"/>
            <a:headEnd type="none" w="sm" len="sm"/>
            <a:tailEnd type="none" w="sm" len="sm"/>
          </a:ln>
        </p:spPr>
        <p:txBody>
          <a:bodyPr/>
          <a:lstStyle/>
          <a:p>
            <a:endParaRPr lang="en-US"/>
          </a:p>
        </p:txBody>
      </p:sp>
      <p:sp>
        <p:nvSpPr>
          <p:cNvPr id="3" name="Freeform 3"/>
          <p:cNvSpPr/>
          <p:nvPr/>
        </p:nvSpPr>
        <p:spPr>
          <a:xfrm>
            <a:off x="5550576" y="3558048"/>
            <a:ext cx="7186847" cy="4330076"/>
          </a:xfrm>
          <a:custGeom>
            <a:avLst/>
            <a:gdLst/>
            <a:ahLst/>
            <a:cxnLst/>
            <a:rect l="l" t="t" r="r" b="b"/>
            <a:pathLst>
              <a:path w="7186847" h="4330076">
                <a:moveTo>
                  <a:pt x="0" y="0"/>
                </a:moveTo>
                <a:lnTo>
                  <a:pt x="7186848" y="0"/>
                </a:lnTo>
                <a:lnTo>
                  <a:pt x="7186848" y="4330075"/>
                </a:lnTo>
                <a:lnTo>
                  <a:pt x="0" y="43300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rot="-3210455">
            <a:off x="6197580" y="8004880"/>
            <a:ext cx="879289" cy="0"/>
          </a:xfrm>
          <a:prstGeom prst="line">
            <a:avLst/>
          </a:prstGeom>
          <a:ln w="76200" cap="flat">
            <a:solidFill>
              <a:srgbClr val="25303C"/>
            </a:solidFill>
            <a:prstDash val="solid"/>
            <a:headEnd type="none" w="sm" len="sm"/>
            <a:tailEnd type="none" w="sm" len="sm"/>
          </a:ln>
        </p:spPr>
        <p:txBody>
          <a:bodyPr/>
          <a:lstStyle/>
          <a:p>
            <a:endParaRPr lang="en-US"/>
          </a:p>
        </p:txBody>
      </p:sp>
      <p:sp>
        <p:nvSpPr>
          <p:cNvPr id="5" name="AutoShape 5"/>
          <p:cNvSpPr/>
          <p:nvPr/>
        </p:nvSpPr>
        <p:spPr>
          <a:xfrm rot="3267744">
            <a:off x="6164057" y="3341262"/>
            <a:ext cx="879289" cy="0"/>
          </a:xfrm>
          <a:prstGeom prst="line">
            <a:avLst/>
          </a:prstGeom>
          <a:ln w="76200" cap="flat">
            <a:solidFill>
              <a:srgbClr val="25303C"/>
            </a:solidFill>
            <a:prstDash val="solid"/>
            <a:headEnd type="none" w="sm" len="sm"/>
            <a:tailEnd type="none" w="sm" len="sm"/>
          </a:ln>
        </p:spPr>
        <p:txBody>
          <a:bodyPr/>
          <a:lstStyle/>
          <a:p>
            <a:endParaRPr lang="en-US"/>
          </a:p>
        </p:txBody>
      </p:sp>
      <p:sp>
        <p:nvSpPr>
          <p:cNvPr id="6" name="AutoShape 6"/>
          <p:cNvSpPr/>
          <p:nvPr/>
        </p:nvSpPr>
        <p:spPr>
          <a:xfrm rot="3267744">
            <a:off x="11259165" y="8000893"/>
            <a:ext cx="879289" cy="0"/>
          </a:xfrm>
          <a:prstGeom prst="line">
            <a:avLst/>
          </a:prstGeom>
          <a:ln w="76200" cap="flat">
            <a:solidFill>
              <a:srgbClr val="25303C"/>
            </a:solidFill>
            <a:prstDash val="solid"/>
            <a:headEnd type="none" w="sm" len="sm"/>
            <a:tailEnd type="none" w="sm" len="sm"/>
          </a:ln>
        </p:spPr>
        <p:txBody>
          <a:bodyPr/>
          <a:lstStyle/>
          <a:p>
            <a:endParaRPr lang="en-US"/>
          </a:p>
        </p:txBody>
      </p:sp>
      <p:sp>
        <p:nvSpPr>
          <p:cNvPr id="7" name="AutoShape 7"/>
          <p:cNvSpPr/>
          <p:nvPr/>
        </p:nvSpPr>
        <p:spPr>
          <a:xfrm>
            <a:off x="11950433" y="3002540"/>
            <a:ext cx="806041" cy="0"/>
          </a:xfrm>
          <a:prstGeom prst="line">
            <a:avLst/>
          </a:prstGeom>
          <a:ln w="76200" cap="flat">
            <a:solidFill>
              <a:srgbClr val="25303C"/>
            </a:solidFill>
            <a:prstDash val="solid"/>
            <a:headEnd type="none" w="sm" len="sm"/>
            <a:tailEnd type="none" w="sm" len="sm"/>
          </a:ln>
        </p:spPr>
        <p:txBody>
          <a:bodyPr/>
          <a:lstStyle/>
          <a:p>
            <a:endParaRPr lang="en-US"/>
          </a:p>
        </p:txBody>
      </p:sp>
      <p:sp>
        <p:nvSpPr>
          <p:cNvPr id="8" name="AutoShape 8"/>
          <p:cNvSpPr/>
          <p:nvPr/>
        </p:nvSpPr>
        <p:spPr>
          <a:xfrm>
            <a:off x="11931383" y="8348675"/>
            <a:ext cx="806041" cy="0"/>
          </a:xfrm>
          <a:prstGeom prst="line">
            <a:avLst/>
          </a:prstGeom>
          <a:ln w="76200" cap="flat">
            <a:solidFill>
              <a:srgbClr val="25303C"/>
            </a:solidFill>
            <a:prstDash val="solid"/>
            <a:headEnd type="none" w="sm" len="sm"/>
            <a:tailEnd type="none" w="sm" len="sm"/>
          </a:ln>
        </p:spPr>
        <p:txBody>
          <a:bodyPr/>
          <a:lstStyle/>
          <a:p>
            <a:endParaRPr lang="en-US"/>
          </a:p>
        </p:txBody>
      </p:sp>
      <p:sp>
        <p:nvSpPr>
          <p:cNvPr id="9" name="AutoShape 9"/>
          <p:cNvSpPr/>
          <p:nvPr/>
        </p:nvSpPr>
        <p:spPr>
          <a:xfrm>
            <a:off x="5588676" y="8348675"/>
            <a:ext cx="806041" cy="0"/>
          </a:xfrm>
          <a:prstGeom prst="line">
            <a:avLst/>
          </a:prstGeom>
          <a:ln w="76200" cap="flat">
            <a:solidFill>
              <a:srgbClr val="25303C"/>
            </a:solidFill>
            <a:prstDash val="solid"/>
            <a:headEnd type="none" w="sm" len="sm"/>
            <a:tailEnd type="none" w="sm" len="sm"/>
          </a:ln>
        </p:spPr>
        <p:txBody>
          <a:bodyPr/>
          <a:lstStyle/>
          <a:p>
            <a:endParaRPr lang="en-US"/>
          </a:p>
        </p:txBody>
      </p:sp>
      <p:sp>
        <p:nvSpPr>
          <p:cNvPr id="10" name="AutoShape 10"/>
          <p:cNvSpPr/>
          <p:nvPr/>
        </p:nvSpPr>
        <p:spPr>
          <a:xfrm>
            <a:off x="5550576" y="2993480"/>
            <a:ext cx="806041" cy="0"/>
          </a:xfrm>
          <a:prstGeom prst="line">
            <a:avLst/>
          </a:prstGeom>
          <a:ln w="76200" cap="flat">
            <a:solidFill>
              <a:srgbClr val="25303C"/>
            </a:solidFill>
            <a:prstDash val="solid"/>
            <a:headEnd type="none" w="sm" len="sm"/>
            <a:tailEnd type="none" w="sm" len="sm"/>
          </a:ln>
        </p:spPr>
        <p:txBody>
          <a:bodyPr/>
          <a:lstStyle/>
          <a:p>
            <a:endParaRPr lang="en-US"/>
          </a:p>
        </p:txBody>
      </p:sp>
      <p:grpSp>
        <p:nvGrpSpPr>
          <p:cNvPr id="11" name="Group 11"/>
          <p:cNvGrpSpPr/>
          <p:nvPr/>
        </p:nvGrpSpPr>
        <p:grpSpPr>
          <a:xfrm>
            <a:off x="12689799" y="1945784"/>
            <a:ext cx="7622757" cy="2265913"/>
            <a:chOff x="0" y="0"/>
            <a:chExt cx="2007640" cy="596784"/>
          </a:xfrm>
        </p:grpSpPr>
        <p:sp>
          <p:nvSpPr>
            <p:cNvPr id="12" name="Freeform 12"/>
            <p:cNvSpPr/>
            <p:nvPr/>
          </p:nvSpPr>
          <p:spPr>
            <a:xfrm>
              <a:off x="0" y="0"/>
              <a:ext cx="2007640" cy="596784"/>
            </a:xfrm>
            <a:custGeom>
              <a:avLst/>
              <a:gdLst/>
              <a:ahLst/>
              <a:cxnLst/>
              <a:rect l="l" t="t" r="r" b="b"/>
              <a:pathLst>
                <a:path w="2007640" h="596784">
                  <a:moveTo>
                    <a:pt x="31485" y="0"/>
                  </a:moveTo>
                  <a:lnTo>
                    <a:pt x="1976155" y="0"/>
                  </a:lnTo>
                  <a:cubicBezTo>
                    <a:pt x="1993544" y="0"/>
                    <a:pt x="2007640" y="14096"/>
                    <a:pt x="2007640" y="31485"/>
                  </a:cubicBezTo>
                  <a:lnTo>
                    <a:pt x="2007640" y="565299"/>
                  </a:lnTo>
                  <a:cubicBezTo>
                    <a:pt x="2007640" y="582688"/>
                    <a:pt x="1993544" y="596784"/>
                    <a:pt x="1976155" y="596784"/>
                  </a:cubicBezTo>
                  <a:lnTo>
                    <a:pt x="31485" y="596784"/>
                  </a:lnTo>
                  <a:cubicBezTo>
                    <a:pt x="14096" y="596784"/>
                    <a:pt x="0" y="582688"/>
                    <a:pt x="0" y="565299"/>
                  </a:cubicBezTo>
                  <a:lnTo>
                    <a:pt x="0" y="31485"/>
                  </a:lnTo>
                  <a:cubicBezTo>
                    <a:pt x="0" y="14096"/>
                    <a:pt x="14096" y="0"/>
                    <a:pt x="31485" y="0"/>
                  </a:cubicBezTo>
                  <a:close/>
                </a:path>
              </a:pathLst>
            </a:custGeom>
            <a:solidFill>
              <a:srgbClr val="25303C"/>
            </a:solidFill>
          </p:spPr>
          <p:txBody>
            <a:bodyPr/>
            <a:lstStyle/>
            <a:p>
              <a:endParaRPr lang="en-US"/>
            </a:p>
          </p:txBody>
        </p:sp>
        <p:sp>
          <p:nvSpPr>
            <p:cNvPr id="13" name="TextBox 13"/>
            <p:cNvSpPr txBox="1"/>
            <p:nvPr/>
          </p:nvSpPr>
          <p:spPr>
            <a:xfrm>
              <a:off x="0" y="-57150"/>
              <a:ext cx="2007640" cy="653934"/>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2689799" y="7291918"/>
            <a:ext cx="7622757" cy="2265913"/>
            <a:chOff x="0" y="0"/>
            <a:chExt cx="2007640" cy="596784"/>
          </a:xfrm>
        </p:grpSpPr>
        <p:sp>
          <p:nvSpPr>
            <p:cNvPr id="15" name="Freeform 15"/>
            <p:cNvSpPr/>
            <p:nvPr/>
          </p:nvSpPr>
          <p:spPr>
            <a:xfrm>
              <a:off x="0" y="0"/>
              <a:ext cx="2007640" cy="596784"/>
            </a:xfrm>
            <a:custGeom>
              <a:avLst/>
              <a:gdLst/>
              <a:ahLst/>
              <a:cxnLst/>
              <a:rect l="l" t="t" r="r" b="b"/>
              <a:pathLst>
                <a:path w="2007640" h="596784">
                  <a:moveTo>
                    <a:pt x="31485" y="0"/>
                  </a:moveTo>
                  <a:lnTo>
                    <a:pt x="1976155" y="0"/>
                  </a:lnTo>
                  <a:cubicBezTo>
                    <a:pt x="1993544" y="0"/>
                    <a:pt x="2007640" y="14096"/>
                    <a:pt x="2007640" y="31485"/>
                  </a:cubicBezTo>
                  <a:lnTo>
                    <a:pt x="2007640" y="565299"/>
                  </a:lnTo>
                  <a:cubicBezTo>
                    <a:pt x="2007640" y="582688"/>
                    <a:pt x="1993544" y="596784"/>
                    <a:pt x="1976155" y="596784"/>
                  </a:cubicBezTo>
                  <a:lnTo>
                    <a:pt x="31485" y="596784"/>
                  </a:lnTo>
                  <a:cubicBezTo>
                    <a:pt x="14096" y="596784"/>
                    <a:pt x="0" y="582688"/>
                    <a:pt x="0" y="565299"/>
                  </a:cubicBezTo>
                  <a:lnTo>
                    <a:pt x="0" y="31485"/>
                  </a:lnTo>
                  <a:cubicBezTo>
                    <a:pt x="0" y="14096"/>
                    <a:pt x="14096" y="0"/>
                    <a:pt x="31485" y="0"/>
                  </a:cubicBezTo>
                  <a:close/>
                </a:path>
              </a:pathLst>
            </a:custGeom>
            <a:solidFill>
              <a:srgbClr val="25303C"/>
            </a:solidFill>
          </p:spPr>
          <p:txBody>
            <a:bodyPr/>
            <a:lstStyle/>
            <a:p>
              <a:endParaRPr lang="en-US"/>
            </a:p>
          </p:txBody>
        </p:sp>
        <p:sp>
          <p:nvSpPr>
            <p:cNvPr id="16" name="TextBox 16"/>
            <p:cNvSpPr txBox="1"/>
            <p:nvPr/>
          </p:nvSpPr>
          <p:spPr>
            <a:xfrm>
              <a:off x="0" y="-57150"/>
              <a:ext cx="2007640" cy="653934"/>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000922" y="1945784"/>
            <a:ext cx="7622757" cy="2265913"/>
            <a:chOff x="0" y="0"/>
            <a:chExt cx="2007640" cy="596784"/>
          </a:xfrm>
        </p:grpSpPr>
        <p:sp>
          <p:nvSpPr>
            <p:cNvPr id="18" name="Freeform 18"/>
            <p:cNvSpPr/>
            <p:nvPr/>
          </p:nvSpPr>
          <p:spPr>
            <a:xfrm>
              <a:off x="0" y="0"/>
              <a:ext cx="2007640" cy="596784"/>
            </a:xfrm>
            <a:custGeom>
              <a:avLst/>
              <a:gdLst/>
              <a:ahLst/>
              <a:cxnLst/>
              <a:rect l="l" t="t" r="r" b="b"/>
              <a:pathLst>
                <a:path w="2007640" h="596784">
                  <a:moveTo>
                    <a:pt x="31485" y="0"/>
                  </a:moveTo>
                  <a:lnTo>
                    <a:pt x="1976155" y="0"/>
                  </a:lnTo>
                  <a:cubicBezTo>
                    <a:pt x="1993544" y="0"/>
                    <a:pt x="2007640" y="14096"/>
                    <a:pt x="2007640" y="31485"/>
                  </a:cubicBezTo>
                  <a:lnTo>
                    <a:pt x="2007640" y="565299"/>
                  </a:lnTo>
                  <a:cubicBezTo>
                    <a:pt x="2007640" y="582688"/>
                    <a:pt x="1993544" y="596784"/>
                    <a:pt x="1976155" y="596784"/>
                  </a:cubicBezTo>
                  <a:lnTo>
                    <a:pt x="31485" y="596784"/>
                  </a:lnTo>
                  <a:cubicBezTo>
                    <a:pt x="14096" y="596784"/>
                    <a:pt x="0" y="582688"/>
                    <a:pt x="0" y="565299"/>
                  </a:cubicBezTo>
                  <a:lnTo>
                    <a:pt x="0" y="31485"/>
                  </a:lnTo>
                  <a:cubicBezTo>
                    <a:pt x="0" y="14096"/>
                    <a:pt x="14096" y="0"/>
                    <a:pt x="31485" y="0"/>
                  </a:cubicBezTo>
                  <a:close/>
                </a:path>
              </a:pathLst>
            </a:custGeom>
            <a:solidFill>
              <a:srgbClr val="25303C"/>
            </a:solidFill>
          </p:spPr>
          <p:txBody>
            <a:bodyPr/>
            <a:lstStyle/>
            <a:p>
              <a:endParaRPr lang="en-US"/>
            </a:p>
          </p:txBody>
        </p:sp>
        <p:sp>
          <p:nvSpPr>
            <p:cNvPr id="19" name="TextBox 19"/>
            <p:cNvSpPr txBox="1"/>
            <p:nvPr/>
          </p:nvSpPr>
          <p:spPr>
            <a:xfrm>
              <a:off x="0" y="-57150"/>
              <a:ext cx="2007640" cy="653934"/>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0922" y="7291918"/>
            <a:ext cx="7622757" cy="2265913"/>
            <a:chOff x="0" y="0"/>
            <a:chExt cx="2007640" cy="596784"/>
          </a:xfrm>
        </p:grpSpPr>
        <p:sp>
          <p:nvSpPr>
            <p:cNvPr id="21" name="Freeform 21"/>
            <p:cNvSpPr/>
            <p:nvPr/>
          </p:nvSpPr>
          <p:spPr>
            <a:xfrm>
              <a:off x="0" y="0"/>
              <a:ext cx="2007640" cy="596784"/>
            </a:xfrm>
            <a:custGeom>
              <a:avLst/>
              <a:gdLst/>
              <a:ahLst/>
              <a:cxnLst/>
              <a:rect l="l" t="t" r="r" b="b"/>
              <a:pathLst>
                <a:path w="2007640" h="596784">
                  <a:moveTo>
                    <a:pt x="31485" y="0"/>
                  </a:moveTo>
                  <a:lnTo>
                    <a:pt x="1976155" y="0"/>
                  </a:lnTo>
                  <a:cubicBezTo>
                    <a:pt x="1993544" y="0"/>
                    <a:pt x="2007640" y="14096"/>
                    <a:pt x="2007640" y="31485"/>
                  </a:cubicBezTo>
                  <a:lnTo>
                    <a:pt x="2007640" y="565299"/>
                  </a:lnTo>
                  <a:cubicBezTo>
                    <a:pt x="2007640" y="582688"/>
                    <a:pt x="1993544" y="596784"/>
                    <a:pt x="1976155" y="596784"/>
                  </a:cubicBezTo>
                  <a:lnTo>
                    <a:pt x="31485" y="596784"/>
                  </a:lnTo>
                  <a:cubicBezTo>
                    <a:pt x="14096" y="596784"/>
                    <a:pt x="0" y="582688"/>
                    <a:pt x="0" y="565299"/>
                  </a:cubicBezTo>
                  <a:lnTo>
                    <a:pt x="0" y="31485"/>
                  </a:lnTo>
                  <a:cubicBezTo>
                    <a:pt x="0" y="14096"/>
                    <a:pt x="14096" y="0"/>
                    <a:pt x="31485" y="0"/>
                  </a:cubicBezTo>
                  <a:close/>
                </a:path>
              </a:pathLst>
            </a:custGeom>
            <a:solidFill>
              <a:srgbClr val="25303C"/>
            </a:solidFill>
          </p:spPr>
          <p:txBody>
            <a:bodyPr/>
            <a:lstStyle/>
            <a:p>
              <a:endParaRPr lang="en-US"/>
            </a:p>
          </p:txBody>
        </p:sp>
        <p:sp>
          <p:nvSpPr>
            <p:cNvPr id="22" name="TextBox 22"/>
            <p:cNvSpPr txBox="1"/>
            <p:nvPr/>
          </p:nvSpPr>
          <p:spPr>
            <a:xfrm>
              <a:off x="0" y="-57150"/>
              <a:ext cx="2007640" cy="653934"/>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7905750" y="4484836"/>
            <a:ext cx="2476500" cy="24765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303C"/>
            </a:solidFill>
            <a:ln w="171450" cap="sq">
              <a:solidFill>
                <a:srgbClr val="FFBC00"/>
              </a:solidFill>
              <a:prstDash val="solid"/>
              <a:miter/>
            </a:ln>
          </p:spPr>
          <p:txBody>
            <a:bodyPr/>
            <a:lstStyle/>
            <a:p>
              <a:endParaRPr lang="en-US"/>
            </a:p>
          </p:txBody>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8303803" y="5150702"/>
            <a:ext cx="1680393" cy="1144768"/>
          </a:xfrm>
          <a:custGeom>
            <a:avLst/>
            <a:gdLst/>
            <a:ahLst/>
            <a:cxnLst/>
            <a:rect l="l" t="t" r="r" b="b"/>
            <a:pathLst>
              <a:path w="1680393" h="1144768">
                <a:moveTo>
                  <a:pt x="0" y="0"/>
                </a:moveTo>
                <a:lnTo>
                  <a:pt x="1680394" y="0"/>
                </a:lnTo>
                <a:lnTo>
                  <a:pt x="1680394" y="1144768"/>
                </a:lnTo>
                <a:lnTo>
                  <a:pt x="0" y="1144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Freeform 27"/>
          <p:cNvSpPr/>
          <p:nvPr/>
        </p:nvSpPr>
        <p:spPr>
          <a:xfrm>
            <a:off x="6834632" y="3759130"/>
            <a:ext cx="616196" cy="636895"/>
          </a:xfrm>
          <a:custGeom>
            <a:avLst/>
            <a:gdLst/>
            <a:ahLst/>
            <a:cxnLst/>
            <a:rect l="l" t="t" r="r" b="b"/>
            <a:pathLst>
              <a:path w="616196" h="636895">
                <a:moveTo>
                  <a:pt x="0" y="0"/>
                </a:moveTo>
                <a:lnTo>
                  <a:pt x="616196" y="0"/>
                </a:lnTo>
                <a:lnTo>
                  <a:pt x="616196" y="636895"/>
                </a:lnTo>
                <a:lnTo>
                  <a:pt x="0" y="636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8" name="Freeform 28"/>
          <p:cNvSpPr/>
          <p:nvPr/>
        </p:nvSpPr>
        <p:spPr>
          <a:xfrm>
            <a:off x="6834632" y="7047061"/>
            <a:ext cx="616196" cy="636895"/>
          </a:xfrm>
          <a:custGeom>
            <a:avLst/>
            <a:gdLst/>
            <a:ahLst/>
            <a:cxnLst/>
            <a:rect l="l" t="t" r="r" b="b"/>
            <a:pathLst>
              <a:path w="616196" h="636895">
                <a:moveTo>
                  <a:pt x="0" y="0"/>
                </a:moveTo>
                <a:lnTo>
                  <a:pt x="616196" y="0"/>
                </a:lnTo>
                <a:lnTo>
                  <a:pt x="616196" y="636895"/>
                </a:lnTo>
                <a:lnTo>
                  <a:pt x="0" y="636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29"/>
          <p:cNvSpPr/>
          <p:nvPr/>
        </p:nvSpPr>
        <p:spPr>
          <a:xfrm>
            <a:off x="10815123" y="3759130"/>
            <a:ext cx="616196" cy="636895"/>
          </a:xfrm>
          <a:custGeom>
            <a:avLst/>
            <a:gdLst/>
            <a:ahLst/>
            <a:cxnLst/>
            <a:rect l="l" t="t" r="r" b="b"/>
            <a:pathLst>
              <a:path w="616196" h="636895">
                <a:moveTo>
                  <a:pt x="0" y="0"/>
                </a:moveTo>
                <a:lnTo>
                  <a:pt x="616195" y="0"/>
                </a:lnTo>
                <a:lnTo>
                  <a:pt x="616195" y="636895"/>
                </a:lnTo>
                <a:lnTo>
                  <a:pt x="0" y="636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30"/>
          <p:cNvSpPr/>
          <p:nvPr/>
        </p:nvSpPr>
        <p:spPr>
          <a:xfrm>
            <a:off x="10815123" y="7047061"/>
            <a:ext cx="616196" cy="636895"/>
          </a:xfrm>
          <a:custGeom>
            <a:avLst/>
            <a:gdLst/>
            <a:ahLst/>
            <a:cxnLst/>
            <a:rect l="l" t="t" r="r" b="b"/>
            <a:pathLst>
              <a:path w="616196" h="636895">
                <a:moveTo>
                  <a:pt x="0" y="0"/>
                </a:moveTo>
                <a:lnTo>
                  <a:pt x="616195" y="0"/>
                </a:lnTo>
                <a:lnTo>
                  <a:pt x="616195" y="636895"/>
                </a:lnTo>
                <a:lnTo>
                  <a:pt x="0" y="636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TextBox 31"/>
          <p:cNvSpPr txBox="1"/>
          <p:nvPr/>
        </p:nvSpPr>
        <p:spPr>
          <a:xfrm>
            <a:off x="4993095" y="1019175"/>
            <a:ext cx="8301811" cy="687705"/>
          </a:xfrm>
          <a:prstGeom prst="rect">
            <a:avLst/>
          </a:prstGeom>
        </p:spPr>
        <p:txBody>
          <a:bodyPr lIns="0" tIns="0" rIns="0" bIns="0" rtlCol="0" anchor="t">
            <a:spAutoFit/>
          </a:bodyPr>
          <a:lstStyle/>
          <a:p>
            <a:pPr algn="ctr">
              <a:lnSpc>
                <a:spcPts val="5084"/>
              </a:lnSpc>
            </a:pPr>
            <a:r>
              <a:rPr lang="en-US" sz="4500" spc="-135">
                <a:solidFill>
                  <a:srgbClr val="000000"/>
                </a:solidFill>
                <a:latin typeface="Poppins Bold"/>
              </a:rPr>
              <a:t>Logistical Best Practices</a:t>
            </a:r>
          </a:p>
        </p:txBody>
      </p:sp>
      <p:sp>
        <p:nvSpPr>
          <p:cNvPr id="32" name="TextBox 32"/>
          <p:cNvSpPr txBox="1"/>
          <p:nvPr/>
        </p:nvSpPr>
        <p:spPr>
          <a:xfrm>
            <a:off x="13017210" y="2205333"/>
            <a:ext cx="4242090" cy="384175"/>
          </a:xfrm>
          <a:prstGeom prst="rect">
            <a:avLst/>
          </a:prstGeom>
        </p:spPr>
        <p:txBody>
          <a:bodyPr lIns="0" tIns="0" rIns="0" bIns="0" rtlCol="0" anchor="t">
            <a:spAutoFit/>
          </a:bodyPr>
          <a:lstStyle/>
          <a:p>
            <a:pPr>
              <a:lnSpc>
                <a:spcPts val="2825"/>
              </a:lnSpc>
            </a:pPr>
            <a:r>
              <a:rPr lang="en-US" sz="2500" spc="-75">
                <a:solidFill>
                  <a:srgbClr val="FFFFFF"/>
                </a:solidFill>
                <a:latin typeface="Poppins Bold"/>
              </a:rPr>
              <a:t>Handouts and Sign-Ins</a:t>
            </a:r>
          </a:p>
        </p:txBody>
      </p:sp>
      <p:sp>
        <p:nvSpPr>
          <p:cNvPr id="33" name="TextBox 33"/>
          <p:cNvSpPr txBox="1"/>
          <p:nvPr/>
        </p:nvSpPr>
        <p:spPr>
          <a:xfrm>
            <a:off x="1028700" y="2205333"/>
            <a:ext cx="4242090" cy="384175"/>
          </a:xfrm>
          <a:prstGeom prst="rect">
            <a:avLst/>
          </a:prstGeom>
        </p:spPr>
        <p:txBody>
          <a:bodyPr lIns="0" tIns="0" rIns="0" bIns="0" rtlCol="0" anchor="t">
            <a:spAutoFit/>
          </a:bodyPr>
          <a:lstStyle/>
          <a:p>
            <a:pPr algn="r">
              <a:lnSpc>
                <a:spcPts val="2825"/>
              </a:lnSpc>
            </a:pPr>
            <a:r>
              <a:rPr lang="en-US" sz="2500" spc="-75">
                <a:solidFill>
                  <a:srgbClr val="FFFFFF"/>
                </a:solidFill>
                <a:latin typeface="Poppins Bold"/>
              </a:rPr>
              <a:t>Break Time</a:t>
            </a:r>
          </a:p>
        </p:txBody>
      </p:sp>
      <p:sp>
        <p:nvSpPr>
          <p:cNvPr id="34" name="TextBox 34"/>
          <p:cNvSpPr txBox="1"/>
          <p:nvPr/>
        </p:nvSpPr>
        <p:spPr>
          <a:xfrm>
            <a:off x="1028700" y="7475268"/>
            <a:ext cx="4242090" cy="384175"/>
          </a:xfrm>
          <a:prstGeom prst="rect">
            <a:avLst/>
          </a:prstGeom>
        </p:spPr>
        <p:txBody>
          <a:bodyPr lIns="0" tIns="0" rIns="0" bIns="0" rtlCol="0" anchor="t">
            <a:spAutoFit/>
          </a:bodyPr>
          <a:lstStyle/>
          <a:p>
            <a:pPr algn="r">
              <a:lnSpc>
                <a:spcPts val="2825"/>
              </a:lnSpc>
            </a:pPr>
            <a:r>
              <a:rPr lang="en-US" sz="2500" spc="-75">
                <a:solidFill>
                  <a:srgbClr val="FFFFFF"/>
                </a:solidFill>
                <a:latin typeface="Poppins Bold"/>
              </a:rPr>
              <a:t>Sign-Up   Together</a:t>
            </a:r>
          </a:p>
        </p:txBody>
      </p:sp>
      <p:sp>
        <p:nvSpPr>
          <p:cNvPr id="35" name="TextBox 35"/>
          <p:cNvSpPr txBox="1"/>
          <p:nvPr/>
        </p:nvSpPr>
        <p:spPr>
          <a:xfrm>
            <a:off x="13017210" y="7475268"/>
            <a:ext cx="3550057" cy="359073"/>
          </a:xfrm>
          <a:prstGeom prst="rect">
            <a:avLst/>
          </a:prstGeom>
        </p:spPr>
        <p:txBody>
          <a:bodyPr lIns="0" tIns="0" rIns="0" bIns="0" rtlCol="0" anchor="t">
            <a:spAutoFit/>
          </a:bodyPr>
          <a:lstStyle/>
          <a:p>
            <a:pPr>
              <a:lnSpc>
                <a:spcPts val="2825"/>
              </a:lnSpc>
            </a:pPr>
            <a:r>
              <a:rPr lang="en-US" sz="2500" spc="-75" dirty="0">
                <a:solidFill>
                  <a:srgbClr val="FFFFFF"/>
                </a:solidFill>
                <a:latin typeface="Poppins Bold"/>
              </a:rPr>
              <a:t>End </a:t>
            </a:r>
            <a:r>
              <a:rPr lang="en-US" sz="2500" spc="-75">
                <a:solidFill>
                  <a:srgbClr val="FFFFFF"/>
                </a:solidFill>
                <a:latin typeface="Poppins Bold"/>
              </a:rPr>
              <a:t>with Engagement</a:t>
            </a:r>
            <a:endParaRPr lang="en-US" sz="2500" spc="-75" dirty="0">
              <a:solidFill>
                <a:srgbClr val="FFFFFF"/>
              </a:solidFill>
              <a:latin typeface="Poppins Bold"/>
            </a:endParaRPr>
          </a:p>
        </p:txBody>
      </p:sp>
      <p:sp>
        <p:nvSpPr>
          <p:cNvPr id="36" name="TextBox 36"/>
          <p:cNvSpPr txBox="1"/>
          <p:nvPr/>
        </p:nvSpPr>
        <p:spPr>
          <a:xfrm>
            <a:off x="13017210" y="2730915"/>
            <a:ext cx="4242090" cy="1449832"/>
          </a:xfrm>
          <a:prstGeom prst="rect">
            <a:avLst/>
          </a:prstGeom>
        </p:spPr>
        <p:txBody>
          <a:bodyPr lIns="0" tIns="0" rIns="0" bIns="0" rtlCol="0" anchor="t">
            <a:spAutoFit/>
          </a:bodyPr>
          <a:lstStyle/>
          <a:p>
            <a:pPr algn="just">
              <a:lnSpc>
                <a:spcPts val="1903"/>
              </a:lnSpc>
            </a:pPr>
            <a:r>
              <a:rPr lang="en-US" sz="1599" dirty="0">
                <a:solidFill>
                  <a:srgbClr val="FFFFFF"/>
                </a:solidFill>
                <a:latin typeface="Poppins"/>
              </a:rPr>
              <a:t>Make sure you get handouts with local contact info, benefits and the contract to new employees.</a:t>
            </a:r>
          </a:p>
          <a:p>
            <a:pPr algn="just">
              <a:lnSpc>
                <a:spcPts val="1903"/>
              </a:lnSpc>
            </a:pPr>
            <a:r>
              <a:rPr lang="en-US" sz="1599" dirty="0">
                <a:solidFill>
                  <a:srgbClr val="FFFFFF"/>
                </a:solidFill>
                <a:latin typeface="Poppins"/>
              </a:rPr>
              <a:t>Don’t forget to get folks to sign in with their home email and cell, and a check-box to get involved.</a:t>
            </a:r>
          </a:p>
        </p:txBody>
      </p:sp>
      <p:sp>
        <p:nvSpPr>
          <p:cNvPr id="37" name="TextBox 37"/>
          <p:cNvSpPr txBox="1"/>
          <p:nvPr/>
        </p:nvSpPr>
        <p:spPr>
          <a:xfrm>
            <a:off x="1028700" y="2730915"/>
            <a:ext cx="4242090" cy="497332"/>
          </a:xfrm>
          <a:prstGeom prst="rect">
            <a:avLst/>
          </a:prstGeom>
        </p:spPr>
        <p:txBody>
          <a:bodyPr lIns="0" tIns="0" rIns="0" bIns="0" rtlCol="0" anchor="t">
            <a:spAutoFit/>
          </a:bodyPr>
          <a:lstStyle/>
          <a:p>
            <a:pPr algn="just">
              <a:lnSpc>
                <a:spcPts val="1903"/>
              </a:lnSpc>
            </a:pPr>
            <a:r>
              <a:rPr lang="en-US" sz="1599">
                <a:solidFill>
                  <a:srgbClr val="FFFFFF"/>
                </a:solidFill>
                <a:latin typeface="Poppins"/>
              </a:rPr>
              <a:t>Make sure to extend into</a:t>
            </a:r>
          </a:p>
          <a:p>
            <a:pPr algn="just">
              <a:lnSpc>
                <a:spcPts val="1903"/>
              </a:lnSpc>
            </a:pPr>
            <a:r>
              <a:rPr lang="en-US" sz="1599">
                <a:solidFill>
                  <a:srgbClr val="FFFFFF"/>
                </a:solidFill>
                <a:latin typeface="Poppins"/>
              </a:rPr>
              <a:t> breaktime/lunchtime to sign folks up</a:t>
            </a:r>
          </a:p>
        </p:txBody>
      </p:sp>
      <p:sp>
        <p:nvSpPr>
          <p:cNvPr id="38" name="TextBox 38"/>
          <p:cNvSpPr txBox="1"/>
          <p:nvPr/>
        </p:nvSpPr>
        <p:spPr>
          <a:xfrm>
            <a:off x="1028700" y="8000850"/>
            <a:ext cx="4242090" cy="1449832"/>
          </a:xfrm>
          <a:prstGeom prst="rect">
            <a:avLst/>
          </a:prstGeom>
        </p:spPr>
        <p:txBody>
          <a:bodyPr lIns="0" tIns="0" rIns="0" bIns="0" rtlCol="0" anchor="t">
            <a:spAutoFit/>
          </a:bodyPr>
          <a:lstStyle/>
          <a:p>
            <a:pPr algn="just">
              <a:lnSpc>
                <a:spcPts val="1903"/>
              </a:lnSpc>
            </a:pPr>
            <a:r>
              <a:rPr lang="en-US" sz="1599">
                <a:solidFill>
                  <a:srgbClr val="FFFFFF"/>
                </a:solidFill>
                <a:latin typeface="Poppins"/>
              </a:rPr>
              <a:t>Get the membership form handed out at the beginning and get everybody to sign-up all at once.  “Ok, you’ve heard about your union and how you have a chance to have a voice on the job- now we sign up.”</a:t>
            </a:r>
          </a:p>
        </p:txBody>
      </p:sp>
      <p:sp>
        <p:nvSpPr>
          <p:cNvPr id="39" name="TextBox 39"/>
          <p:cNvSpPr txBox="1"/>
          <p:nvPr/>
        </p:nvSpPr>
        <p:spPr>
          <a:xfrm>
            <a:off x="13024137" y="8096301"/>
            <a:ext cx="4242090" cy="1211707"/>
          </a:xfrm>
          <a:prstGeom prst="rect">
            <a:avLst/>
          </a:prstGeom>
        </p:spPr>
        <p:txBody>
          <a:bodyPr lIns="0" tIns="0" rIns="0" bIns="0" rtlCol="0" anchor="t">
            <a:spAutoFit/>
          </a:bodyPr>
          <a:lstStyle/>
          <a:p>
            <a:pPr algn="just">
              <a:lnSpc>
                <a:spcPts val="1903"/>
              </a:lnSpc>
            </a:pPr>
            <a:r>
              <a:rPr lang="en-US" sz="1599" dirty="0">
                <a:solidFill>
                  <a:srgbClr val="FFFFFF"/>
                </a:solidFill>
                <a:latin typeface="Poppins"/>
              </a:rPr>
              <a:t>Being in the Union is a participation sport- get folks involved and volunteering  right away- whether it committing to come to a meeting or signing up to be involved. </a:t>
            </a:r>
          </a:p>
        </p:txBody>
      </p:sp>
      <p:pic>
        <p:nvPicPr>
          <p:cNvPr id="40" name="Picture 39" descr="A blue circle with yellow and white text and a road with a checkered flag&#10;&#10;Description automatically generated">
            <a:extLst>
              <a:ext uri="{FF2B5EF4-FFF2-40B4-BE49-F238E27FC236}">
                <a16:creationId xmlns:a16="http://schemas.microsoft.com/office/drawing/2014/main" id="{5F95AEF6-2225-99E8-F8C4-D5ADD0CBEE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0412" y="8503817"/>
            <a:ext cx="1922676" cy="160838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B91CF36D14F4499266D9A7BBBC19C5" ma:contentTypeVersion="15" ma:contentTypeDescription="Create a new document." ma:contentTypeScope="" ma:versionID="6c1bb0f520deef36730bc848cf6106ae">
  <xsd:schema xmlns:xsd="http://www.w3.org/2001/XMLSchema" xmlns:xs="http://www.w3.org/2001/XMLSchema" xmlns:p="http://schemas.microsoft.com/office/2006/metadata/properties" xmlns:ns2="74701094-6205-4787-afe6-f4658b4e7fef" xmlns:ns3="0c5daf18-cb27-49c3-9997-1cb67786fd68" targetNamespace="http://schemas.microsoft.com/office/2006/metadata/properties" ma:root="true" ma:fieldsID="3c7cc05941276ca4465639ac98170e52" ns2:_="" ns3:_="">
    <xsd:import namespace="74701094-6205-4787-afe6-f4658b4e7fef"/>
    <xsd:import namespace="0c5daf18-cb27-49c3-9997-1cb67786fd6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701094-6205-4787-afe6-f4658b4e7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52757fd-6d1b-4a8c-9ebd-ed7e699804a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c5daf18-cb27-49c3-9997-1cb67786fd6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6573c6-e5f9-4234-babc-d71b4a153604}" ma:internalName="TaxCatchAll" ma:showField="CatchAllData" ma:web="0c5daf18-cb27-49c3-9997-1cb67786fd6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1FF2EC-96FB-4E89-A83A-6ED2360630CF}">
  <ds:schemaRefs>
    <ds:schemaRef ds:uri="http://schemas.microsoft.com/sharepoint/v3/contenttype/forms"/>
  </ds:schemaRefs>
</ds:datastoreItem>
</file>

<file path=customXml/itemProps2.xml><?xml version="1.0" encoding="utf-8"?>
<ds:datastoreItem xmlns:ds="http://schemas.openxmlformats.org/officeDocument/2006/customXml" ds:itemID="{C2F09D96-7F18-4B99-9DA1-2F1B5C340F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701094-6205-4787-afe6-f4658b4e7fef"/>
    <ds:schemaRef ds:uri="0c5daf18-cb27-49c3-9997-1cb67786fd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TotalTime>
  <Words>1147</Words>
  <Application>Microsoft Office PowerPoint</Application>
  <PresentationFormat>Custom</PresentationFormat>
  <Paragraphs>67</Paragraphs>
  <Slides>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Poppins Bold</vt:lpstr>
      <vt:lpstr>Arial</vt:lpstr>
      <vt:lpstr>Poppins</vt:lpstr>
      <vt:lpstr>Poppins Semi-Bold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AFGE MOD</dc:title>
  <dc:creator>David Cann</dc:creator>
  <cp:lastModifiedBy>Janelle Murphy</cp:lastModifiedBy>
  <cp:revision>4</cp:revision>
  <dcterms:created xsi:type="dcterms:W3CDTF">2006-08-16T00:00:00Z</dcterms:created>
  <dcterms:modified xsi:type="dcterms:W3CDTF">2024-05-02T18:26:49Z</dcterms:modified>
  <dc:identifier>DAFuQfGpUeg</dc:identifier>
</cp:coreProperties>
</file>