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7" r:id="rId6"/>
    <p:sldId id="261" r:id="rId7"/>
    <p:sldId id="266" r:id="rId8"/>
    <p:sldId id="281" r:id="rId9"/>
    <p:sldId id="282" r:id="rId10"/>
    <p:sldId id="267" r:id="rId11"/>
    <p:sldId id="274" r:id="rId12"/>
    <p:sldId id="259"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524"/>
    <a:srgbClr val="092C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4"/>
    <p:restoredTop sz="74314" autoAdjust="0"/>
  </p:normalViewPr>
  <p:slideViewPr>
    <p:cSldViewPr snapToGrid="0" snapToObjects="1">
      <p:cViewPr varScale="1">
        <p:scale>
          <a:sx n="39" d="100"/>
          <a:sy n="39"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FA4F-A7A8-B640-A593-FC0B11871200}"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73755-7B69-8448-8E7E-D1787F09890B}" type="slidenum">
              <a:rPr lang="en-US" smtClean="0"/>
              <a:t>‹#›</a:t>
            </a:fld>
            <a:endParaRPr lang="en-US"/>
          </a:p>
        </p:txBody>
      </p:sp>
    </p:spTree>
    <p:extLst>
      <p:ext uri="{BB962C8B-B14F-4D97-AF65-F5344CB8AC3E}">
        <p14:creationId xmlns:p14="http://schemas.microsoft.com/office/powerpoint/2010/main" val="5701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connected with your union, AFGE, by getting email and text alerts! There are a lot of changes happening quickly, and you need to be kept up-to-date and involved. Please visit the link I’ve dropped in the chat, afge.org/</a:t>
            </a:r>
            <a:r>
              <a:rPr lang="en-US" dirty="0" err="1"/>
              <a:t>GetConnected</a:t>
            </a:r>
            <a:r>
              <a:rPr lang="en-US" dirty="0"/>
              <a:t> and click “I would like to sign up for email and text alerts”</a:t>
            </a:r>
          </a:p>
        </p:txBody>
      </p:sp>
      <p:sp>
        <p:nvSpPr>
          <p:cNvPr id="4" name="Slide Number Placeholder 3"/>
          <p:cNvSpPr>
            <a:spLocks noGrp="1"/>
          </p:cNvSpPr>
          <p:nvPr>
            <p:ph type="sldNum" sz="quarter" idx="5"/>
          </p:nvPr>
        </p:nvSpPr>
        <p:spPr/>
        <p:txBody>
          <a:bodyPr/>
          <a:lstStyle/>
          <a:p>
            <a:fld id="{61773755-7B69-8448-8E7E-D1787F09890B}" type="slidenum">
              <a:rPr lang="en-US" smtClean="0"/>
              <a:t>3</a:t>
            </a:fld>
            <a:endParaRPr lang="en-US"/>
          </a:p>
        </p:txBody>
      </p:sp>
    </p:spTree>
    <p:extLst>
      <p:ext uri="{BB962C8B-B14F-4D97-AF65-F5344CB8AC3E}">
        <p14:creationId xmlns:p14="http://schemas.microsoft.com/office/powerpoint/2010/main" val="144292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speak plainly about what a Union is.  A union is a group of employees who work together to determine the terms and conditions of employment with their boss.  What does that mean? Well, basically, when you have a Union, the boss can’t change things about work without negotiating, until both sides agree.  And that means pretty much everything, particularly with some new rules from the Biden administration.  How small a change?  Well, there are some famous cases saying even changes in prices to the vending machines must be bargained.  But, really, we focus on what matters.  Staying safe, being fair, getting what we need to make sure the job gets done right.</a:t>
            </a:r>
          </a:p>
        </p:txBody>
      </p:sp>
      <p:sp>
        <p:nvSpPr>
          <p:cNvPr id="4" name="Slide Number Placeholder 3"/>
          <p:cNvSpPr>
            <a:spLocks noGrp="1"/>
          </p:cNvSpPr>
          <p:nvPr>
            <p:ph type="sldNum" sz="quarter" idx="5"/>
          </p:nvPr>
        </p:nvSpPr>
        <p:spPr/>
        <p:txBody>
          <a:bodyPr/>
          <a:lstStyle/>
          <a:p>
            <a:fld id="{61773755-7B69-8448-8E7E-D1787F09890B}" type="slidenum">
              <a:rPr lang="en-US" smtClean="0"/>
              <a:t>4</a:t>
            </a:fld>
            <a:endParaRPr lang="en-US"/>
          </a:p>
        </p:txBody>
      </p:sp>
    </p:spTree>
    <p:extLst>
      <p:ext uri="{BB962C8B-B14F-4D97-AF65-F5344CB8AC3E}">
        <p14:creationId xmlns:p14="http://schemas.microsoft.com/office/powerpoint/2010/main" val="305032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you are a union member, you have a say in what happens in those negotiations.  You can help decide what needs to change, what needs to be fixed, what rights you and protections you need on the job.  These are things that you, as a frontline employee doing the work of the agency, know better than anybody else.  Being in the union, being active in the union, is having a voice in the work you do, your workplace, and how the work gets done.  Choosing not to be a member means choosing not to have a voice at work.</a:t>
            </a:r>
          </a:p>
        </p:txBody>
      </p:sp>
      <p:sp>
        <p:nvSpPr>
          <p:cNvPr id="4" name="Slide Number Placeholder 3"/>
          <p:cNvSpPr>
            <a:spLocks noGrp="1"/>
          </p:cNvSpPr>
          <p:nvPr>
            <p:ph type="sldNum" sz="quarter" idx="5"/>
          </p:nvPr>
        </p:nvSpPr>
        <p:spPr/>
        <p:txBody>
          <a:bodyPr/>
          <a:lstStyle/>
          <a:p>
            <a:fld id="{61773755-7B69-8448-8E7E-D1787F09890B}" type="slidenum">
              <a:rPr lang="en-US" smtClean="0"/>
              <a:t>5</a:t>
            </a:fld>
            <a:endParaRPr lang="en-US"/>
          </a:p>
        </p:txBody>
      </p:sp>
    </p:spTree>
    <p:extLst>
      <p:ext uri="{BB962C8B-B14F-4D97-AF65-F5344CB8AC3E}">
        <p14:creationId xmlns:p14="http://schemas.microsoft.com/office/powerpoint/2010/main" val="116957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have a say in bargaining survey, members drive the issues the Union addresses.  Members decide what changes the Union takes on, because members are the Union.  Being a member means choosing to be involved and deciding the fate not just of your job but your workplace.  </a:t>
            </a:r>
          </a:p>
        </p:txBody>
      </p:sp>
      <p:sp>
        <p:nvSpPr>
          <p:cNvPr id="4" name="Slide Number Placeholder 3"/>
          <p:cNvSpPr>
            <a:spLocks noGrp="1"/>
          </p:cNvSpPr>
          <p:nvPr>
            <p:ph type="sldNum" sz="quarter" idx="5"/>
          </p:nvPr>
        </p:nvSpPr>
        <p:spPr/>
        <p:txBody>
          <a:bodyPr/>
          <a:lstStyle/>
          <a:p>
            <a:fld id="{61773755-7B69-8448-8E7E-D1787F09890B}" type="slidenum">
              <a:rPr lang="en-US" smtClean="0"/>
              <a:t>6</a:t>
            </a:fld>
            <a:endParaRPr lang="en-US"/>
          </a:p>
        </p:txBody>
      </p:sp>
    </p:spTree>
    <p:extLst>
      <p:ext uri="{BB962C8B-B14F-4D97-AF65-F5344CB8AC3E}">
        <p14:creationId xmlns:p14="http://schemas.microsoft.com/office/powerpoint/2010/main" val="194494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spcBef>
                <a:spcPts val="0"/>
              </a:spcBef>
              <a:spcAft>
                <a:spcPts val="1400"/>
              </a:spcAft>
            </a:pPr>
            <a:r>
              <a:rPr lang="en-US" sz="1800" kern="1400" dirty="0">
                <a:ln>
                  <a:noFill/>
                </a:ln>
                <a:solidFill>
                  <a:srgbClr val="000000"/>
                </a:solidFill>
                <a:effectLst/>
                <a:latin typeface="Times New Roman" panose="02020603050405020304" pitchFamily="18" charset="0"/>
              </a:rPr>
              <a:t>Being active in your Union comes down to deciding what you want to see change at your workplace.  What do you care about?  Let’s all take a moment to talk about it.  If you aren’t a member yet, raise your hand, type in the chat, unmute yourself and have a voice.  This Union is your Union – what issues should your Union be taking on?</a:t>
            </a:r>
          </a:p>
          <a:p>
            <a:pPr marL="0" marR="0" indent="0" algn="l">
              <a:spcBef>
                <a:spcPts val="0"/>
              </a:spcBef>
              <a:spcAft>
                <a:spcPts val="1400"/>
              </a:spcAft>
            </a:pPr>
            <a:r>
              <a:rPr lang="en-US" sz="1800" kern="1400" dirty="0">
                <a:ln>
                  <a:noFill/>
                </a:ln>
                <a:solidFill>
                  <a:srgbClr val="000000"/>
                </a:solidFill>
                <a:effectLst/>
                <a:latin typeface="Times New Roman" panose="02020603050405020304" pitchFamily="18" charset="0"/>
              </a:rPr>
              <a:t>[Take Issues, talk about how being involved in the union is the way to address the issues mentioned.  Parking, hours</a:t>
            </a:r>
          </a:p>
        </p:txBody>
      </p:sp>
      <p:sp>
        <p:nvSpPr>
          <p:cNvPr id="4" name="Slide Number Placeholder 3"/>
          <p:cNvSpPr>
            <a:spLocks noGrp="1"/>
          </p:cNvSpPr>
          <p:nvPr>
            <p:ph type="sldNum" sz="quarter" idx="5"/>
          </p:nvPr>
        </p:nvSpPr>
        <p:spPr/>
        <p:txBody>
          <a:bodyPr/>
          <a:lstStyle/>
          <a:p>
            <a:fld id="{61773755-7B69-8448-8E7E-D1787F09890B}" type="slidenum">
              <a:rPr lang="en-US" smtClean="0"/>
              <a:t>7</a:t>
            </a:fld>
            <a:endParaRPr lang="en-US"/>
          </a:p>
        </p:txBody>
      </p:sp>
    </p:spTree>
    <p:extLst>
      <p:ext uri="{BB962C8B-B14F-4D97-AF65-F5344CB8AC3E}">
        <p14:creationId xmlns:p14="http://schemas.microsoft.com/office/powerpoint/2010/main" val="298624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yourself, do you want a voice on the job? If the answer is yes, raise your hand.  Either raise your hand on the screen or press the raised hand icon.  </a:t>
            </a:r>
          </a:p>
          <a:p>
            <a:r>
              <a:rPr lang="en-US" sz="1200" kern="1200" dirty="0">
                <a:solidFill>
                  <a:schemeClr val="tx1"/>
                </a:solidFill>
                <a:effectLst/>
                <a:latin typeface="+mn-lt"/>
                <a:ea typeface="+mn-ea"/>
                <a:cs typeface="+mn-cs"/>
              </a:rPr>
              <a:t>Keep them up.  Your colleagues are sending direct messages to you with membership forms.  Joining today is the only way to have a voice at work.  It is the only way to address the issues you care about and build your Union.</a:t>
            </a:r>
          </a:p>
          <a:p>
            <a:r>
              <a:rPr lang="en-US" sz="1200" kern="1200" dirty="0">
                <a:solidFill>
                  <a:schemeClr val="tx1"/>
                </a:solidFill>
                <a:effectLst/>
                <a:latin typeface="+mn-lt"/>
                <a:ea typeface="+mn-ea"/>
                <a:cs typeface="+mn-cs"/>
              </a:rPr>
              <a:t>If you only remember idea from this meeting, let it be this:  we, as a Union, are the only group fighting for the issues we care about.  Nobody else is fighting for us.  Nobody else is looking out for our interests, its just us.  </a:t>
            </a:r>
          </a:p>
        </p:txBody>
      </p:sp>
      <p:sp>
        <p:nvSpPr>
          <p:cNvPr id="4" name="Slide Number Placeholder 3"/>
          <p:cNvSpPr>
            <a:spLocks noGrp="1"/>
          </p:cNvSpPr>
          <p:nvPr>
            <p:ph type="sldNum" sz="quarter" idx="5"/>
          </p:nvPr>
        </p:nvSpPr>
        <p:spPr/>
        <p:txBody>
          <a:bodyPr/>
          <a:lstStyle/>
          <a:p>
            <a:fld id="{61773755-7B69-8448-8E7E-D1787F09890B}" type="slidenum">
              <a:rPr lang="en-US" smtClean="0"/>
              <a:t>8</a:t>
            </a:fld>
            <a:endParaRPr lang="en-US"/>
          </a:p>
        </p:txBody>
      </p:sp>
    </p:spTree>
    <p:extLst>
      <p:ext uri="{BB962C8B-B14F-4D97-AF65-F5344CB8AC3E}">
        <p14:creationId xmlns:p14="http://schemas.microsoft.com/office/powerpoint/2010/main" val="363706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need to sign up now. We need to join and build for power.  </a:t>
            </a:r>
          </a:p>
          <a:p>
            <a:r>
              <a:rPr lang="en-US" sz="1200" b="1" kern="1200" dirty="0">
                <a:solidFill>
                  <a:schemeClr val="tx1"/>
                </a:solidFill>
                <a:effectLst/>
                <a:latin typeface="+mn-lt"/>
                <a:ea typeface="+mn-ea"/>
                <a:cs typeface="+mn-cs"/>
              </a:rPr>
              <a:t>[While volunteers help people sign up, answer questions- use breakout rooms]</a:t>
            </a:r>
          </a:p>
          <a:p>
            <a:r>
              <a:rPr lang="en-US" sz="1200" kern="1200" dirty="0">
                <a:solidFill>
                  <a:schemeClr val="tx1"/>
                </a:solidFill>
                <a:effectLst/>
                <a:latin typeface="+mn-lt"/>
                <a:ea typeface="+mn-ea"/>
                <a:cs typeface="+mn-cs"/>
              </a:rPr>
              <a:t>We should note that using just one or two of the AFGE member can cover the cost of your annual dues.  Remember- the awesome member benefits add value and carry the cost of dues through savings and benefit programs.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take any questions you might have.  If you have any questions I can’t answer, I will write them down and get you an answer.  I would like everyone to write their email in the chat, and I will get these answers to you.</a:t>
            </a:r>
          </a:p>
          <a:p>
            <a:r>
              <a:rPr lang="en-US" sz="1200" kern="1200" dirty="0">
                <a:solidFill>
                  <a:schemeClr val="tx1"/>
                </a:solidFill>
                <a:effectLst/>
                <a:latin typeface="+mn-lt"/>
                <a:ea typeface="+mn-ea"/>
                <a:cs typeface="+mn-cs"/>
              </a:rPr>
              <a:t>[Take questions. If you need to time to obtain answer, please tell them you will get back to them]</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9</a:t>
            </a:fld>
            <a:endParaRPr lang="en-US"/>
          </a:p>
        </p:txBody>
      </p:sp>
    </p:spTree>
    <p:extLst>
      <p:ext uri="{BB962C8B-B14F-4D97-AF65-F5344CB8AC3E}">
        <p14:creationId xmlns:p14="http://schemas.microsoft.com/office/powerpoint/2010/main" val="108810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have more updates on ways to get involved and to improve our lives at work.    Again, we want to keep you constantly informed. Please be sure you are signed up for updates through AFGE Action Network and AFGE Text, and that you gave your current home email and cell phone number on the sign-in sheet. This is a good start, brothers and sisters!  Give yourselves a hand for all of you who joined us today and for taking the first step in improving our jobs!</a:t>
            </a:r>
          </a:p>
          <a:p>
            <a:endParaRPr lang="en-US" noProof="0" dirty="0"/>
          </a:p>
        </p:txBody>
      </p:sp>
      <p:sp>
        <p:nvSpPr>
          <p:cNvPr id="4" name="Slide Number Placeholder 3"/>
          <p:cNvSpPr>
            <a:spLocks noGrp="1"/>
          </p:cNvSpPr>
          <p:nvPr>
            <p:ph type="sldNum" sz="quarter" idx="5"/>
          </p:nvPr>
        </p:nvSpPr>
        <p:spPr/>
        <p:txBody>
          <a:bodyPr/>
          <a:lstStyle/>
          <a:p>
            <a:fld id="{61773755-7B69-8448-8E7E-D1787F09890B}" type="slidenum">
              <a:rPr lang="en-US" smtClean="0"/>
              <a:t>10</a:t>
            </a:fld>
            <a:endParaRPr lang="en-US"/>
          </a:p>
        </p:txBody>
      </p:sp>
    </p:spTree>
    <p:extLst>
      <p:ext uri="{BB962C8B-B14F-4D97-AF65-F5344CB8AC3E}">
        <p14:creationId xmlns:p14="http://schemas.microsoft.com/office/powerpoint/2010/main" val="2124985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EEDE6-6892-B845-9F31-DFDB496F1562}"/>
              </a:ext>
            </a:extLst>
          </p:cNvPr>
          <p:cNvPicPr>
            <a:picLocks noChangeAspect="1"/>
          </p:cNvPicPr>
          <p:nvPr userDrawn="1"/>
        </p:nvPicPr>
        <p:blipFill>
          <a:blip r:embed="rId2"/>
          <a:srcRect/>
          <a:stretch/>
        </p:blipFill>
        <p:spPr>
          <a:xfrm>
            <a:off x="5884" y="0"/>
            <a:ext cx="12180231" cy="6858000"/>
          </a:xfrm>
          <a:prstGeom prst="rect">
            <a:avLst/>
          </a:prstGeom>
        </p:spPr>
      </p:pic>
      <p:sp>
        <p:nvSpPr>
          <p:cNvPr id="2" name="Title 1">
            <a:extLst>
              <a:ext uri="{FF2B5EF4-FFF2-40B4-BE49-F238E27FC236}">
                <a16:creationId xmlns:a16="http://schemas.microsoft.com/office/drawing/2014/main" id="{665E34C4-3378-8641-9E16-853188983C04}"/>
              </a:ext>
            </a:extLst>
          </p:cNvPr>
          <p:cNvSpPr>
            <a:spLocks noGrp="1"/>
          </p:cNvSpPr>
          <p:nvPr>
            <p:ph type="ctrTitle" hasCustomPrompt="1"/>
          </p:nvPr>
        </p:nvSpPr>
        <p:spPr>
          <a:xfrm>
            <a:off x="261258" y="2503487"/>
            <a:ext cx="8830492" cy="1006475"/>
          </a:xfrm>
        </p:spPr>
        <p:txBody>
          <a:bodyPr anchor="b"/>
          <a:lstStyle>
            <a:lvl1pPr algn="ctr">
              <a:defRPr sz="4400" b="1">
                <a:solidFill>
                  <a:schemeClr val="bg1"/>
                </a:solidFill>
                <a:latin typeface="Arial" panose="020B0604020202020204" pitchFamily="34" charset="0"/>
                <a:cs typeface="Arial" panose="020B0604020202020204" pitchFamily="34" charset="0"/>
              </a:defRPr>
            </a:lvl1pPr>
          </a:lstStyle>
          <a:p>
            <a:r>
              <a:rPr lang="en-US" dirty="0"/>
              <a:t>AFGE LOCAL LUNCH &amp; LEARN</a:t>
            </a:r>
          </a:p>
        </p:txBody>
      </p:sp>
      <p:sp>
        <p:nvSpPr>
          <p:cNvPr id="3" name="Subtitle 2">
            <a:extLst>
              <a:ext uri="{FF2B5EF4-FFF2-40B4-BE49-F238E27FC236}">
                <a16:creationId xmlns:a16="http://schemas.microsoft.com/office/drawing/2014/main" id="{2F429C97-5DD5-B44A-9EF4-B31BC80DE5D0}"/>
              </a:ext>
            </a:extLst>
          </p:cNvPr>
          <p:cNvSpPr>
            <a:spLocks noGrp="1"/>
          </p:cNvSpPr>
          <p:nvPr>
            <p:ph type="subTitle" idx="1" hasCustomPrompt="1"/>
          </p:nvPr>
        </p:nvSpPr>
        <p:spPr>
          <a:xfrm>
            <a:off x="261258" y="3602038"/>
            <a:ext cx="8830492" cy="1655762"/>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sp>
        <p:nvSpPr>
          <p:cNvPr id="4" name="Date Placeholder 3">
            <a:extLst>
              <a:ext uri="{FF2B5EF4-FFF2-40B4-BE49-F238E27FC236}">
                <a16:creationId xmlns:a16="http://schemas.microsoft.com/office/drawing/2014/main" id="{B549F751-EF23-0744-B74B-07514086CDDC}"/>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2F554C5-6D22-D44B-A7A6-BF813FFDA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ED79D-08E3-8548-A027-7224250F08D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59581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06D2-21DA-C740-B79B-53C73643A0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97016E-2593-E344-8918-88D5FEC25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3BBDB-7A19-0A44-8706-2193D01DB5E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19D2362-D574-1D4A-9255-B506C8E89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51FF-78B5-2043-A22B-A270740A01A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20706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5E057-3B72-3945-BBC7-5147ADDEA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C16FE-1750-9948-9288-952EBCFF5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20391-8CD7-5B43-98A0-B2CEE940CAE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CBE1BE2-3B5C-1647-8A79-0A39F2FE6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58AFD-E855-CF40-A189-6BF0EB78838F}"/>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45054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BCE52D3-CD58-D44E-8CF9-EFBD0F8D2C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A45310-F109-F047-9A55-D3BFAF27A00A}"/>
              </a:ext>
            </a:extLst>
          </p:cNvPr>
          <p:cNvSpPr>
            <a:spLocks noGrp="1"/>
          </p:cNvSpPr>
          <p:nvPr>
            <p:ph type="title"/>
          </p:nvPr>
        </p:nvSpPr>
        <p:spPr>
          <a:xfrm>
            <a:off x="3336010" y="681037"/>
            <a:ext cx="8824993"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F8AB0-281D-8648-AFF4-1F84CE020E42}"/>
              </a:ext>
            </a:extLst>
          </p:cNvPr>
          <p:cNvSpPr>
            <a:spLocks noGrp="1"/>
          </p:cNvSpPr>
          <p:nvPr>
            <p:ph idx="1"/>
          </p:nvPr>
        </p:nvSpPr>
        <p:spPr>
          <a:xfrm>
            <a:off x="4169044" y="2231755"/>
            <a:ext cx="7184756" cy="394520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A6867A-D5BB-3C47-8035-44EE579C8E40}"/>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A262D90-7D00-324D-AF6B-8FB95AFC3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64CA4-EDE9-F84A-BBB0-74DCBC6EED9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982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EEDCD67-C3D2-2148-9AF6-3CCD1F0480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091500-19A6-1E43-9344-FA0A3FD06873}"/>
              </a:ext>
            </a:extLst>
          </p:cNvPr>
          <p:cNvSpPr>
            <a:spLocks noGrp="1"/>
          </p:cNvSpPr>
          <p:nvPr>
            <p:ph type="title"/>
          </p:nvPr>
        </p:nvSpPr>
        <p:spPr>
          <a:xfrm>
            <a:off x="4256976" y="3058319"/>
            <a:ext cx="10515600" cy="741362"/>
          </a:xfrm>
        </p:spPr>
        <p:txBody>
          <a:bodyPr anchor="b"/>
          <a:lstStyle>
            <a:lvl1pPr>
              <a:defRPr sz="4400">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A70C5BF-9C34-6443-A740-1CAFCE92605E}"/>
              </a:ext>
            </a:extLst>
          </p:cNvPr>
          <p:cNvSpPr>
            <a:spLocks noGrp="1"/>
          </p:cNvSpPr>
          <p:nvPr>
            <p:ph type="body" idx="1"/>
          </p:nvPr>
        </p:nvSpPr>
        <p:spPr>
          <a:xfrm>
            <a:off x="831850" y="4881966"/>
            <a:ext cx="10515600" cy="1207684"/>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2B1FEA4-1CB9-9D4F-BA9C-1D61CEDC0C48}"/>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85C4CBFC-0A70-1448-8A4B-F92E7C376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BAA0F-EF5E-BA4D-B2E5-6DE77AF93575}"/>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47764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2C5561C3-6FA0-DC44-96EA-C4E67B7360EC}"/>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495F3688-77F1-024F-868E-D6C4CFC86B99}"/>
              </a:ext>
            </a:extLst>
          </p:cNvPr>
          <p:cNvSpPr>
            <a:spLocks noGrp="1"/>
          </p:cNvSpPr>
          <p:nvPr>
            <p:ph type="title"/>
          </p:nvPr>
        </p:nvSpPr>
        <p:spPr>
          <a:xfrm>
            <a:off x="3440624" y="365125"/>
            <a:ext cx="7913176"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E16A9E75-ADA5-8E49-98A4-C4EC72AFDE37}"/>
              </a:ext>
            </a:extLst>
          </p:cNvPr>
          <p:cNvSpPr>
            <a:spLocks noGrp="1"/>
          </p:cNvSpPr>
          <p:nvPr>
            <p:ph sz="half" idx="2"/>
          </p:nvPr>
        </p:nvSpPr>
        <p:spPr>
          <a:xfrm>
            <a:off x="6172200" y="1825625"/>
            <a:ext cx="5181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DD0FAAE-A658-4B47-AC02-78A779909CB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896E44BB-74A0-8C48-B02E-42FC67B3F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D733C-2860-FB44-9C94-97EB9839FA1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56434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Two people looking at a computer screen&#10;&#10;Description automatically generated with low confidence">
            <a:extLst>
              <a:ext uri="{FF2B5EF4-FFF2-40B4-BE49-F238E27FC236}">
                <a16:creationId xmlns:a16="http://schemas.microsoft.com/office/drawing/2014/main" id="{33863FD1-D38A-6746-8368-91E4BDD2884B}"/>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6BE1A7D3-2D06-934A-A640-1F61F7745EB0}"/>
              </a:ext>
            </a:extLst>
          </p:cNvPr>
          <p:cNvSpPr>
            <a:spLocks noGrp="1"/>
          </p:cNvSpPr>
          <p:nvPr>
            <p:ph type="title"/>
          </p:nvPr>
        </p:nvSpPr>
        <p:spPr>
          <a:xfrm>
            <a:off x="839788" y="365125"/>
            <a:ext cx="10515600" cy="1325563"/>
          </a:xfrm>
        </p:spPr>
        <p:txBody>
          <a:bodyPr/>
          <a:lstStyle>
            <a:lvl1pPr>
              <a:defRPr b="1">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2CBD7F-908B-9041-BCFB-8522BA038BB3}"/>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B24F2D-9004-FD40-AE3E-06C95EC6FBDA}"/>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58B6A6D-3C0C-4A4D-8C7D-74E941EC934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8" name="Footer Placeholder 7">
            <a:extLst>
              <a:ext uri="{FF2B5EF4-FFF2-40B4-BE49-F238E27FC236}">
                <a16:creationId xmlns:a16="http://schemas.microsoft.com/office/drawing/2014/main" id="{2F0CAA8B-09A7-B04C-859C-15E2F8B70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8B0CE-39F2-3048-BFD3-DFA49DA4E424}"/>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7064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C4A4320C-4D51-0746-9931-939717A61B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FA4D05-A688-184F-AB22-1E1710F515D5}"/>
              </a:ext>
            </a:extLst>
          </p:cNvPr>
          <p:cNvSpPr>
            <a:spLocks noGrp="1"/>
          </p:cNvSpPr>
          <p:nvPr>
            <p:ph type="title"/>
          </p:nvPr>
        </p:nvSpPr>
        <p:spPr>
          <a:xfrm>
            <a:off x="3226231" y="644094"/>
            <a:ext cx="8521485" cy="1325563"/>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EBC64BE-917A-AC4A-BF24-2437E36582A2}"/>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4" name="Footer Placeholder 3">
            <a:extLst>
              <a:ext uri="{FF2B5EF4-FFF2-40B4-BE49-F238E27FC236}">
                <a16:creationId xmlns:a16="http://schemas.microsoft.com/office/drawing/2014/main" id="{0A010C65-133B-F34C-A28A-119BB53775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CDD06-A18D-C34F-A0A2-664054FB703D}"/>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0089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F73D2-EDE3-1940-9BA4-F9A863520F2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3" name="Footer Placeholder 2">
            <a:extLst>
              <a:ext uri="{FF2B5EF4-FFF2-40B4-BE49-F238E27FC236}">
                <a16:creationId xmlns:a16="http://schemas.microsoft.com/office/drawing/2014/main" id="{65F1B363-284F-F540-A1B9-138F44560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4154A-5758-684F-A1E6-14FF06E028F7}"/>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1813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360F36FB-D6FD-0C42-917A-043BA6047F96}"/>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53C882F9-45C1-B449-9B97-01EEDCAE3DC1}"/>
              </a:ext>
            </a:extLst>
          </p:cNvPr>
          <p:cNvSpPr>
            <a:spLocks noGrp="1"/>
          </p:cNvSpPr>
          <p:nvPr>
            <p:ph type="title"/>
          </p:nvPr>
        </p:nvSpPr>
        <p:spPr>
          <a:xfrm>
            <a:off x="5180012" y="457200"/>
            <a:ext cx="6172200" cy="160020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D34A52-E1AE-2744-88EA-F4C94E60A2A0}"/>
              </a:ext>
            </a:extLst>
          </p:cNvPr>
          <p:cNvSpPr>
            <a:spLocks noGrp="1"/>
          </p:cNvSpPr>
          <p:nvPr>
            <p:ph idx="1"/>
          </p:nvPr>
        </p:nvSpPr>
        <p:spPr>
          <a:xfrm>
            <a:off x="5183188" y="3192651"/>
            <a:ext cx="6172200" cy="2668399"/>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9B1DB48-BE48-354F-92F9-5FBA26234FE8}"/>
              </a:ext>
            </a:extLst>
          </p:cNvPr>
          <p:cNvSpPr>
            <a:spLocks noGrp="1"/>
          </p:cNvSpPr>
          <p:nvPr>
            <p:ph type="body" sz="half" idx="2"/>
          </p:nvPr>
        </p:nvSpPr>
        <p:spPr>
          <a:xfrm>
            <a:off x="5183188" y="2773510"/>
            <a:ext cx="6169024" cy="270992"/>
          </a:xfrm>
        </p:spPr>
        <p:txBody>
          <a:bodyPr/>
          <a:lstStyle>
            <a:lvl1pPr marL="0" indent="0">
              <a:buNone/>
              <a:defRPr sz="1600">
                <a:solidFill>
                  <a:srgbClr val="002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23836D-28DD-054D-8882-FB9995EC25C6}"/>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DE0F4614-CB18-A64F-8A63-409C017CB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F8359-C91B-E94D-A4A3-4B1DBFB4C5CA}"/>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67275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EAC2-91B7-7947-A836-171A671DE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7860E-4506-3443-B9ED-36F6BD5B2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61A97-5B30-464A-9521-8BFB6F28D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DB343-7E1D-F547-B3D1-C065BD6F1F5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AD4BDFEF-C6D2-1B41-A625-2309F7276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6321C-5D2C-F043-88C9-8D4615839FC2}"/>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98204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457AF-89AB-D545-B377-290D44467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1948B-BDFA-5B46-BCC3-426739B0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D143-CCC3-8541-A74C-3A0A874EE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C6D2ED9B-99EC-5646-9B09-416236B1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62E3D-DDCF-F140-9287-D1FC4D2DC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34E1-24F8-814B-9BC1-C948B9C44D94}" type="slidenum">
              <a:rPr lang="en-US" smtClean="0"/>
              <a:t>‹#›</a:t>
            </a:fld>
            <a:endParaRPr lang="en-US"/>
          </a:p>
        </p:txBody>
      </p:sp>
    </p:spTree>
    <p:extLst>
      <p:ext uri="{BB962C8B-B14F-4D97-AF65-F5344CB8AC3E}">
        <p14:creationId xmlns:p14="http://schemas.microsoft.com/office/powerpoint/2010/main" val="231452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85EF-C940-5C4A-A49E-FBC1279B1D2F}"/>
              </a:ext>
            </a:extLst>
          </p:cNvPr>
          <p:cNvSpPr>
            <a:spLocks noGrp="1"/>
          </p:cNvSpPr>
          <p:nvPr>
            <p:ph type="ctrTitle"/>
          </p:nvPr>
        </p:nvSpPr>
        <p:spPr/>
        <p:txBody>
          <a:bodyPr>
            <a:noAutofit/>
          </a:bodyPr>
          <a:lstStyle/>
          <a:p>
            <a:r>
              <a:rPr lang="en-US" sz="3200" dirty="0"/>
              <a:t>AFGE Local XXXX Building Power</a:t>
            </a:r>
          </a:p>
        </p:txBody>
      </p:sp>
      <p:sp>
        <p:nvSpPr>
          <p:cNvPr id="3" name="Subtitle 2">
            <a:extLst>
              <a:ext uri="{FF2B5EF4-FFF2-40B4-BE49-F238E27FC236}">
                <a16:creationId xmlns:a16="http://schemas.microsoft.com/office/drawing/2014/main" id="{1849F576-B2F2-F643-8E37-157820F5BFD3}"/>
              </a:ext>
            </a:extLst>
          </p:cNvPr>
          <p:cNvSpPr>
            <a:spLocks noGrp="1"/>
          </p:cNvSpPr>
          <p:nvPr>
            <p:ph type="subTitle" idx="1"/>
          </p:nvPr>
        </p:nvSpPr>
        <p:spPr/>
        <p:txBody>
          <a:bodyPr/>
          <a:lstStyle/>
          <a:p>
            <a:r>
              <a:rPr lang="en-US" dirty="0"/>
              <a:t>FOR MORE INFORMATION CONTACT: XXXX@GMAIL.COM</a:t>
            </a:r>
          </a:p>
        </p:txBody>
      </p:sp>
      <p:pic>
        <p:nvPicPr>
          <p:cNvPr id="7" name="Picture 6" descr="A picture containing text, clipart, sign&#10;&#10;Description automatically generated">
            <a:extLst>
              <a:ext uri="{FF2B5EF4-FFF2-40B4-BE49-F238E27FC236}">
                <a16:creationId xmlns:a16="http://schemas.microsoft.com/office/drawing/2014/main" id="{5E2EEC33-8AF3-1F41-8A0E-87F9C6DD70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258" y="225286"/>
            <a:ext cx="870132" cy="1755913"/>
          </a:xfrm>
          <a:prstGeom prst="rect">
            <a:avLst/>
          </a:prstGeom>
        </p:spPr>
      </p:pic>
    </p:spTree>
    <p:extLst>
      <p:ext uri="{BB962C8B-B14F-4D97-AF65-F5344CB8AC3E}">
        <p14:creationId xmlns:p14="http://schemas.microsoft.com/office/powerpoint/2010/main" val="195687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sign&#10;&#10;Description automatically generated">
            <a:extLst>
              <a:ext uri="{FF2B5EF4-FFF2-40B4-BE49-F238E27FC236}">
                <a16:creationId xmlns:a16="http://schemas.microsoft.com/office/drawing/2014/main" id="{0C2E59A2-38F5-6147-AF2F-9F08491C80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150CDAC2-2A59-4347-98BF-67A42DEB9B29}"/>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B73A0505-2ECE-BD41-B006-87628FB68831}"/>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DEEA05E6-352E-2241-86FE-3F6F5031812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pic>
        <p:nvPicPr>
          <p:cNvPr id="10" name="Picture 9" descr="A hand holding a blue sign&#10;&#10;Description automatically generated with medium confidence">
            <a:extLst>
              <a:ext uri="{FF2B5EF4-FFF2-40B4-BE49-F238E27FC236}">
                <a16:creationId xmlns:a16="http://schemas.microsoft.com/office/drawing/2014/main" id="{B2C6686E-2D6A-4C45-A80C-7E6A80D96B21}"/>
              </a:ext>
            </a:extLst>
          </p:cNvPr>
          <p:cNvPicPr>
            <a:picLocks noChangeAspect="1"/>
          </p:cNvPicPr>
          <p:nvPr/>
        </p:nvPicPr>
        <p:blipFill>
          <a:blip r:embed="rId4"/>
          <a:stretch>
            <a:fillRect/>
          </a:stretch>
        </p:blipFill>
        <p:spPr>
          <a:xfrm>
            <a:off x="5290930" y="325334"/>
            <a:ext cx="6477000" cy="3365500"/>
          </a:xfrm>
          <a:prstGeom prst="rect">
            <a:avLst/>
          </a:prstGeom>
        </p:spPr>
      </p:pic>
    </p:spTree>
    <p:extLst>
      <p:ext uri="{BB962C8B-B14F-4D97-AF65-F5344CB8AC3E}">
        <p14:creationId xmlns:p14="http://schemas.microsoft.com/office/powerpoint/2010/main" val="6981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C3EF-EB97-7846-84D8-8A2D357678B5}"/>
              </a:ext>
            </a:extLst>
          </p:cNvPr>
          <p:cNvSpPr>
            <a:spLocks noGrp="1"/>
          </p:cNvSpPr>
          <p:nvPr>
            <p:ph type="title"/>
          </p:nvPr>
        </p:nvSpPr>
        <p:spPr>
          <a:xfrm>
            <a:off x="314515" y="1844401"/>
            <a:ext cx="8824993" cy="1325563"/>
          </a:xfrm>
        </p:spPr>
        <p:txBody>
          <a:bodyPr/>
          <a:lstStyle/>
          <a:p>
            <a:r>
              <a:rPr lang="en-US" dirty="0"/>
              <a:t>Welcome!</a:t>
            </a:r>
          </a:p>
        </p:txBody>
      </p:sp>
      <p:sp>
        <p:nvSpPr>
          <p:cNvPr id="3" name="Content Placeholder 2">
            <a:extLst>
              <a:ext uri="{FF2B5EF4-FFF2-40B4-BE49-F238E27FC236}">
                <a16:creationId xmlns:a16="http://schemas.microsoft.com/office/drawing/2014/main" id="{84D8B4E8-3523-C34E-87D5-49C4EE9F3B47}"/>
              </a:ext>
            </a:extLst>
          </p:cNvPr>
          <p:cNvSpPr>
            <a:spLocks noGrp="1"/>
          </p:cNvSpPr>
          <p:nvPr>
            <p:ph idx="1"/>
          </p:nvPr>
        </p:nvSpPr>
        <p:spPr>
          <a:xfrm>
            <a:off x="314515" y="3169964"/>
            <a:ext cx="7184756" cy="3945207"/>
          </a:xfrm>
        </p:spPr>
        <p:txBody>
          <a:bodyPr>
            <a:normAutofit/>
          </a:bodyPr>
          <a:lstStyle/>
          <a:p>
            <a:r>
              <a:rPr lang="en-US" sz="4000" dirty="0"/>
              <a:t>We are AFGE Local XXXX </a:t>
            </a:r>
          </a:p>
          <a:p>
            <a:r>
              <a:rPr lang="en-US" sz="4000" dirty="0"/>
              <a:t>This is YOUR union.</a:t>
            </a:r>
          </a:p>
          <a:p>
            <a:r>
              <a:rPr lang="en-US" sz="4000" dirty="0"/>
              <a:t>Contact XXXX with any questions.</a:t>
            </a:r>
          </a:p>
        </p:txBody>
      </p:sp>
      <p:pic>
        <p:nvPicPr>
          <p:cNvPr id="6" name="Picture 5" descr="A picture containing text, clipart, sign&#10;&#10;Description automatically generated">
            <a:extLst>
              <a:ext uri="{FF2B5EF4-FFF2-40B4-BE49-F238E27FC236}">
                <a16:creationId xmlns:a16="http://schemas.microsoft.com/office/drawing/2014/main" id="{18694D12-5FAF-FD44-B782-9E87FD9570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pic>
        <p:nvPicPr>
          <p:cNvPr id="4" name="Picture 3">
            <a:extLst>
              <a:ext uri="{FF2B5EF4-FFF2-40B4-BE49-F238E27FC236}">
                <a16:creationId xmlns:a16="http://schemas.microsoft.com/office/drawing/2014/main" id="{2F05971D-DD8D-49E5-A289-6D0D31B372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7506" y="1085850"/>
            <a:ext cx="5144003" cy="3429000"/>
          </a:xfrm>
          <a:prstGeom prst="rect">
            <a:avLst/>
          </a:prstGeom>
        </p:spPr>
      </p:pic>
    </p:spTree>
    <p:extLst>
      <p:ext uri="{BB962C8B-B14F-4D97-AF65-F5344CB8AC3E}">
        <p14:creationId xmlns:p14="http://schemas.microsoft.com/office/powerpoint/2010/main" val="24880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8EE6-2ADC-7F41-BF02-DAD133518C75}"/>
              </a:ext>
            </a:extLst>
          </p:cNvPr>
          <p:cNvSpPr>
            <a:spLocks noGrp="1"/>
          </p:cNvSpPr>
          <p:nvPr>
            <p:ph type="title"/>
          </p:nvPr>
        </p:nvSpPr>
        <p:spPr/>
        <p:txBody>
          <a:bodyPr>
            <a:normAutofit/>
          </a:bodyPr>
          <a:lstStyle/>
          <a:p>
            <a:r>
              <a:rPr lang="en-US" sz="6000" dirty="0"/>
              <a:t>Stay Connected</a:t>
            </a:r>
          </a:p>
        </p:txBody>
      </p:sp>
      <p:sp>
        <p:nvSpPr>
          <p:cNvPr id="3" name="Text Placeholder 2">
            <a:extLst>
              <a:ext uri="{FF2B5EF4-FFF2-40B4-BE49-F238E27FC236}">
                <a16:creationId xmlns:a16="http://schemas.microsoft.com/office/drawing/2014/main" id="{B748D4DB-9503-7640-9376-24DE15385834}"/>
              </a:ext>
            </a:extLst>
          </p:cNvPr>
          <p:cNvSpPr>
            <a:spLocks noGrp="1"/>
          </p:cNvSpPr>
          <p:nvPr>
            <p:ph type="body" idx="1"/>
          </p:nvPr>
        </p:nvSpPr>
        <p:spPr>
          <a:xfrm>
            <a:off x="839788" y="1429407"/>
            <a:ext cx="5676626" cy="1075668"/>
          </a:xfrm>
        </p:spPr>
        <p:txBody>
          <a:bodyPr>
            <a:normAutofit/>
          </a:bodyPr>
          <a:lstStyle/>
          <a:p>
            <a:r>
              <a:rPr lang="en-US" sz="3200" dirty="0"/>
              <a:t>Get email and text updates sent to your phone.</a:t>
            </a:r>
          </a:p>
        </p:txBody>
      </p:sp>
      <p:sp>
        <p:nvSpPr>
          <p:cNvPr id="4" name="Content Placeholder 3">
            <a:extLst>
              <a:ext uri="{FF2B5EF4-FFF2-40B4-BE49-F238E27FC236}">
                <a16:creationId xmlns:a16="http://schemas.microsoft.com/office/drawing/2014/main" id="{83566B07-7F2B-B940-ADC7-DE9E3F6E748E}"/>
              </a:ext>
            </a:extLst>
          </p:cNvPr>
          <p:cNvSpPr>
            <a:spLocks noGrp="1"/>
          </p:cNvSpPr>
          <p:nvPr>
            <p:ph sz="half" idx="2"/>
          </p:nvPr>
        </p:nvSpPr>
        <p:spPr>
          <a:xfrm>
            <a:off x="839788" y="3219066"/>
            <a:ext cx="5157787" cy="3684588"/>
          </a:xfrm>
        </p:spPr>
        <p:txBody>
          <a:bodyPr/>
          <a:lstStyle/>
          <a:p>
            <a:r>
              <a:rPr lang="en-US" dirty="0"/>
              <a:t>Visit </a:t>
            </a:r>
            <a:r>
              <a:rPr lang="en-US" dirty="0">
                <a:solidFill>
                  <a:srgbClr val="FFC000"/>
                </a:solidFill>
              </a:rPr>
              <a:t>afge.org/</a:t>
            </a:r>
            <a:r>
              <a:rPr lang="en-US" dirty="0" err="1">
                <a:solidFill>
                  <a:srgbClr val="FFC000"/>
                </a:solidFill>
              </a:rPr>
              <a:t>GetConnected</a:t>
            </a:r>
            <a:r>
              <a:rPr lang="en-US" dirty="0">
                <a:solidFill>
                  <a:srgbClr val="FFC000"/>
                </a:solidFill>
              </a:rPr>
              <a:t> </a:t>
            </a:r>
            <a:r>
              <a:rPr lang="en-US" dirty="0"/>
              <a:t>to sign up for email &amp; text alerts!</a:t>
            </a:r>
          </a:p>
        </p:txBody>
      </p:sp>
      <p:pic>
        <p:nvPicPr>
          <p:cNvPr id="5" name="Picture 4" descr="A picture containing text, clipart, sign&#10;&#10;Description automatically generated">
            <a:extLst>
              <a:ext uri="{FF2B5EF4-FFF2-40B4-BE49-F238E27FC236}">
                <a16:creationId xmlns:a16="http://schemas.microsoft.com/office/drawing/2014/main" id="{3A73729F-2F34-AD4E-979B-5C4FBD5A1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195715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41A7-8FDA-6B43-A49E-53B2FB743977}"/>
              </a:ext>
            </a:extLst>
          </p:cNvPr>
          <p:cNvSpPr>
            <a:spLocks noGrp="1"/>
          </p:cNvSpPr>
          <p:nvPr>
            <p:ph type="title"/>
          </p:nvPr>
        </p:nvSpPr>
        <p:spPr>
          <a:xfrm>
            <a:off x="2407961" y="854765"/>
            <a:ext cx="7376078" cy="1013792"/>
          </a:xfrm>
        </p:spPr>
        <p:txBody>
          <a:bodyPr>
            <a:normAutofit/>
          </a:bodyPr>
          <a:lstStyle/>
          <a:p>
            <a:pPr algn="ctr"/>
            <a:r>
              <a:rPr lang="en-US" sz="5400" dirty="0"/>
              <a:t>What is a Union</a:t>
            </a:r>
          </a:p>
        </p:txBody>
      </p:sp>
      <p:pic>
        <p:nvPicPr>
          <p:cNvPr id="6" name="Picture 5" descr="A picture containing text, clipart, sign&#10;&#10;Description automatically generated">
            <a:extLst>
              <a:ext uri="{FF2B5EF4-FFF2-40B4-BE49-F238E27FC236}">
                <a16:creationId xmlns:a16="http://schemas.microsoft.com/office/drawing/2014/main" id="{E40A6D0A-2241-B445-A0C4-38047741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pic>
        <p:nvPicPr>
          <p:cNvPr id="5" name="Content Placeholder 4">
            <a:extLst>
              <a:ext uri="{FF2B5EF4-FFF2-40B4-BE49-F238E27FC236}">
                <a16:creationId xmlns:a16="http://schemas.microsoft.com/office/drawing/2014/main" id="{3173B1DF-66D0-4542-BE42-4A914AE649C9}"/>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802584" y="2232025"/>
            <a:ext cx="5917407" cy="3944938"/>
          </a:xfrm>
          <a:prstGeom prst="rect">
            <a:avLst/>
          </a:prstGeom>
        </p:spPr>
      </p:pic>
      <p:sp>
        <p:nvSpPr>
          <p:cNvPr id="7" name="TextBox 6">
            <a:extLst>
              <a:ext uri="{FF2B5EF4-FFF2-40B4-BE49-F238E27FC236}">
                <a16:creationId xmlns:a16="http://schemas.microsoft.com/office/drawing/2014/main" id="{16A72056-0052-4CF1-BAC9-7AF36998237B}"/>
              </a:ext>
            </a:extLst>
          </p:cNvPr>
          <p:cNvSpPr txBox="1"/>
          <p:nvPr/>
        </p:nvSpPr>
        <p:spPr>
          <a:xfrm flipH="1">
            <a:off x="350519" y="2232025"/>
            <a:ext cx="4091382" cy="3447098"/>
          </a:xfrm>
          <a:prstGeom prst="rect">
            <a:avLst/>
          </a:prstGeom>
          <a:solidFill>
            <a:srgbClr val="FFC000"/>
          </a:solidFill>
        </p:spPr>
        <p:txBody>
          <a:bodyPr wrap="square" rtlCol="0">
            <a:spAutoFit/>
          </a:bodyPr>
          <a:lstStyle/>
          <a:p>
            <a:r>
              <a:rPr lang="en-US" sz="4000" dirty="0">
                <a:solidFill>
                  <a:srgbClr val="002060"/>
                </a:solidFill>
              </a:rPr>
              <a:t>Being a Union member means having a say about what happens on the job</a:t>
            </a:r>
          </a:p>
          <a:p>
            <a:endParaRPr lang="en-US" dirty="0"/>
          </a:p>
        </p:txBody>
      </p:sp>
    </p:spTree>
    <p:extLst>
      <p:ext uri="{BB962C8B-B14F-4D97-AF65-F5344CB8AC3E}">
        <p14:creationId xmlns:p14="http://schemas.microsoft.com/office/powerpoint/2010/main" val="415070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1B64-565D-42DA-A129-44F795149807}"/>
              </a:ext>
            </a:extLst>
          </p:cNvPr>
          <p:cNvSpPr>
            <a:spLocks noGrp="1"/>
          </p:cNvSpPr>
          <p:nvPr>
            <p:ph type="title"/>
          </p:nvPr>
        </p:nvSpPr>
        <p:spPr>
          <a:xfrm>
            <a:off x="5069940" y="365124"/>
            <a:ext cx="6172200" cy="1828800"/>
          </a:xfrm>
        </p:spPr>
        <p:txBody>
          <a:bodyPr vert="horz" lIns="91440" tIns="45720" rIns="91440" bIns="45720" rtlCol="0">
            <a:normAutofit/>
          </a:bodyPr>
          <a:lstStyle/>
          <a:p>
            <a:r>
              <a:rPr lang="en-US" u="sng" dirty="0">
                <a:latin typeface="+mj-lt"/>
                <a:cs typeface="+mj-cs"/>
              </a:rPr>
              <a:t>A VOICE AT WORK</a:t>
            </a:r>
          </a:p>
        </p:txBody>
      </p:sp>
      <p:pic>
        <p:nvPicPr>
          <p:cNvPr id="5" name="Content Placeholder 4" descr="Medium shot of a person holding a book&#10;&#10;Description automatically generated with medium confidence">
            <a:extLst>
              <a:ext uri="{FF2B5EF4-FFF2-40B4-BE49-F238E27FC236}">
                <a16:creationId xmlns:a16="http://schemas.microsoft.com/office/drawing/2014/main" id="{127CE8ED-383D-4168-BEB0-EACE921BC2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0" y="10"/>
            <a:ext cx="4639713" cy="6857990"/>
          </a:xfrm>
          <a:prstGeom prst="rect">
            <a:avLst/>
          </a:prstGeom>
        </p:spPr>
      </p:pic>
      <p:sp>
        <p:nvSpPr>
          <p:cNvPr id="9" name="Content Placeholder 8">
            <a:extLst>
              <a:ext uri="{FF2B5EF4-FFF2-40B4-BE49-F238E27FC236}">
                <a16:creationId xmlns:a16="http://schemas.microsoft.com/office/drawing/2014/main" id="{C108007A-BD40-453E-B7B1-42516F25F30F}"/>
              </a:ext>
            </a:extLst>
          </p:cNvPr>
          <p:cNvSpPr>
            <a:spLocks noGrp="1"/>
          </p:cNvSpPr>
          <p:nvPr>
            <p:ph idx="1"/>
          </p:nvPr>
        </p:nvSpPr>
        <p:spPr>
          <a:xfrm>
            <a:off x="5069940" y="2322576"/>
            <a:ext cx="6836310" cy="3858768"/>
          </a:xfrm>
        </p:spPr>
        <p:txBody>
          <a:bodyPr vert="horz" lIns="91440" tIns="45720" rIns="91440" bIns="45720" rtlCol="0">
            <a:normAutofit/>
          </a:bodyPr>
          <a:lstStyle/>
          <a:p>
            <a:r>
              <a:rPr lang="en-US" sz="3600" dirty="0"/>
              <a:t>Who knows your job better than you?</a:t>
            </a:r>
          </a:p>
          <a:p>
            <a:r>
              <a:rPr lang="en-US" sz="3600" dirty="0"/>
              <a:t>Who knows the needs of the job better than you?</a:t>
            </a:r>
          </a:p>
          <a:p>
            <a:r>
              <a:rPr lang="en-US" sz="3600" dirty="0"/>
              <a:t>Choose to be a member, choose to have a say.</a:t>
            </a:r>
          </a:p>
        </p:txBody>
      </p:sp>
    </p:spTree>
    <p:extLst>
      <p:ext uri="{BB962C8B-B14F-4D97-AF65-F5344CB8AC3E}">
        <p14:creationId xmlns:p14="http://schemas.microsoft.com/office/powerpoint/2010/main" val="3555682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4697-CDAC-41A1-925D-6E734675B79F}"/>
              </a:ext>
            </a:extLst>
          </p:cNvPr>
          <p:cNvSpPr>
            <a:spLocks noGrp="1"/>
          </p:cNvSpPr>
          <p:nvPr>
            <p:ph type="title"/>
          </p:nvPr>
        </p:nvSpPr>
        <p:spPr>
          <a:xfrm>
            <a:off x="838200" y="365125"/>
            <a:ext cx="6254496" cy="1828800"/>
          </a:xfrm>
        </p:spPr>
        <p:txBody>
          <a:bodyPr>
            <a:normAutofit/>
          </a:bodyPr>
          <a:lstStyle/>
          <a:p>
            <a:r>
              <a:rPr lang="en-US" sz="4100" dirty="0"/>
              <a:t>Your Union, Your Voice</a:t>
            </a:r>
          </a:p>
        </p:txBody>
      </p:sp>
      <p:sp>
        <p:nvSpPr>
          <p:cNvPr id="15" name="Content Placeholder 7">
            <a:extLst>
              <a:ext uri="{FF2B5EF4-FFF2-40B4-BE49-F238E27FC236}">
                <a16:creationId xmlns:a16="http://schemas.microsoft.com/office/drawing/2014/main" id="{3A9F3BEC-2AA8-46C5-96EF-EF6E0580EE43}"/>
              </a:ext>
            </a:extLst>
          </p:cNvPr>
          <p:cNvSpPr>
            <a:spLocks noGrp="1"/>
          </p:cNvSpPr>
          <p:nvPr>
            <p:ph idx="1"/>
          </p:nvPr>
        </p:nvSpPr>
        <p:spPr>
          <a:xfrm>
            <a:off x="838200" y="2322576"/>
            <a:ext cx="6254496" cy="3858768"/>
          </a:xfrm>
          <a:solidFill>
            <a:srgbClr val="FFC000"/>
          </a:solidFill>
        </p:spPr>
        <p:txBody>
          <a:bodyPr>
            <a:normAutofit/>
          </a:bodyPr>
          <a:lstStyle/>
          <a:p>
            <a:pPr marL="0" indent="0">
              <a:buNone/>
            </a:pPr>
            <a:r>
              <a:rPr lang="en-US" sz="6600" dirty="0"/>
              <a:t>Members decide because members are the union</a:t>
            </a:r>
          </a:p>
          <a:p>
            <a:endParaRPr lang="en-US" sz="2400" dirty="0"/>
          </a:p>
        </p:txBody>
      </p:sp>
      <p:pic>
        <p:nvPicPr>
          <p:cNvPr id="4" name="Content Placeholder 3" descr="A person holding a red sign&#10;&#10;Description automatically generated with medium confidence">
            <a:extLst>
              <a:ext uri="{FF2B5EF4-FFF2-40B4-BE49-F238E27FC236}">
                <a16:creationId xmlns:a16="http://schemas.microsoft.com/office/drawing/2014/main" id="{B24BAE3F-68EB-4D62-A755-037AFCEB6C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7552266" y="10"/>
            <a:ext cx="4639733" cy="6857990"/>
          </a:xfrm>
          <a:prstGeom prst="rect">
            <a:avLst/>
          </a:prstGeom>
        </p:spPr>
      </p:pic>
    </p:spTree>
    <p:extLst>
      <p:ext uri="{BB962C8B-B14F-4D97-AF65-F5344CB8AC3E}">
        <p14:creationId xmlns:p14="http://schemas.microsoft.com/office/powerpoint/2010/main" val="20160286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9" name="Rectangle 2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C90F7-B231-9F4B-B527-B2EBE386AC3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latin typeface="+mj-lt"/>
                <a:cs typeface="+mj-cs"/>
              </a:rPr>
              <a:t>Raise your voice</a:t>
            </a:r>
          </a:p>
        </p:txBody>
      </p:sp>
      <p:pic>
        <p:nvPicPr>
          <p:cNvPr id="4" name="Picture 3" descr="A picture containing text, clipart, sign&#10;&#10;Description automatically generated">
            <a:extLst>
              <a:ext uri="{FF2B5EF4-FFF2-40B4-BE49-F238E27FC236}">
                <a16:creationId xmlns:a16="http://schemas.microsoft.com/office/drawing/2014/main" id="{11D2D7B4-6E55-AD45-9082-922DBBD4B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538" y="477749"/>
            <a:ext cx="1988824" cy="3997637"/>
          </a:xfrm>
          <a:prstGeom prst="rect">
            <a:avLst/>
          </a:prstGeom>
        </p:spPr>
      </p:pic>
      <p:pic>
        <p:nvPicPr>
          <p:cNvPr id="8" name="Content Placeholder 7">
            <a:extLst>
              <a:ext uri="{FF2B5EF4-FFF2-40B4-BE49-F238E27FC236}">
                <a16:creationId xmlns:a16="http://schemas.microsoft.com/office/drawing/2014/main" id="{BA0428EB-29DD-4668-A236-2CFF05123A5B}"/>
              </a:ext>
            </a:extLst>
          </p:cNvPr>
          <p:cNvPicPr>
            <a:picLocks noGrp="1" noChangeAspect="1"/>
          </p:cNvPicPr>
          <p:nvPr>
            <p:ph idx="1"/>
          </p:nvPr>
        </p:nvPicPr>
        <p:blipFill>
          <a:blip r:embed="rId4"/>
          <a:stretch>
            <a:fillRect/>
          </a:stretch>
        </p:blipFill>
        <p:spPr>
          <a:xfrm>
            <a:off x="6416043" y="662955"/>
            <a:ext cx="5455917" cy="3287189"/>
          </a:xfrm>
          <a:prstGeom prst="rect">
            <a:avLst/>
          </a:prstGeom>
        </p:spPr>
      </p:pic>
      <p:cxnSp>
        <p:nvCxnSpPr>
          <p:cNvPr id="30" name="Straight Connector 2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29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solidFill>
                  <a:srgbClr val="092C74"/>
                </a:solidFill>
                <a:highlight>
                  <a:srgbClr val="FCB524"/>
                </a:highlight>
              </a:rPr>
              <a:t>Have a voice on the job, </a:t>
            </a:r>
            <a:r>
              <a:rPr lang="en-US" sz="6000" b="1" dirty="0">
                <a:solidFill>
                  <a:schemeClr val="bg1"/>
                </a:solidFill>
                <a:highlight>
                  <a:srgbClr val="FCB524"/>
                </a:highlight>
              </a:rPr>
              <a:t>build </a:t>
            </a:r>
            <a:r>
              <a:rPr lang="en-US" sz="6000" b="1" u="sng" dirty="0">
                <a:highlight>
                  <a:srgbClr val="FCB524"/>
                </a:highlight>
              </a:rPr>
              <a:t>your</a:t>
            </a:r>
            <a:r>
              <a:rPr lang="en-US" sz="6000" b="1" dirty="0">
                <a:solidFill>
                  <a:schemeClr val="bg1"/>
                </a:solidFill>
                <a:highlight>
                  <a:srgbClr val="FCB524"/>
                </a:highlight>
              </a:rPr>
              <a:t> union</a:t>
            </a:r>
            <a:r>
              <a:rPr lang="en-US" sz="6000" b="1" dirty="0">
                <a:solidFill>
                  <a:srgbClr val="092C74"/>
                </a:solidFill>
                <a:highlight>
                  <a:srgbClr val="FCB524"/>
                </a:highlight>
              </a:rPr>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379CBEA0-FFA4-2548-B63E-08BE2AB11E5A}"/>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198558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C36656-89F6-9141-BFC1-6FB862ECBFC0}"/>
              </a:ext>
            </a:extLst>
          </p:cNvPr>
          <p:cNvSpPr txBox="1">
            <a:spLocks/>
          </p:cNvSpPr>
          <p:nvPr/>
        </p:nvSpPr>
        <p:spPr>
          <a:xfrm>
            <a:off x="4129088" y="644094"/>
            <a:ext cx="7618630" cy="2056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8000" dirty="0">
                <a:solidFill>
                  <a:srgbClr val="092C74"/>
                </a:solidFill>
                <a:highlight>
                  <a:srgbClr val="FCB524"/>
                </a:highlight>
                <a:latin typeface="Arial Black" panose="020B0604020202020204" pitchFamily="34" charset="0"/>
                <a:cs typeface="Arial Black" panose="020B0604020202020204" pitchFamily="34" charset="0"/>
              </a:rPr>
              <a:t>QUESTIONS?</a:t>
            </a:r>
          </a:p>
        </p:txBody>
      </p:sp>
      <p:pic>
        <p:nvPicPr>
          <p:cNvPr id="5" name="Picture 4" descr="A picture containing text, clipart, sign&#10;&#10;Description automatically generated">
            <a:extLst>
              <a:ext uri="{FF2B5EF4-FFF2-40B4-BE49-F238E27FC236}">
                <a16:creationId xmlns:a16="http://schemas.microsoft.com/office/drawing/2014/main" id="{E43D8744-6D7A-E54B-85A0-8D10B77F11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F39F0AA3-8E93-B245-BA03-2C8F6F5379E6}"/>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3FAA2A20-306E-2447-A793-8A9E47FACD49}"/>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EA79FEFF-A812-2D41-8153-992B3DD217E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3343894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E70E57CE472648B39A7E7AAE4E0372" ma:contentTypeVersion="13" ma:contentTypeDescription="Create a new document." ma:contentTypeScope="" ma:versionID="30b535cfc6a610accb3f982830b5504f">
  <xsd:schema xmlns:xsd="http://www.w3.org/2001/XMLSchema" xmlns:xs="http://www.w3.org/2001/XMLSchema" xmlns:p="http://schemas.microsoft.com/office/2006/metadata/properties" xmlns:ns3="b67bf3d9-84b6-49d1-b0ea-d2bd9c3501f5" xmlns:ns4="ae12785f-a047-4ef9-87f9-532012defe9c" targetNamespace="http://schemas.microsoft.com/office/2006/metadata/properties" ma:root="true" ma:fieldsID="e78698f343b9786b7197ac505a3cfb32" ns3:_="" ns4:_="">
    <xsd:import namespace="b67bf3d9-84b6-49d1-b0ea-d2bd9c3501f5"/>
    <xsd:import namespace="ae12785f-a047-4ef9-87f9-532012defe9c"/>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bf3d9-84b6-49d1-b0ea-d2bd9c3501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12785f-a047-4ef9-87f9-532012defe9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83DED-025F-4A91-B838-4DF154F976F4}">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ae12785f-a047-4ef9-87f9-532012defe9c"/>
    <ds:schemaRef ds:uri="b67bf3d9-84b6-49d1-b0ea-d2bd9c3501f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210AA2F-A734-43CB-AD44-D2A8CCB2CAA5}">
  <ds:schemaRefs>
    <ds:schemaRef ds:uri="http://schemas.microsoft.com/sharepoint/v3/contenttype/forms"/>
  </ds:schemaRefs>
</ds:datastoreItem>
</file>

<file path=customXml/itemProps3.xml><?xml version="1.0" encoding="utf-8"?>
<ds:datastoreItem xmlns:ds="http://schemas.openxmlformats.org/officeDocument/2006/customXml" ds:itemID="{C2AE1C03-8931-4102-B5C5-A8382DCF7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7bf3d9-84b6-49d1-b0ea-d2bd9c3501f5"/>
    <ds:schemaRef ds:uri="ae12785f-a047-4ef9-87f9-532012def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7492</TotalTime>
  <Words>1007</Words>
  <Application>Microsoft Office PowerPoint</Application>
  <PresentationFormat>Widescreen</PresentationFormat>
  <Paragraphs>49</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Times New Roman</vt:lpstr>
      <vt:lpstr>Office Theme</vt:lpstr>
      <vt:lpstr>AFGE Local XXXX Building Power</vt:lpstr>
      <vt:lpstr>Welcome!</vt:lpstr>
      <vt:lpstr>Stay Connected</vt:lpstr>
      <vt:lpstr>What is a Union</vt:lpstr>
      <vt:lpstr>A VOICE AT WORK</vt:lpstr>
      <vt:lpstr>Your Union, Your Voice</vt:lpstr>
      <vt:lpstr>Raise your voice</vt:lpstr>
      <vt:lpstr>Have a voice on the job, build your union.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Murphy</dc:creator>
  <cp:lastModifiedBy>Daniel Riehl</cp:lastModifiedBy>
  <cp:revision>36</cp:revision>
  <dcterms:created xsi:type="dcterms:W3CDTF">2021-03-08T05:08:54Z</dcterms:created>
  <dcterms:modified xsi:type="dcterms:W3CDTF">2022-01-25T03:22:07Z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0x01010050E70E57CE472648B39A7E7AAE4E0372</vt:lpwstr>
  </property>
</Properties>
</file>