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66" r:id="rId5"/>
    <p:sldId id="267" r:id="rId6"/>
    <p:sldId id="278" r:id="rId7"/>
    <p:sldId id="270" r:id="rId8"/>
    <p:sldId id="280" r:id="rId9"/>
    <p:sldId id="273" r:id="rId10"/>
    <p:sldId id="269" r:id="rId11"/>
    <p:sldId id="274" r:id="rId12"/>
    <p:sldId id="25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C74"/>
    <a:srgbClr val="FCB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p:restoredTop sz="74286" autoAdjust="0"/>
  </p:normalViewPr>
  <p:slideViewPr>
    <p:cSldViewPr snapToGrid="0" snapToObjects="1">
      <p:cViewPr varScale="1">
        <p:scale>
          <a:sx n="41" d="100"/>
          <a:sy n="41"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73755-7B69-8448-8E7E-D1787F09890B}" type="slidenum">
              <a:rPr lang="en-US" smtClean="0"/>
              <a:t>1</a:t>
            </a:fld>
            <a:endParaRPr lang="en-US"/>
          </a:p>
        </p:txBody>
      </p:sp>
    </p:spTree>
    <p:extLst>
      <p:ext uri="{BB962C8B-B14F-4D97-AF65-F5344CB8AC3E}">
        <p14:creationId xmlns:p14="http://schemas.microsoft.com/office/powerpoint/2010/main" val="41327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yourself, do you want to add your voice to 300,000 workers fighting to protect the workplace? If the answer is yes, raise your hand.  Either raise your hand on the screen or press the raised hand icon.  </a:t>
            </a:r>
          </a:p>
          <a:p>
            <a:r>
              <a:rPr lang="en-US" sz="1200" kern="1200" dirty="0">
                <a:solidFill>
                  <a:schemeClr val="tx1"/>
                </a:solidFill>
                <a:effectLst/>
                <a:latin typeface="+mn-lt"/>
                <a:ea typeface="+mn-ea"/>
                <a:cs typeface="+mn-cs"/>
              </a:rPr>
              <a:t>Keep them up.  Your colleagues are sending direct messages to you with membership forms.  Joining today is the only way to have a voice at work.  It is the only way to fight for better pay and benefits, and rights on the job.</a:t>
            </a:r>
          </a:p>
          <a:p>
            <a:r>
              <a:rPr lang="en-US" sz="1200" kern="1200" dirty="0">
                <a:solidFill>
                  <a:schemeClr val="tx1"/>
                </a:solidFill>
                <a:effectLst/>
                <a:latin typeface="+mn-lt"/>
                <a:ea typeface="+mn-ea"/>
                <a:cs typeface="+mn-cs"/>
              </a:rPr>
              <a:t>If you only remember idea from this meeting, let it be this:  we, as a Union, are the only group fighting for better pay and benefits for federal employees.  Nobody else is fighting for us.  Nobody else is looking out for our interests, its just us.  </a:t>
            </a:r>
          </a:p>
        </p:txBody>
      </p:sp>
      <p:sp>
        <p:nvSpPr>
          <p:cNvPr id="4" name="Slide Number Placeholder 3"/>
          <p:cNvSpPr>
            <a:spLocks noGrp="1"/>
          </p:cNvSpPr>
          <p:nvPr>
            <p:ph type="sldNum" sz="quarter" idx="5"/>
          </p:nvPr>
        </p:nvSpPr>
        <p:spPr/>
        <p:txBody>
          <a:bodyPr/>
          <a:lstStyle/>
          <a:p>
            <a:fld id="{61773755-7B69-8448-8E7E-D1787F09890B}" type="slidenum">
              <a:rPr lang="en-US" smtClean="0"/>
              <a:t>11</a:t>
            </a:fld>
            <a:endParaRPr lang="en-US"/>
          </a:p>
        </p:txBody>
      </p:sp>
    </p:spTree>
    <p:extLst>
      <p:ext uri="{BB962C8B-B14F-4D97-AF65-F5344CB8AC3E}">
        <p14:creationId xmlns:p14="http://schemas.microsoft.com/office/powerpoint/2010/main" val="363706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 use breakout rooms]</a:t>
            </a:r>
          </a:p>
          <a:p>
            <a:r>
              <a:rPr lang="en-US" sz="1200" kern="1200" dirty="0">
                <a:solidFill>
                  <a:schemeClr val="tx1"/>
                </a:solidFill>
                <a:effectLst/>
                <a:latin typeface="+mn-lt"/>
                <a:ea typeface="+mn-ea"/>
                <a:cs typeface="+mn-cs"/>
              </a:rPr>
              <a:t>We should note that using just one or two of the AFGE member can cover the cost of your annual dues.  Remember- the awesome member benefits add value and carry the cost of dues through savings and benefit programs.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12</a:t>
            </a:fld>
            <a:endParaRPr lang="en-US"/>
          </a:p>
        </p:txBody>
      </p:sp>
    </p:spTree>
    <p:extLst>
      <p:ext uri="{BB962C8B-B14F-4D97-AF65-F5344CB8AC3E}">
        <p14:creationId xmlns:p14="http://schemas.microsoft.com/office/powerpoint/2010/main" val="108810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have more updates on keeping the workplace safe,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13</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with your union, AFGE, by getting email and text alerts! There are a lot of changes happening quickly, and you need to be kept up-to-date and involved. Please visit the link I’ve dropped in the chat, afge.org/</a:t>
            </a:r>
            <a:r>
              <a:rPr lang="en-US" dirty="0" err="1"/>
              <a:t>GetConnected</a:t>
            </a:r>
            <a:r>
              <a:rPr lang="en-US" dirty="0"/>
              <a:t> and click “I would like to sign up for email and text alerts”</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here to talk about PPE.  For over a year now, AFGE has been leading the push for sufficient PPE on the job.  Grievances, lawsuits, rallies and protests, lobbying, press conferences, inspector general investigations,  OSHA investigations, the list goes on.  AFGE has been leading the charge, often-times alone, to keep employees safe.</a:t>
            </a: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305032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fact of the matter is that most agencies we have worked with couldn’t be relied upon to  provide the PPE we need on their own.  The former VA Secretary </a:t>
            </a:r>
            <a:r>
              <a:rPr lang="en-GB" sz="1800" dirty="0">
                <a:effectLst/>
                <a:latin typeface="Times New Roman" panose="02020603050405020304" pitchFamily="18" charset="0"/>
                <a:ea typeface="Calibri" panose="020F0502020204030204" pitchFamily="34" charset="0"/>
              </a:rPr>
              <a:t>to Wall Street Journal that the Department was intentionally misleading staff and the public regarding safety violations and PPE shortages during the current pandemic.  We’ve had similar fights across the government this past year.  But things have taken a turn, and we have new protections and resources to rely upon.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298624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On January 20, 2021, we got a hard fought and well-earned Executive Order - EO13991, “Protecting the Federal Workforce and Requiring Mask-Wearing.” The EO states that we PPE will be provided, and that everybody in the federal workplace must wear a mask.  OMB, acting on the EO has established that </a:t>
            </a:r>
            <a:r>
              <a:rPr lang="en-US" b="0" i="0" dirty="0">
                <a:solidFill>
                  <a:srgbClr val="333333"/>
                </a:solidFill>
                <a:effectLst/>
                <a:latin typeface="Crimson Text"/>
              </a:rPr>
              <a:t>employees should continue to be allowed to work remotely when possible, requiring the use of masks or facial coverings by employees, contractors and visitors and limiting office capacity to 25%, unless it’s “physically impossible” or “poses a threat to national security.”</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47007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online resources to make sure that your local is getting the most out of the guarantee for sufficient PPE.  We have PPE Safety information, including an online training to review the needs of the employees and workplace, resources for health and safety essentials, guidance on standing up a Joint Occupational Health and Safety Committees, bargaining guidance for building new workplace rights for workplace safety, and support for identifying coping strategies during a pandemic.  </a:t>
            </a:r>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15473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class, learn what PPE you and your facility need, what you are entitled to, and how to get it.  No matter where you work, what work you do, or whether your workplace is currently remote, you and your coworkers all need to be informed, empowered and aware of the PPE and safety precautions your workplace should have in place.  This past year has demonstrated that we need an informed and empowered workforce to make sure every workplace is doing what it needs to keep us safe.  </a:t>
            </a:r>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126590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doing the work of keeping workplaces safe, on the local level and on the national level.  Mobilizing, building power, and lobbying for additional protections.</a:t>
            </a:r>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212377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tx1"/>
                </a:solidFill>
                <a:effectLst/>
                <a:latin typeface="+mn-lt"/>
                <a:ea typeface="+mn-ea"/>
                <a:cs typeface="+mn-cs"/>
              </a:rPr>
              <a:t>This is the result of our Union’s hard work- members calling the Hill, writing letters, our members, leaders and staff lobbying and building relationships over years to lay the groundwork for this win. </a:t>
            </a:r>
            <a:r>
              <a:rPr lang="en-US" dirty="0"/>
              <a:t>15 weeks paid leave-</a:t>
            </a:r>
            <a:r>
              <a:rPr lang="en-US" b="0" dirty="0">
                <a:solidFill>
                  <a:srgbClr val="4E4E4E"/>
                </a:solidFill>
                <a:effectLst/>
                <a:latin typeface="Asap"/>
              </a:rPr>
              <a:t>The bill gives federal employees 15 weeks of emergency paid leave through September to address issues related to the coronavirus, such as exposure to COVID-19, a negative reaction to the vaccine, or caring for school-age kids and family members who are affected by the pandemic. </a:t>
            </a:r>
          </a:p>
          <a:p>
            <a:pPr algn="l"/>
            <a:r>
              <a:rPr lang="en-US" b="0" dirty="0">
                <a:solidFill>
                  <a:srgbClr val="4E4E4E"/>
                </a:solidFill>
                <a:effectLst/>
                <a:latin typeface="Asap"/>
              </a:rPr>
              <a:t>This additional leave will give federal employees more time to safely recover from COVID-19 or respond to related family care issues without being forced to take unpaid leave or return to work before it’s safe to do so.</a:t>
            </a:r>
          </a:p>
          <a:p>
            <a:pPr algn="l"/>
            <a:r>
              <a:rPr lang="en-US" b="0" dirty="0">
                <a:solidFill>
                  <a:srgbClr val="4E4E4E"/>
                </a:solidFill>
                <a:effectLst/>
                <a:latin typeface="Asap"/>
              </a:rPr>
              <a:t>Automatic assumption of workplace illness-</a:t>
            </a:r>
            <a:r>
              <a:rPr lang="en-US" b="0" i="0" dirty="0">
                <a:solidFill>
                  <a:srgbClr val="4E4E4E"/>
                </a:solidFill>
                <a:effectLst/>
                <a:latin typeface="Asap"/>
              </a:rPr>
              <a:t>This change will allow employees or their survivors to receive workers’ compensation benefits under the Federal Employee Compensation Act (FECA) without facing denials or lengthy appeals. </a:t>
            </a:r>
          </a:p>
          <a:p>
            <a:pPr algn="l"/>
            <a:r>
              <a:rPr lang="en-US" b="0" i="0" dirty="0">
                <a:solidFill>
                  <a:srgbClr val="4E4E4E"/>
                </a:solidFill>
                <a:effectLst/>
                <a:latin typeface="Asap"/>
              </a:rPr>
              <a:t>Funding to protect feds against COVID-The bill also provides $200 million for pandemic-related worker protection activities at the Labor Department, $100 million of which would go to the Occupational Safety and Health Administration (OSHA) to support OSHA enforcement and worker training in high-risk sectors, such as meat processing, health care, correctional facilities and agriculture</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2715819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91FC63D4-15CF-4D69-8858-FE94E2642C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cid:54C72D1B-324E-48F9-83F9-C5DAA96C539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a:xfrm>
            <a:off x="261258" y="2503487"/>
            <a:ext cx="8830492" cy="1006475"/>
          </a:xfrm>
        </p:spPr>
        <p:txBody>
          <a:bodyPr>
            <a:noAutofit/>
          </a:bodyPr>
          <a:lstStyle/>
          <a:p>
            <a:r>
              <a:rPr lang="en-US" sz="3000" dirty="0"/>
              <a:t>AFGE Local XXXX PPE and COVID-19 Update</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p:txBody>
          <a:bodyPr/>
          <a:lstStyle/>
          <a:p>
            <a:pPr algn="ctr"/>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3"/>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highlight>
                  <a:srgbClr val="FCB524"/>
                </a:highlight>
              </a:rPr>
              <a:t>AFGE </a:t>
            </a:r>
            <a:r>
              <a:rPr lang="en-US" sz="6000" b="1" dirty="0">
                <a:solidFill>
                  <a:schemeClr val="bg1"/>
                </a:solidFill>
                <a:highlight>
                  <a:srgbClr val="FCB524"/>
                </a:highlight>
              </a:rPr>
              <a:t>wins</a:t>
            </a:r>
            <a:r>
              <a:rPr lang="en-US" sz="6000" b="1" dirty="0">
                <a:highlight>
                  <a:srgbClr val="FCB524"/>
                </a:highlight>
              </a:rPr>
              <a:t> in the COVID relief bill include:</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B5303B-A188-40DE-AF3E-F8692B0D11A2}"/>
              </a:ext>
            </a:extLst>
          </p:cNvPr>
          <p:cNvSpPr txBox="1"/>
          <p:nvPr/>
        </p:nvSpPr>
        <p:spPr>
          <a:xfrm>
            <a:off x="2493819" y="2590630"/>
            <a:ext cx="7059964" cy="2204899"/>
          </a:xfrm>
          <a:prstGeom prst="rect">
            <a:avLst/>
          </a:prstGeom>
          <a:solidFill>
            <a:srgbClr val="092C74"/>
          </a:solidFill>
        </p:spPr>
        <p:txBody>
          <a:bodyPr wrap="square">
            <a:spAutoFit/>
          </a:bodyPr>
          <a:lstStyle/>
          <a:p>
            <a:pPr marL="342900" lvl="0" indent="-342900">
              <a:lnSpc>
                <a:spcPct val="200000"/>
              </a:lnSpc>
              <a:buFont typeface="Wingdings" pitchFamily="2" charset="2"/>
              <a:buChar char="ü"/>
            </a:pPr>
            <a:r>
              <a:rPr lang="en-US" sz="2400" b="1" dirty="0">
                <a:solidFill>
                  <a:srgbClr val="FCB524"/>
                </a:solidFill>
                <a:latin typeface="Arial" panose="020B0604020202020204" pitchFamily="34" charset="0"/>
                <a:cs typeface="Arial" panose="020B0604020202020204" pitchFamily="34" charset="0"/>
              </a:rPr>
              <a:t>15 weeks of emergency paid leave</a:t>
            </a:r>
          </a:p>
          <a:p>
            <a:pPr marL="342900" lvl="0" indent="-342900">
              <a:lnSpc>
                <a:spcPct val="200000"/>
              </a:lnSpc>
              <a:buFont typeface="Wingdings" pitchFamily="2" charset="2"/>
              <a:buChar char="ü"/>
            </a:pPr>
            <a:r>
              <a:rPr lang="en-US" sz="2400" b="1" dirty="0">
                <a:solidFill>
                  <a:srgbClr val="FCB524"/>
                </a:solidFill>
                <a:latin typeface="Arial" panose="020B0604020202020204" pitchFamily="34" charset="0"/>
                <a:cs typeface="Arial" panose="020B0604020202020204" pitchFamily="34" charset="0"/>
              </a:rPr>
              <a:t>Automatic assumption of workplace illness</a:t>
            </a:r>
          </a:p>
          <a:p>
            <a:pPr marL="342900" lvl="0" indent="-342900">
              <a:lnSpc>
                <a:spcPct val="200000"/>
              </a:lnSpc>
              <a:buFont typeface="Wingdings" pitchFamily="2" charset="2"/>
              <a:buChar char="ü"/>
            </a:pPr>
            <a:r>
              <a:rPr lang="en-US" sz="2400" b="1" dirty="0">
                <a:solidFill>
                  <a:srgbClr val="FCB524"/>
                </a:solidFill>
                <a:latin typeface="Arial" panose="020B0604020202020204" pitchFamily="34" charset="0"/>
                <a:cs typeface="Arial" panose="020B0604020202020204" pitchFamily="34" charset="0"/>
              </a:rPr>
              <a:t>Funding to protect feds against COVID</a:t>
            </a:r>
          </a:p>
        </p:txBody>
      </p:sp>
    </p:spTree>
    <p:extLst>
      <p:ext uri="{BB962C8B-B14F-4D97-AF65-F5344CB8AC3E}">
        <p14:creationId xmlns:p14="http://schemas.microsoft.com/office/powerpoint/2010/main" val="265135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To keep your workplace safe, </a:t>
            </a:r>
            <a:r>
              <a:rPr lang="en-US" sz="6000" b="1" dirty="0">
                <a:solidFill>
                  <a:schemeClr val="bg1"/>
                </a:solidFill>
                <a:highlight>
                  <a:srgbClr val="FCB524"/>
                </a:highlight>
              </a:rPr>
              <a:t>build </a:t>
            </a:r>
            <a:r>
              <a:rPr lang="en-US" sz="6000" b="1" u="sng" dirty="0">
                <a:highlight>
                  <a:srgbClr val="FCB524"/>
                </a:highlight>
              </a:rPr>
              <a:t>your</a:t>
            </a:r>
            <a:r>
              <a:rPr lang="en-US" sz="6000" b="1" dirty="0">
                <a:solidFill>
                  <a:schemeClr val="bg1"/>
                </a:solidFill>
                <a:highlight>
                  <a:srgbClr val="FCB524"/>
                </a:highlight>
              </a:rPr>
              <a:t> union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379CBEA0-FFA4-2548-B63E-08BE2AB11E5A}"/>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198558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4129088" y="644094"/>
            <a:ext cx="7618630" cy="2056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8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5" name="Picture 4" descr="A picture containing person, indoor, wall, table&#10;&#10;Description automatically generated">
            <a:extLst>
              <a:ext uri="{FF2B5EF4-FFF2-40B4-BE49-F238E27FC236}">
                <a16:creationId xmlns:a16="http://schemas.microsoft.com/office/drawing/2014/main" id="{103082F9-4768-454D-9260-A11B5B7CAACE}"/>
              </a:ext>
            </a:extLst>
          </p:cNvPr>
          <p:cNvPicPr>
            <a:picLocks noChangeAspect="1"/>
          </p:cNvPicPr>
          <p:nvPr/>
        </p:nvPicPr>
        <p:blipFill>
          <a:blip r:embed="rId2"/>
          <a:stretch>
            <a:fillRect/>
          </a:stretch>
        </p:blipFill>
        <p:spPr>
          <a:xfrm>
            <a:off x="6758608" y="1195835"/>
            <a:ext cx="5009322" cy="3336287"/>
          </a:xfrm>
          <a:prstGeom prst="rect">
            <a:avLst/>
          </a:prstGeom>
        </p:spPr>
      </p:pic>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3"/>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Visit </a:t>
            </a:r>
            <a:r>
              <a:rPr lang="en-US" dirty="0">
                <a:solidFill>
                  <a:srgbClr val="FFC000"/>
                </a:solidFill>
              </a:rPr>
              <a:t>afge.org/</a:t>
            </a:r>
            <a:r>
              <a:rPr lang="en-US" dirty="0" err="1">
                <a:solidFill>
                  <a:srgbClr val="FFC000"/>
                </a:solidFill>
              </a:rPr>
              <a:t>GetConnected</a:t>
            </a:r>
            <a:r>
              <a:rPr lang="en-US">
                <a:solidFill>
                  <a:srgbClr val="FFC000"/>
                </a:solidFill>
              </a:rPr>
              <a:t> </a:t>
            </a:r>
            <a:r>
              <a:rPr lang="en-US"/>
              <a:t>to sign up for email &amp; text alerts!</a:t>
            </a:r>
            <a:endParaRPr lang="en-US" dirty="0"/>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1A7-8FDA-6B43-A49E-53B2FB743977}"/>
              </a:ext>
            </a:extLst>
          </p:cNvPr>
          <p:cNvSpPr>
            <a:spLocks noGrp="1"/>
          </p:cNvSpPr>
          <p:nvPr>
            <p:ph type="title"/>
          </p:nvPr>
        </p:nvSpPr>
        <p:spPr>
          <a:xfrm>
            <a:off x="2407961" y="854765"/>
            <a:ext cx="7376078" cy="1013792"/>
          </a:xfrm>
        </p:spPr>
        <p:txBody>
          <a:bodyPr>
            <a:normAutofit/>
          </a:bodyPr>
          <a:lstStyle/>
          <a:p>
            <a:pPr algn="ctr"/>
            <a:r>
              <a:rPr lang="en-US" sz="5400" dirty="0"/>
              <a:t>PPE ON THE JOB</a:t>
            </a:r>
          </a:p>
        </p:txBody>
      </p:sp>
      <p:pic>
        <p:nvPicPr>
          <p:cNvPr id="6" name="Picture 5" descr="A picture containing text, clipart, sign&#10;&#10;Description automatically generated">
            <a:extLst>
              <a:ext uri="{FF2B5EF4-FFF2-40B4-BE49-F238E27FC236}">
                <a16:creationId xmlns:a16="http://schemas.microsoft.com/office/drawing/2014/main" id="{E40A6D0A-2241-B445-A0C4-38047741805D}"/>
              </a:ext>
            </a:extLst>
          </p:cNvPr>
          <p:cNvPicPr>
            <a:picLocks noChangeAspect="1"/>
          </p:cNvPicPr>
          <p:nvPr/>
        </p:nvPicPr>
        <p:blipFill>
          <a:blip r:embed="rId3"/>
          <a:stretch>
            <a:fillRect/>
          </a:stretch>
        </p:blipFill>
        <p:spPr>
          <a:xfrm>
            <a:off x="10897798" y="4945690"/>
            <a:ext cx="870132" cy="1755913"/>
          </a:xfrm>
          <a:prstGeom prst="rect">
            <a:avLst/>
          </a:prstGeom>
        </p:spPr>
      </p:pic>
      <p:pic>
        <p:nvPicPr>
          <p:cNvPr id="7" name="Content Placeholder 6" descr="A group of people holding signs&#10;&#10;Description automatically generated with medium confidence">
            <a:extLst>
              <a:ext uri="{FF2B5EF4-FFF2-40B4-BE49-F238E27FC236}">
                <a16:creationId xmlns:a16="http://schemas.microsoft.com/office/drawing/2014/main" id="{3FDC3F74-4769-1649-AA70-57F6CC3AF487}"/>
              </a:ext>
            </a:extLst>
          </p:cNvPr>
          <p:cNvPicPr>
            <a:picLocks noGrp="1" noChangeAspect="1"/>
          </p:cNvPicPr>
          <p:nvPr>
            <p:ph idx="1"/>
          </p:nvPr>
        </p:nvPicPr>
        <p:blipFill rotWithShape="1">
          <a:blip r:embed="rId4"/>
          <a:srcRect l="10400" t="14364" r="14327" b="32788"/>
          <a:stretch/>
        </p:blipFill>
        <p:spPr>
          <a:xfrm>
            <a:off x="6357944" y="1868555"/>
            <a:ext cx="5409986" cy="2136551"/>
          </a:xfrm>
        </p:spPr>
      </p:pic>
      <p:pic>
        <p:nvPicPr>
          <p:cNvPr id="10" name="Picture 9" descr="A group of people holding signs&#10;&#10;Description automatically generated">
            <a:extLst>
              <a:ext uri="{FF2B5EF4-FFF2-40B4-BE49-F238E27FC236}">
                <a16:creationId xmlns:a16="http://schemas.microsoft.com/office/drawing/2014/main" id="{3D8EBC6C-5D6B-0E42-A634-CCD449F05553}"/>
              </a:ext>
            </a:extLst>
          </p:cNvPr>
          <p:cNvPicPr>
            <a:picLocks noChangeAspect="1"/>
          </p:cNvPicPr>
          <p:nvPr/>
        </p:nvPicPr>
        <p:blipFill>
          <a:blip r:embed="rId5"/>
          <a:stretch>
            <a:fillRect/>
          </a:stretch>
        </p:blipFill>
        <p:spPr>
          <a:xfrm>
            <a:off x="6352070" y="4061189"/>
            <a:ext cx="4488867" cy="2327561"/>
          </a:xfrm>
          <a:prstGeom prst="rect">
            <a:avLst/>
          </a:prstGeom>
        </p:spPr>
      </p:pic>
      <p:pic>
        <p:nvPicPr>
          <p:cNvPr id="12" name="Picture 11" descr="A picture containing text, sky, outdoor, grass&#10;&#10;Description automatically generated">
            <a:extLst>
              <a:ext uri="{FF2B5EF4-FFF2-40B4-BE49-F238E27FC236}">
                <a16:creationId xmlns:a16="http://schemas.microsoft.com/office/drawing/2014/main" id="{AD7BD03E-A82D-B144-B9B3-834585426799}"/>
              </a:ext>
            </a:extLst>
          </p:cNvPr>
          <p:cNvPicPr>
            <a:picLocks noChangeAspect="1"/>
          </p:cNvPicPr>
          <p:nvPr/>
        </p:nvPicPr>
        <p:blipFill>
          <a:blip r:embed="rId6"/>
          <a:stretch>
            <a:fillRect/>
          </a:stretch>
        </p:blipFill>
        <p:spPr>
          <a:xfrm>
            <a:off x="268283" y="1868555"/>
            <a:ext cx="6026926" cy="4520195"/>
          </a:xfrm>
          <a:prstGeom prst="rect">
            <a:avLst/>
          </a:prstGeom>
        </p:spPr>
      </p:pic>
    </p:spTree>
    <p:extLst>
      <p:ext uri="{BB962C8B-B14F-4D97-AF65-F5344CB8AC3E}">
        <p14:creationId xmlns:p14="http://schemas.microsoft.com/office/powerpoint/2010/main" val="41507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894239" y="549124"/>
            <a:ext cx="11297761" cy="1681940"/>
          </a:xfrm>
        </p:spPr>
        <p:txBody>
          <a:bodyPr>
            <a:normAutofit/>
          </a:bodyPr>
          <a:lstStyle/>
          <a:p>
            <a:r>
              <a:rPr lang="en-US" sz="5400" dirty="0"/>
              <a:t>AGENCIES NEEDED THE PUSH</a:t>
            </a:r>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Content Placeholder 5">
            <a:extLst>
              <a:ext uri="{FF2B5EF4-FFF2-40B4-BE49-F238E27FC236}">
                <a16:creationId xmlns:a16="http://schemas.microsoft.com/office/drawing/2014/main" id="{3AA85AE6-594D-3043-955D-B049D8418542}"/>
              </a:ext>
            </a:extLst>
          </p:cNvPr>
          <p:cNvSpPr>
            <a:spLocks noGrp="1"/>
          </p:cNvSpPr>
          <p:nvPr>
            <p:ph idx="1"/>
          </p:nvPr>
        </p:nvSpPr>
        <p:spPr>
          <a:xfrm>
            <a:off x="1025236" y="2231755"/>
            <a:ext cx="10328564" cy="3945207"/>
          </a:xfrm>
        </p:spPr>
        <p:txBody>
          <a:bodyPr/>
          <a:lstStyle/>
          <a:p>
            <a:r>
              <a:rPr lang="en-US" dirty="0"/>
              <a:t>Agencies were totally unresponsive to employee concerns before our union placed stories in dozens of national, regional, and local news outlets.</a:t>
            </a:r>
          </a:p>
          <a:p>
            <a:r>
              <a:rPr lang="en-US" dirty="0"/>
              <a:t>CNN, MSNBC, New York Times, Wall Street Journal, Washington Post, Newsweek all covered the stories of AFGE members demanding proper PPE.</a:t>
            </a:r>
          </a:p>
          <a:p>
            <a:r>
              <a:rPr lang="en-US" dirty="0"/>
              <a:t>Pressure brought by AFGE members forced agencies to admit the issue, then take steps to resolve it. </a:t>
            </a:r>
          </a:p>
          <a:p>
            <a:endParaRPr lang="en-US" dirty="0"/>
          </a:p>
        </p:txBody>
      </p:sp>
    </p:spTree>
    <p:extLst>
      <p:ext uri="{BB962C8B-B14F-4D97-AF65-F5344CB8AC3E}">
        <p14:creationId xmlns:p14="http://schemas.microsoft.com/office/powerpoint/2010/main" val="9982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DDF4F2-3E94-4E9F-AC17-6DE5B7CBAF48}"/>
              </a:ext>
            </a:extLst>
          </p:cNvPr>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3336010" y="1413164"/>
            <a:ext cx="6096187" cy="4763799"/>
          </a:xfrm>
          <a:prstGeom prst="rect">
            <a:avLst/>
          </a:prstGeom>
          <a:noFill/>
          <a:ln>
            <a:noFill/>
          </a:ln>
        </p:spPr>
      </p:pic>
      <p:sp>
        <p:nvSpPr>
          <p:cNvPr id="6" name="Title 1">
            <a:extLst>
              <a:ext uri="{FF2B5EF4-FFF2-40B4-BE49-F238E27FC236}">
                <a16:creationId xmlns:a16="http://schemas.microsoft.com/office/drawing/2014/main" id="{78C530DF-5848-4159-834A-50932F210FF8}"/>
              </a:ext>
            </a:extLst>
          </p:cNvPr>
          <p:cNvSpPr txBox="1">
            <a:spLocks/>
          </p:cNvSpPr>
          <p:nvPr/>
        </p:nvSpPr>
        <p:spPr>
          <a:xfrm>
            <a:off x="710270" y="2766941"/>
            <a:ext cx="11347666" cy="2056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5400" dirty="0">
                <a:highlight>
                  <a:srgbClr val="FCB524"/>
                </a:highlight>
              </a:rPr>
              <a:t>Providing PPE, Requiring Masks</a:t>
            </a:r>
          </a:p>
        </p:txBody>
      </p:sp>
    </p:spTree>
    <p:extLst>
      <p:ext uri="{BB962C8B-B14F-4D97-AF65-F5344CB8AC3E}">
        <p14:creationId xmlns:p14="http://schemas.microsoft.com/office/powerpoint/2010/main" val="357651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20264" y="308723"/>
            <a:ext cx="11347666" cy="2056244"/>
          </a:xfrm>
        </p:spPr>
        <p:txBody>
          <a:bodyPr>
            <a:normAutofit/>
          </a:bodyPr>
          <a:lstStyle/>
          <a:p>
            <a:r>
              <a:rPr lang="en-US" sz="5400" b="1" dirty="0">
                <a:solidFill>
                  <a:srgbClr val="092C74"/>
                </a:solidFill>
                <a:highlight>
                  <a:srgbClr val="FCB524"/>
                </a:highlight>
              </a:rPr>
              <a:t>Online Health &amp; Safety Resources for members at </a:t>
            </a:r>
            <a:r>
              <a:rPr lang="en-US" sz="5400" b="1" dirty="0" err="1">
                <a:solidFill>
                  <a:srgbClr val="092C74"/>
                </a:solidFill>
                <a:highlight>
                  <a:srgbClr val="FCB524"/>
                </a:highlight>
              </a:rPr>
              <a:t>afge.org</a:t>
            </a:r>
            <a:endParaRPr lang="en-US" sz="5400" b="1" dirty="0">
              <a:solidFill>
                <a:srgbClr val="092C74"/>
              </a:solidFill>
              <a:highlight>
                <a:srgbClr val="FCB524"/>
              </a:highlight>
            </a:endParaRP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8FDDF8DE-390A-2347-8A87-2FD98BC7375F}"/>
              </a:ext>
            </a:extLst>
          </p:cNvPr>
          <p:cNvPicPr>
            <a:picLocks noChangeAspect="1"/>
          </p:cNvPicPr>
          <p:nvPr/>
        </p:nvPicPr>
        <p:blipFill>
          <a:blip r:embed="rId4"/>
          <a:stretch>
            <a:fillRect/>
          </a:stretch>
        </p:blipFill>
        <p:spPr>
          <a:xfrm>
            <a:off x="1151963" y="2629826"/>
            <a:ext cx="7855905" cy="2056244"/>
          </a:xfrm>
          <a:prstGeom prst="rect">
            <a:avLst/>
          </a:prstGeom>
        </p:spPr>
      </p:pic>
      <p:pic>
        <p:nvPicPr>
          <p:cNvPr id="11" name="Picture 10" descr="Graphical user interface, text, application, icon&#10;&#10;Description automatically generated">
            <a:extLst>
              <a:ext uri="{FF2B5EF4-FFF2-40B4-BE49-F238E27FC236}">
                <a16:creationId xmlns:a16="http://schemas.microsoft.com/office/drawing/2014/main" id="{D106E212-0E25-0943-BE59-6C69945EE44D}"/>
              </a:ext>
            </a:extLst>
          </p:cNvPr>
          <p:cNvPicPr>
            <a:picLocks noChangeAspect="1"/>
          </p:cNvPicPr>
          <p:nvPr/>
        </p:nvPicPr>
        <p:blipFill>
          <a:blip r:embed="rId5"/>
          <a:stretch>
            <a:fillRect/>
          </a:stretch>
        </p:blipFill>
        <p:spPr>
          <a:xfrm>
            <a:off x="9007868" y="2630018"/>
            <a:ext cx="1889930" cy="2056244"/>
          </a:xfrm>
          <a:prstGeom prst="rect">
            <a:avLst/>
          </a:prstGeom>
        </p:spPr>
      </p:pic>
    </p:spTree>
    <p:extLst>
      <p:ext uri="{BB962C8B-B14F-4D97-AF65-F5344CB8AC3E}">
        <p14:creationId xmlns:p14="http://schemas.microsoft.com/office/powerpoint/2010/main" val="225047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3A62-CC09-4C56-AC32-BE752AC4B400}"/>
              </a:ext>
            </a:extLst>
          </p:cNvPr>
          <p:cNvSpPr>
            <a:spLocks noGrp="1"/>
          </p:cNvSpPr>
          <p:nvPr>
            <p:ph type="title"/>
          </p:nvPr>
        </p:nvSpPr>
        <p:spPr>
          <a:xfrm>
            <a:off x="0" y="1129004"/>
            <a:ext cx="3489649" cy="2741738"/>
          </a:xfrm>
        </p:spPr>
        <p:txBody>
          <a:bodyPr vert="horz" lIns="91440" tIns="45720" rIns="91440" bIns="45720" rtlCol="0" anchor="b">
            <a:normAutofit/>
          </a:bodyPr>
          <a:lstStyle/>
          <a:p>
            <a:pPr algn="r"/>
            <a:r>
              <a:rPr lang="en-US" sz="4800" b="1" kern="1200" dirty="0">
                <a:solidFill>
                  <a:srgbClr val="092C74"/>
                </a:solidFill>
                <a:highlight>
                  <a:srgbClr val="FCB524"/>
                </a:highlight>
              </a:rPr>
              <a:t>LEARNING WHAT WE </a:t>
            </a:r>
            <a:r>
              <a:rPr lang="en-US" sz="4800" b="1" kern="1200" dirty="0">
                <a:solidFill>
                  <a:srgbClr val="FCB524"/>
                </a:solidFill>
              </a:rPr>
              <a:t>NEED</a:t>
            </a:r>
          </a:p>
        </p:txBody>
      </p:sp>
      <p:pic>
        <p:nvPicPr>
          <p:cNvPr id="3" name="Picture 2">
            <a:extLst>
              <a:ext uri="{FF2B5EF4-FFF2-40B4-BE49-F238E27FC236}">
                <a16:creationId xmlns:a16="http://schemas.microsoft.com/office/drawing/2014/main" id="{21A7D540-EE5F-4A5F-80D1-08028862E041}"/>
              </a:ext>
            </a:extLst>
          </p:cNvPr>
          <p:cNvPicPr/>
          <p:nvPr/>
        </p:nvPicPr>
        <p:blipFill rotWithShape="1">
          <a:blip r:embed="rId3" r:link="rId4" cstate="print">
            <a:extLst>
              <a:ext uri="{28A0092B-C50C-407E-A947-70E740481C1C}">
                <a14:useLocalDpi xmlns:a14="http://schemas.microsoft.com/office/drawing/2010/main" val="0"/>
              </a:ext>
            </a:extLst>
          </a:blip>
          <a:srcRect l="2" t="-366" r="1476" b="67520"/>
          <a:stretch>
            <a:fillRect/>
          </a:stretch>
        </p:blipFill>
        <p:spPr bwMode="auto">
          <a:xfrm>
            <a:off x="6096000" y="1880455"/>
            <a:ext cx="5459470" cy="3098065"/>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88650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Make </a:t>
            </a:r>
            <a:r>
              <a:rPr lang="en-US" sz="6000" b="1" dirty="0">
                <a:solidFill>
                  <a:schemeClr val="bg1"/>
                </a:solidFill>
                <a:highlight>
                  <a:srgbClr val="FCB524"/>
                </a:highlight>
              </a:rPr>
              <a:t>Your</a:t>
            </a:r>
            <a:r>
              <a:rPr lang="en-US" sz="6000" b="1" dirty="0">
                <a:solidFill>
                  <a:srgbClr val="092C74"/>
                </a:solidFill>
                <a:highlight>
                  <a:srgbClr val="FCB524"/>
                </a:highlight>
              </a:rPr>
              <a:t> Workplace </a:t>
            </a:r>
            <a:r>
              <a:rPr lang="en-US" sz="6000" b="1" u="sng" dirty="0">
                <a:solidFill>
                  <a:schemeClr val="bg1"/>
                </a:solidFill>
                <a:highlight>
                  <a:srgbClr val="FCB524"/>
                </a:highlight>
              </a:rPr>
              <a:t>Better</a:t>
            </a:r>
            <a:r>
              <a:rPr lang="en-US" sz="6000" b="1" dirty="0">
                <a:solidFill>
                  <a:srgbClr val="092C74"/>
                </a:solidFill>
                <a:highlight>
                  <a:srgbClr val="FCB524"/>
                </a:highlight>
              </a:rPr>
              <a:t>: </a:t>
            </a:r>
            <a:r>
              <a:rPr lang="en-US" sz="6000" b="1" u="sng" dirty="0">
                <a:solidFill>
                  <a:schemeClr val="bg1"/>
                </a:solidFill>
                <a:highlight>
                  <a:srgbClr val="FCB524"/>
                </a:highlight>
              </a:rPr>
              <a:t>Safer</a:t>
            </a:r>
            <a:r>
              <a:rPr lang="en-US" sz="6000" b="1" dirty="0">
                <a:solidFill>
                  <a:schemeClr val="bg1"/>
                </a:solidFill>
                <a:highlight>
                  <a:srgbClr val="FCB524"/>
                </a:highlight>
              </a:rPr>
              <a:t> </a:t>
            </a:r>
            <a:r>
              <a:rPr lang="en-US" sz="6000" b="1" dirty="0">
                <a:solidFill>
                  <a:srgbClr val="092C74"/>
                </a:solidFill>
                <a:highlight>
                  <a:srgbClr val="FCB524"/>
                </a:highlight>
              </a:rPr>
              <a:t>Workplaces</a:t>
            </a:r>
            <a:r>
              <a:rPr lang="en-US" sz="6000" b="1" dirty="0">
                <a:solidFill>
                  <a:schemeClr val="bg1"/>
                </a:solidFill>
                <a:highlight>
                  <a:srgbClr val="FCB524"/>
                </a:highlight>
              </a:rPr>
              <a:t>.</a:t>
            </a:r>
            <a:endParaRPr lang="en-US" sz="6000" b="1" dirty="0">
              <a:solidFill>
                <a:srgbClr val="092C74"/>
              </a:solidFill>
              <a:highlight>
                <a:srgbClr val="FCB524"/>
              </a:highlight>
            </a:endParaRP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holding a sign&#10;&#10;Description automatically generated with medium confidence">
            <a:extLst>
              <a:ext uri="{FF2B5EF4-FFF2-40B4-BE49-F238E27FC236}">
                <a16:creationId xmlns:a16="http://schemas.microsoft.com/office/drawing/2014/main" id="{7C9FBB47-41D7-436C-AC4E-C81A68A21F6D}"/>
              </a:ext>
            </a:extLst>
          </p:cNvPr>
          <p:cNvPicPr>
            <a:picLocks noChangeAspect="1"/>
          </p:cNvPicPr>
          <p:nvPr/>
        </p:nvPicPr>
        <p:blipFill>
          <a:blip r:embed="rId4"/>
          <a:stretch>
            <a:fillRect/>
          </a:stretch>
        </p:blipFill>
        <p:spPr>
          <a:xfrm>
            <a:off x="7265049" y="1668200"/>
            <a:ext cx="3940659" cy="3145465"/>
          </a:xfrm>
          <a:prstGeom prst="rect">
            <a:avLst/>
          </a:prstGeom>
        </p:spPr>
      </p:pic>
    </p:spTree>
    <p:extLst>
      <p:ext uri="{BB962C8B-B14F-4D97-AF65-F5344CB8AC3E}">
        <p14:creationId xmlns:p14="http://schemas.microsoft.com/office/powerpoint/2010/main" val="4164587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1400</Words>
  <Application>Microsoft Office PowerPoint</Application>
  <PresentationFormat>Widescreen</PresentationFormat>
  <Paragraphs>65</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Asap</vt:lpstr>
      <vt:lpstr>Calibri</vt:lpstr>
      <vt:lpstr>Calibri Light</vt:lpstr>
      <vt:lpstr>Crimson Text</vt:lpstr>
      <vt:lpstr>Times New Roman</vt:lpstr>
      <vt:lpstr>Wingdings</vt:lpstr>
      <vt:lpstr>Office Theme</vt:lpstr>
      <vt:lpstr>AFGE Local XXXX PPE and COVID-19 Update</vt:lpstr>
      <vt:lpstr>Welcome!</vt:lpstr>
      <vt:lpstr>Stay Connected</vt:lpstr>
      <vt:lpstr>PPE ON THE JOB</vt:lpstr>
      <vt:lpstr>AGENCIES NEEDED THE PUSH</vt:lpstr>
      <vt:lpstr>PowerPoint Presentation</vt:lpstr>
      <vt:lpstr>Online Health &amp; Safety Resources for members at afge.org</vt:lpstr>
      <vt:lpstr>LEARNING WHAT WE NEED</vt:lpstr>
      <vt:lpstr>Make Your Workplace Better: Safer Workplaces.</vt:lpstr>
      <vt:lpstr>AFGE wins in the COVID relief bill include:</vt:lpstr>
      <vt:lpstr>To keep your workplace safe, build your union.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Daniel Riehl</cp:lastModifiedBy>
  <cp:revision>32</cp:revision>
  <dcterms:created xsi:type="dcterms:W3CDTF">2021-03-08T05:08:54Z</dcterms:created>
  <dcterms:modified xsi:type="dcterms:W3CDTF">2022-01-25T03:20:12Z</dcterms:modified>
</cp:coreProperties>
</file>