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66" r:id="rId5"/>
    <p:sldId id="267" r:id="rId6"/>
    <p:sldId id="269" r:id="rId7"/>
    <p:sldId id="270" r:id="rId8"/>
    <p:sldId id="272" r:id="rId9"/>
    <p:sldId id="277" r:id="rId10"/>
    <p:sldId id="273" r:id="rId11"/>
    <p:sldId id="274" r:id="rId12"/>
    <p:sldId id="259"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524"/>
    <a:srgbClr val="092C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4"/>
    <p:restoredTop sz="67255" autoAdjust="0"/>
  </p:normalViewPr>
  <p:slideViewPr>
    <p:cSldViewPr snapToGrid="0" snapToObjects="1">
      <p:cViewPr varScale="1">
        <p:scale>
          <a:sx n="48" d="100"/>
          <a:sy n="48" d="100"/>
        </p:scale>
        <p:origin x="13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rgbClr val="002060"/>
                </a:solidFill>
                <a:effectLst>
                  <a:outerShdw blurRad="50800" dist="38100" dir="5400000" algn="t" rotWithShape="0">
                    <a:prstClr val="black">
                      <a:alpha val="40000"/>
                    </a:prstClr>
                  </a:outerShdw>
                </a:effectLst>
                <a:latin typeface="+mn-lt"/>
                <a:ea typeface="+mn-ea"/>
                <a:cs typeface="+mn-cs"/>
              </a:defRPr>
            </a:pPr>
            <a:r>
              <a:rPr lang="en-US">
                <a:solidFill>
                  <a:srgbClr val="002060"/>
                </a:solidFill>
              </a:rPr>
              <a:t>Federal Pay Raises</a:t>
            </a:r>
            <a:r>
              <a:rPr lang="en-US" baseline="0">
                <a:solidFill>
                  <a:srgbClr val="002060"/>
                </a:solidFill>
              </a:rPr>
              <a:t> Last 10 Years</a:t>
            </a:r>
            <a:endParaRPr lang="en-US">
              <a:solidFill>
                <a:srgbClr val="002060"/>
              </a:solidFill>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rgbClr val="002060"/>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Pay Raise</c:v>
                </c:pt>
              </c:strCache>
            </c:strRef>
          </c:tx>
          <c:spPr>
            <a:ln w="9525" cap="rnd">
              <a:solidFill>
                <a:srgbClr val="002060"/>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Sheet1!$A$2:$A$13</c:f>
              <c:numCache>
                <c:formatCode>General</c:formatCode>
                <c:ptCount val="12"/>
                <c:pt idx="0">
                  <c:v>2022</c:v>
                </c:pt>
                <c:pt idx="1">
                  <c:v>2021</c:v>
                </c:pt>
                <c:pt idx="2">
                  <c:v>2020</c:v>
                </c:pt>
                <c:pt idx="3">
                  <c:v>2019</c:v>
                </c:pt>
                <c:pt idx="4">
                  <c:v>2018</c:v>
                </c:pt>
                <c:pt idx="5">
                  <c:v>2017</c:v>
                </c:pt>
                <c:pt idx="6">
                  <c:v>2016</c:v>
                </c:pt>
                <c:pt idx="7">
                  <c:v>2015</c:v>
                </c:pt>
                <c:pt idx="8">
                  <c:v>2014</c:v>
                </c:pt>
                <c:pt idx="9">
                  <c:v>2013</c:v>
                </c:pt>
                <c:pt idx="10">
                  <c:v>2012</c:v>
                </c:pt>
                <c:pt idx="11">
                  <c:v>2011</c:v>
                </c:pt>
              </c:numCache>
            </c:numRef>
          </c:xVal>
          <c:yVal>
            <c:numRef>
              <c:f>Sheet1!$B$2:$B$13</c:f>
              <c:numCache>
                <c:formatCode>0.00%</c:formatCode>
                <c:ptCount val="12"/>
                <c:pt idx="0">
                  <c:v>3.2000000000000001E-2</c:v>
                </c:pt>
                <c:pt idx="1">
                  <c:v>0.01</c:v>
                </c:pt>
                <c:pt idx="2">
                  <c:v>2.5999999999999999E-2</c:v>
                </c:pt>
                <c:pt idx="3">
                  <c:v>1.4E-2</c:v>
                </c:pt>
                <c:pt idx="4">
                  <c:v>1.4E-2</c:v>
                </c:pt>
                <c:pt idx="5">
                  <c:v>0.01</c:v>
                </c:pt>
                <c:pt idx="6">
                  <c:v>0.01</c:v>
                </c:pt>
                <c:pt idx="7">
                  <c:v>0.01</c:v>
                </c:pt>
                <c:pt idx="8">
                  <c:v>0.01</c:v>
                </c:pt>
                <c:pt idx="9">
                  <c:v>0</c:v>
                </c:pt>
                <c:pt idx="10">
                  <c:v>0</c:v>
                </c:pt>
                <c:pt idx="11">
                  <c:v>0</c:v>
                </c:pt>
              </c:numCache>
            </c:numRef>
          </c:yVal>
          <c:smooth val="0"/>
          <c:extLst>
            <c:ext xmlns:c16="http://schemas.microsoft.com/office/drawing/2014/chart" uri="{C3380CC4-5D6E-409C-BE32-E72D297353CC}">
              <c16:uniqueId val="{00000000-6E20-8545-A2DE-CE77BEE07953}"/>
            </c:ext>
          </c:extLst>
        </c:ser>
        <c:dLbls>
          <c:showLegendKey val="0"/>
          <c:showVal val="0"/>
          <c:showCatName val="0"/>
          <c:showSerName val="0"/>
          <c:showPercent val="0"/>
          <c:showBubbleSize val="0"/>
        </c:dLbls>
        <c:axId val="1407123360"/>
        <c:axId val="1407125008"/>
      </c:scatterChart>
      <c:valAx>
        <c:axId val="1407123360"/>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rgbClr val="002060"/>
            </a:solid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07125008"/>
        <c:crosses val="autoZero"/>
        <c:crossBetween val="midCat"/>
      </c:valAx>
      <c:valAx>
        <c:axId val="1407125008"/>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w="9525" cap="flat" cmpd="sng" algn="ctr">
            <a:solidFill>
              <a:srgbClr val="002060"/>
            </a:solid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07123360"/>
        <c:crosses val="autoZero"/>
        <c:crossBetween val="midCat"/>
      </c:valAx>
      <c:spPr>
        <a:noFill/>
        <a:ln>
          <a:noFill/>
        </a:ln>
        <a:effectLst/>
      </c:spPr>
    </c:plotArea>
    <c:plotVisOnly val="1"/>
    <c:dispBlanksAs val="gap"/>
    <c:showDLblsOverMax val="0"/>
  </c:chart>
  <c:spPr>
    <a:gradFill flip="none" rotWithShape="1">
      <a:gsLst>
        <a:gs pos="0">
          <a:schemeClr val="accent4">
            <a:lumMod val="74000"/>
          </a:schemeClr>
        </a:gs>
        <a:gs pos="48000">
          <a:schemeClr val="accent4">
            <a:lumMod val="97000"/>
            <a:lumOff val="3000"/>
          </a:schemeClr>
        </a:gs>
        <a:gs pos="100000">
          <a:schemeClr val="accent4">
            <a:lumMod val="60000"/>
            <a:lumOff val="40000"/>
          </a:schemeClr>
        </a:gs>
      </a:gsLst>
      <a:lin ang="16200000" scaled="1"/>
      <a:tileRect/>
    </a:gradFill>
    <a:ln>
      <a:solidFill>
        <a:srgbClr val="00206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FA4F-A7A8-B640-A593-FC0B11871200}"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3755-7B69-8448-8E7E-D1787F09890B}" type="slidenum">
              <a:rPr lang="en-US" smtClean="0"/>
              <a:t>‹#›</a:t>
            </a:fld>
            <a:endParaRPr lang="en-US"/>
          </a:p>
        </p:txBody>
      </p:sp>
    </p:spTree>
    <p:extLst>
      <p:ext uri="{BB962C8B-B14F-4D97-AF65-F5344CB8AC3E}">
        <p14:creationId xmlns:p14="http://schemas.microsoft.com/office/powerpoint/2010/main" val="5701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connected with your union, AFGE, by getting email and text alerts! There are a lot of changes happening quickly, and you need to be kept up-to-date and involved. Please visit the link I’ve dropped in the chat, afge.org/</a:t>
            </a:r>
            <a:r>
              <a:rPr lang="en-US" dirty="0" err="1"/>
              <a:t>GetConnected</a:t>
            </a:r>
            <a:r>
              <a:rPr lang="en-US" dirty="0"/>
              <a:t> and click “I would like to sign up for email and text alerts”</a:t>
            </a:r>
          </a:p>
        </p:txBody>
      </p:sp>
      <p:sp>
        <p:nvSpPr>
          <p:cNvPr id="4" name="Slide Number Placeholder 3"/>
          <p:cNvSpPr>
            <a:spLocks noGrp="1"/>
          </p:cNvSpPr>
          <p:nvPr>
            <p:ph type="sldNum" sz="quarter" idx="5"/>
          </p:nvPr>
        </p:nvSpPr>
        <p:spPr/>
        <p:txBody>
          <a:bodyPr/>
          <a:lstStyle/>
          <a:p>
            <a:fld id="{61773755-7B69-8448-8E7E-D1787F09890B}" type="slidenum">
              <a:rPr lang="en-US" smtClean="0"/>
              <a:t>3</a:t>
            </a:fld>
            <a:endParaRPr lang="en-US"/>
          </a:p>
        </p:txBody>
      </p:sp>
    </p:spTree>
    <p:extLst>
      <p:ext uri="{BB962C8B-B14F-4D97-AF65-F5344CB8AC3E}">
        <p14:creationId xmlns:p14="http://schemas.microsoft.com/office/powerpoint/2010/main" val="144292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need to sign up now. We need to join and build for power.  </a:t>
            </a:r>
          </a:p>
          <a:p>
            <a:r>
              <a:rPr lang="en-US" sz="1200" b="1" kern="1200" dirty="0">
                <a:solidFill>
                  <a:schemeClr val="tx1"/>
                </a:solidFill>
                <a:effectLst/>
                <a:latin typeface="+mn-lt"/>
                <a:ea typeface="+mn-ea"/>
                <a:cs typeface="+mn-cs"/>
              </a:rPr>
              <a:t>[While volunteers help people sign up, answer questions]</a:t>
            </a:r>
          </a:p>
          <a:p>
            <a:r>
              <a:rPr lang="en-US" sz="1200" kern="1200" dirty="0">
                <a:solidFill>
                  <a:schemeClr val="tx1"/>
                </a:solidFill>
                <a:effectLst/>
                <a:latin typeface="+mn-lt"/>
                <a:ea typeface="+mn-ea"/>
                <a:cs typeface="+mn-cs"/>
              </a:rPr>
              <a:t>We should note that using just one or two of the AFGE member can cover the cost of your annual dues.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take any questions you might have.  If you have any questions I can’t answer, I will write them down and get you an answer.  I would like everyone to write their email in the chat, and I will get these answers to you.</a:t>
            </a:r>
          </a:p>
          <a:p>
            <a:r>
              <a:rPr lang="en-US" sz="1200" kern="1200" dirty="0">
                <a:solidFill>
                  <a:schemeClr val="tx1"/>
                </a:solidFill>
                <a:effectLst/>
                <a:latin typeface="+mn-lt"/>
                <a:ea typeface="+mn-ea"/>
                <a:cs typeface="+mn-cs"/>
              </a:rPr>
              <a:t>[Take questions. If you need to time to obtain answer, please tell them you will get back to them]</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12</a:t>
            </a:fld>
            <a:endParaRPr lang="en-US"/>
          </a:p>
        </p:txBody>
      </p:sp>
    </p:spTree>
    <p:extLst>
      <p:ext uri="{BB962C8B-B14F-4D97-AF65-F5344CB8AC3E}">
        <p14:creationId xmlns:p14="http://schemas.microsoft.com/office/powerpoint/2010/main" val="108810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have more updates on our continuing effort to get better pay and benefits, and to improve our lives at work.    Again, we want to keep you constantly informed. Please be sure you are signed up for updates through AFGE Action Network and AFGE Text, and that you gave your current home email and cell phone number on the sign-in sheet. This is a good start, brothers and sisters!  Give yourselves a hand for all of you who joined us today and for taking the first step in improving our jobs!</a:t>
            </a:r>
          </a:p>
          <a:p>
            <a:endParaRPr lang="en-US" noProof="0" dirty="0"/>
          </a:p>
        </p:txBody>
      </p:sp>
      <p:sp>
        <p:nvSpPr>
          <p:cNvPr id="4" name="Slide Number Placeholder 3"/>
          <p:cNvSpPr>
            <a:spLocks noGrp="1"/>
          </p:cNvSpPr>
          <p:nvPr>
            <p:ph type="sldNum" sz="quarter" idx="5"/>
          </p:nvPr>
        </p:nvSpPr>
        <p:spPr/>
        <p:txBody>
          <a:bodyPr/>
          <a:lstStyle/>
          <a:p>
            <a:fld id="{61773755-7B69-8448-8E7E-D1787F09890B}" type="slidenum">
              <a:rPr lang="en-US" smtClean="0"/>
              <a:t>13</a:t>
            </a:fld>
            <a:endParaRPr lang="en-US"/>
          </a:p>
        </p:txBody>
      </p:sp>
    </p:spTree>
    <p:extLst>
      <p:ext uri="{BB962C8B-B14F-4D97-AF65-F5344CB8AC3E}">
        <p14:creationId xmlns:p14="http://schemas.microsoft.com/office/powerpoint/2010/main" val="21249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here to talk about a new executive order that impact the Federal workforce.  As you may know, we are coming out of years of attacks on the rights of federal employees and the federal workforce.  </a:t>
            </a:r>
          </a:p>
          <a:p>
            <a:r>
              <a:rPr lang="en-US" sz="1200" kern="1200" dirty="0">
                <a:solidFill>
                  <a:schemeClr val="tx1"/>
                </a:solidFill>
                <a:effectLst/>
                <a:latin typeface="+mn-lt"/>
                <a:ea typeface="+mn-ea"/>
                <a:cs typeface="+mn-cs"/>
              </a:rPr>
              <a:t>Attacks on due process, rights to representation, our pay, benefits and retirement have all been under attack.</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meeting is an emergency meeting to talk about new changes regarding pay, our jobs and the rights we have at work.</a:t>
            </a:r>
          </a:p>
          <a:p>
            <a:endParaRPr lang="en-US" dirty="0"/>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4</a:t>
            </a:fld>
            <a:endParaRPr lang="en-US"/>
          </a:p>
        </p:txBody>
      </p:sp>
    </p:spTree>
    <p:extLst>
      <p:ext uri="{BB962C8B-B14F-4D97-AF65-F5344CB8AC3E}">
        <p14:creationId xmlns:p14="http://schemas.microsoft.com/office/powerpoint/2010/main" val="305032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pushed for years to increase federal pay, during the austerity of sequestration, and the turbulent past few years.  We had a huge victory in 2020, were AFGE members and staff worked the Hill and secured a 2.6 percent pay increase.  For 2021, OMB said they wanted no increase, saying ““In the context of budgetary constraints and recent, pandemic-related impacts on non-federal labor markets, the administration supports the policy in the bill to maintain for 2021 the current level of federal civilian pay.”  Even still, we fought hard and got an increase for 2021.  And we are pushing hard for our biggest increase yet for 2022.  We have a 2.2% increase </a:t>
            </a:r>
            <a:r>
              <a:rPr lang="en-US" sz="1200" i="1" kern="1200" dirty="0">
                <a:solidFill>
                  <a:schemeClr val="tx1"/>
                </a:solidFill>
                <a:effectLst/>
                <a:latin typeface="+mn-lt"/>
                <a:ea typeface="+mn-ea"/>
                <a:cs typeface="+mn-cs"/>
              </a:rPr>
              <a:t>plus</a:t>
            </a:r>
            <a:r>
              <a:rPr lang="en-US" sz="1200" kern="1200" dirty="0">
                <a:solidFill>
                  <a:schemeClr val="tx1"/>
                </a:solidFill>
                <a:effectLst/>
                <a:latin typeface="+mn-lt"/>
                <a:ea typeface="+mn-ea"/>
                <a:cs typeface="+mn-cs"/>
              </a:rPr>
              <a:t> an additional 1% increase being championed on the floor, and with a more supportive congress, hope to see those wins.</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5</a:t>
            </a:fld>
            <a:endParaRPr lang="en-US"/>
          </a:p>
        </p:txBody>
      </p:sp>
    </p:spTree>
    <p:extLst>
      <p:ext uri="{BB962C8B-B14F-4D97-AF65-F5344CB8AC3E}">
        <p14:creationId xmlns:p14="http://schemas.microsoft.com/office/powerpoint/2010/main" val="298624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result of our Union’s hard work- members calling the hill, writing letters, our members, leaders and staff lobbying and building relationships over years to lay the groundwork for this win.  The more we grow, the more members we have, the more people that get involved, the better we do when we push for pay raises.  Our Union is fighting for better pay for federal employees- no other groups are. If you aren’t a member yet, it is time to invest in better pay and join and become active.</a:t>
            </a:r>
            <a:endParaRPr lang="en-US" dirty="0"/>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6</a:t>
            </a:fld>
            <a:endParaRPr lang="en-US"/>
          </a:p>
        </p:txBody>
      </p:sp>
    </p:spTree>
    <p:extLst>
      <p:ext uri="{BB962C8B-B14F-4D97-AF65-F5344CB8AC3E}">
        <p14:creationId xmlns:p14="http://schemas.microsoft.com/office/powerpoint/2010/main" val="271581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pandemic has truly laid bare the lack of sufficient family leave for federal employees.  That is why AFGE has been championing a new bill to provide paid family leave.  Again, our Union has been at the forefront of this issue, and the hard work of activists, leaders and our union’s lobbyists has produced a bill that will provide 12 weeks of paid federal leave for employees who need it to care for themselves, a loved one, or if a family member is departing for or returning from military leave.  This would be a huge win, FMLA provides for unpaid leave, which is an arrangement few can afford to make.  We make these wins because we are a big union- the greater our numbers the more our calls get answered. </a:t>
            </a:r>
            <a:endParaRPr lang="en-US" dirty="0"/>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7</a:t>
            </a:fld>
            <a:endParaRPr lang="en-US"/>
          </a:p>
        </p:txBody>
      </p:sp>
    </p:spTree>
    <p:extLst>
      <p:ext uri="{BB962C8B-B14F-4D97-AF65-F5344CB8AC3E}">
        <p14:creationId xmlns:p14="http://schemas.microsoft.com/office/powerpoint/2010/main" val="15473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make these gains because our members are involved- the more calls, letters and visits to representatives, the better we do.  We make successful pushes because we have revenue from dues to hire lobbyists to fight for us. A few short months ago, our legislative Director, Althea </a:t>
            </a:r>
            <a:r>
              <a:rPr lang="en-US" sz="1200" kern="1200" dirty="0" err="1">
                <a:solidFill>
                  <a:schemeClr val="tx1"/>
                </a:solidFill>
                <a:effectLst/>
                <a:latin typeface="+mn-lt"/>
                <a:ea typeface="+mn-ea"/>
                <a:cs typeface="+mn-cs"/>
              </a:rPr>
              <a:t>Predeoux</a:t>
            </a:r>
            <a:r>
              <a:rPr lang="en-US" sz="1200" kern="1200" dirty="0">
                <a:solidFill>
                  <a:schemeClr val="tx1"/>
                </a:solidFill>
                <a:effectLst/>
                <a:latin typeface="+mn-lt"/>
                <a:ea typeface="+mn-ea"/>
                <a:cs typeface="+mn-cs"/>
              </a:rPr>
              <a:t>, was named one of the country’s Top Lobbyists by The Hill, a very high honor for our Union and the work we do. Just a few short weeks ago, our Policy Director, Jacque Simon, was named one of the 250 most influential people in Washington. Their power and influence comes from us, growing and being engaged.  </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8</a:t>
            </a:fld>
            <a:endParaRPr lang="en-US"/>
          </a:p>
        </p:txBody>
      </p:sp>
    </p:spTree>
    <p:extLst>
      <p:ext uri="{BB962C8B-B14F-4D97-AF65-F5344CB8AC3E}">
        <p14:creationId xmlns:p14="http://schemas.microsoft.com/office/powerpoint/2010/main" val="154886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AFGE’s Policy Director, Jacque Simon, currently serves as an employee representative on the Federal Salary Council, which serves to correct pay disparity between the private and federal sectors and makes recommendations locality pay.  That power and influence is making a difference for better pay. Our membership power </a:t>
            </a:r>
            <a:r>
              <a:rPr lang="en-US" sz="1800">
                <a:effectLst/>
                <a:latin typeface="Calibri" panose="020F0502020204030204" pitchFamily="34" charset="0"/>
                <a:ea typeface="Calibri" panose="020F0502020204030204" pitchFamily="34" charset="0"/>
              </a:rPr>
              <a:t>has impact- and </a:t>
            </a:r>
            <a:r>
              <a:rPr lang="en-US" sz="1800" dirty="0">
                <a:effectLst/>
                <a:latin typeface="Calibri" panose="020F0502020204030204" pitchFamily="34" charset="0"/>
                <a:ea typeface="Calibri" panose="020F0502020204030204" pitchFamily="34" charset="0"/>
              </a:rPr>
              <a:t>growing our membership will increase that impact.</a:t>
            </a: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9</a:t>
            </a:fld>
            <a:endParaRPr lang="en-US"/>
          </a:p>
        </p:txBody>
      </p:sp>
    </p:spTree>
    <p:extLst>
      <p:ext uri="{BB962C8B-B14F-4D97-AF65-F5344CB8AC3E}">
        <p14:creationId xmlns:p14="http://schemas.microsoft.com/office/powerpoint/2010/main" val="376932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may know, the previous administration took a number of actions to attack federal employees with Executive Orders.  We had our right to due process, robust contracts, have union representation on the job attacked.  We even faced a proposal for a new class of employees- Schedule F employees- who would have no due process at all and were subject to a spoil system, subject to termination based upon loyalty to the president and not an individual’s merit or ability to do the job.  AFGE has pushed hard and had all the previous executive orders rescinded.  We are just now beginning the work of restoring the rights that were stripped, bargaining new contracts and building back stronger than we were before.  </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10</a:t>
            </a:fld>
            <a:endParaRPr lang="en-US"/>
          </a:p>
        </p:txBody>
      </p:sp>
    </p:spTree>
    <p:extLst>
      <p:ext uri="{BB962C8B-B14F-4D97-AF65-F5344CB8AC3E}">
        <p14:creationId xmlns:p14="http://schemas.microsoft.com/office/powerpoint/2010/main" val="212377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yourself, do you want to add your voice to 300,000 workers fighting to protect and improve our jobs? If the answer is yes, raise your hand.  Either raise your hand on the screen or press the raised hand icon.  </a:t>
            </a:r>
          </a:p>
          <a:p>
            <a:r>
              <a:rPr lang="en-US" sz="1200" kern="1200" dirty="0">
                <a:solidFill>
                  <a:schemeClr val="tx1"/>
                </a:solidFill>
                <a:effectLst/>
                <a:latin typeface="+mn-lt"/>
                <a:ea typeface="+mn-ea"/>
                <a:cs typeface="+mn-cs"/>
              </a:rPr>
              <a:t>Keep them up.  Your colleagues are sending direct messages to you with membership forms.  Joining today is the only way to have a voice at work.  It is the only way to fight for better pay and benefits, and rights on the job.</a:t>
            </a:r>
          </a:p>
          <a:p>
            <a:r>
              <a:rPr lang="en-US" sz="1200" kern="1200" dirty="0">
                <a:solidFill>
                  <a:schemeClr val="tx1"/>
                </a:solidFill>
                <a:effectLst/>
                <a:latin typeface="+mn-lt"/>
                <a:ea typeface="+mn-ea"/>
                <a:cs typeface="+mn-cs"/>
              </a:rPr>
              <a:t>If you only remember idea from this meeting, let it be this:  we, as a Union, are the only group fighting for better pay and benefits for federal employees.  Nobody else is fighting for us.  Nobody else is looking out for our interests, its just us.  </a:t>
            </a:r>
          </a:p>
        </p:txBody>
      </p:sp>
      <p:sp>
        <p:nvSpPr>
          <p:cNvPr id="4" name="Slide Number Placeholder 3"/>
          <p:cNvSpPr>
            <a:spLocks noGrp="1"/>
          </p:cNvSpPr>
          <p:nvPr>
            <p:ph type="sldNum" sz="quarter" idx="5"/>
          </p:nvPr>
        </p:nvSpPr>
        <p:spPr/>
        <p:txBody>
          <a:bodyPr/>
          <a:lstStyle/>
          <a:p>
            <a:fld id="{61773755-7B69-8448-8E7E-D1787F09890B}" type="slidenum">
              <a:rPr lang="en-US" smtClean="0"/>
              <a:t>11</a:t>
            </a:fld>
            <a:endParaRPr lang="en-US"/>
          </a:p>
        </p:txBody>
      </p:sp>
    </p:spTree>
    <p:extLst>
      <p:ext uri="{BB962C8B-B14F-4D97-AF65-F5344CB8AC3E}">
        <p14:creationId xmlns:p14="http://schemas.microsoft.com/office/powerpoint/2010/main" val="3637065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EEDE6-6892-B845-9F31-DFDB496F1562}"/>
              </a:ext>
            </a:extLst>
          </p:cNvPr>
          <p:cNvPicPr>
            <a:picLocks noChangeAspect="1"/>
          </p:cNvPicPr>
          <p:nvPr userDrawn="1"/>
        </p:nvPicPr>
        <p:blipFill>
          <a:blip r:embed="rId2"/>
          <a:srcRect/>
          <a:stretch/>
        </p:blipFill>
        <p:spPr>
          <a:xfrm>
            <a:off x="5884" y="0"/>
            <a:ext cx="12180231" cy="6858000"/>
          </a:xfrm>
          <a:prstGeom prst="rect">
            <a:avLst/>
          </a:prstGeom>
        </p:spPr>
      </p:pic>
      <p:sp>
        <p:nvSpPr>
          <p:cNvPr id="2" name="Title 1">
            <a:extLst>
              <a:ext uri="{FF2B5EF4-FFF2-40B4-BE49-F238E27FC236}">
                <a16:creationId xmlns:a16="http://schemas.microsoft.com/office/drawing/2014/main" id="{665E34C4-3378-8641-9E16-853188983C04}"/>
              </a:ext>
            </a:extLst>
          </p:cNvPr>
          <p:cNvSpPr>
            <a:spLocks noGrp="1"/>
          </p:cNvSpPr>
          <p:nvPr>
            <p:ph type="ctrTitle" hasCustomPrompt="1"/>
          </p:nvPr>
        </p:nvSpPr>
        <p:spPr>
          <a:xfrm>
            <a:off x="261258" y="2503487"/>
            <a:ext cx="8830492" cy="1006475"/>
          </a:xfrm>
        </p:spPr>
        <p:txBody>
          <a:bodyPr anchor="b"/>
          <a:lstStyle>
            <a:lvl1pPr algn="ctr">
              <a:defRPr sz="4400" b="1">
                <a:solidFill>
                  <a:schemeClr val="bg1"/>
                </a:solidFill>
                <a:latin typeface="Arial" panose="020B0604020202020204" pitchFamily="34" charset="0"/>
                <a:cs typeface="Arial" panose="020B0604020202020204" pitchFamily="34" charset="0"/>
              </a:defRPr>
            </a:lvl1pPr>
          </a:lstStyle>
          <a:p>
            <a:r>
              <a:rPr lang="en-US" dirty="0"/>
              <a:t>AFGE LOCAL LUNCH &amp; LEARN</a:t>
            </a:r>
          </a:p>
        </p:txBody>
      </p:sp>
      <p:sp>
        <p:nvSpPr>
          <p:cNvPr id="3" name="Subtitle 2">
            <a:extLst>
              <a:ext uri="{FF2B5EF4-FFF2-40B4-BE49-F238E27FC236}">
                <a16:creationId xmlns:a16="http://schemas.microsoft.com/office/drawing/2014/main" id="{2F429C97-5DD5-B44A-9EF4-B31BC80DE5D0}"/>
              </a:ext>
            </a:extLst>
          </p:cNvPr>
          <p:cNvSpPr>
            <a:spLocks noGrp="1"/>
          </p:cNvSpPr>
          <p:nvPr>
            <p:ph type="subTitle" idx="1" hasCustomPrompt="1"/>
          </p:nvPr>
        </p:nvSpPr>
        <p:spPr>
          <a:xfrm>
            <a:off x="261258" y="3602038"/>
            <a:ext cx="8830492" cy="1655762"/>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sp>
        <p:nvSpPr>
          <p:cNvPr id="4" name="Date Placeholder 3">
            <a:extLst>
              <a:ext uri="{FF2B5EF4-FFF2-40B4-BE49-F238E27FC236}">
                <a16:creationId xmlns:a16="http://schemas.microsoft.com/office/drawing/2014/main" id="{B549F751-EF23-0744-B74B-07514086CDDC}"/>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2F554C5-6D22-D44B-A7A6-BF813FFDA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ED79D-08E3-8548-A027-7224250F08D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5958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06D2-21DA-C740-B79B-53C73643A0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97016E-2593-E344-8918-88D5FEC25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BBDB-7A19-0A44-8706-2193D01DB5E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19D2362-D574-1D4A-9255-B506C8E89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51FF-78B5-2043-A22B-A270740A01A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20706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5E057-3B72-3945-BBC7-5147ADDEA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C16FE-1750-9948-9288-952EBCFF5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20391-8CD7-5B43-98A0-B2CEE940CAE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CBE1BE2-3B5C-1647-8A79-0A39F2FE6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58AFD-E855-CF40-A189-6BF0EB78838F}"/>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45054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CE52D3-CD58-D44E-8CF9-EFBD0F8D2C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A45310-F109-F047-9A55-D3BFAF27A00A}"/>
              </a:ext>
            </a:extLst>
          </p:cNvPr>
          <p:cNvSpPr>
            <a:spLocks noGrp="1"/>
          </p:cNvSpPr>
          <p:nvPr>
            <p:ph type="title"/>
          </p:nvPr>
        </p:nvSpPr>
        <p:spPr>
          <a:xfrm>
            <a:off x="3336010" y="681037"/>
            <a:ext cx="8824993"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F8AB0-281D-8648-AFF4-1F84CE020E42}"/>
              </a:ext>
            </a:extLst>
          </p:cNvPr>
          <p:cNvSpPr>
            <a:spLocks noGrp="1"/>
          </p:cNvSpPr>
          <p:nvPr>
            <p:ph idx="1"/>
          </p:nvPr>
        </p:nvSpPr>
        <p:spPr>
          <a:xfrm>
            <a:off x="4169044" y="2231755"/>
            <a:ext cx="7184756" cy="39452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A6867A-D5BB-3C47-8035-44EE579C8E40}"/>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A262D90-7D00-324D-AF6B-8FB95AFC3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4CA4-EDE9-F84A-BBB0-74DCBC6EED9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982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EEDCD67-C3D2-2148-9AF6-3CCD1F0480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091500-19A6-1E43-9344-FA0A3FD06873}"/>
              </a:ext>
            </a:extLst>
          </p:cNvPr>
          <p:cNvSpPr>
            <a:spLocks noGrp="1"/>
          </p:cNvSpPr>
          <p:nvPr>
            <p:ph type="title"/>
          </p:nvPr>
        </p:nvSpPr>
        <p:spPr>
          <a:xfrm>
            <a:off x="4256976" y="3058319"/>
            <a:ext cx="10515600" cy="741362"/>
          </a:xfrm>
        </p:spPr>
        <p:txBody>
          <a:bodyPr anchor="b"/>
          <a:lstStyle>
            <a:lvl1pPr>
              <a:defRPr sz="4400">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A70C5BF-9C34-6443-A740-1CAFCE92605E}"/>
              </a:ext>
            </a:extLst>
          </p:cNvPr>
          <p:cNvSpPr>
            <a:spLocks noGrp="1"/>
          </p:cNvSpPr>
          <p:nvPr>
            <p:ph type="body" idx="1"/>
          </p:nvPr>
        </p:nvSpPr>
        <p:spPr>
          <a:xfrm>
            <a:off x="831850" y="4881966"/>
            <a:ext cx="10515600" cy="1207684"/>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B1FEA4-1CB9-9D4F-BA9C-1D61CEDC0C48}"/>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85C4CBFC-0A70-1448-8A4B-F92E7C37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BAA0F-EF5E-BA4D-B2E5-6DE77AF93575}"/>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47764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2C5561C3-6FA0-DC44-96EA-C4E67B7360EC}"/>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495F3688-77F1-024F-868E-D6C4CFC86B99}"/>
              </a:ext>
            </a:extLst>
          </p:cNvPr>
          <p:cNvSpPr>
            <a:spLocks noGrp="1"/>
          </p:cNvSpPr>
          <p:nvPr>
            <p:ph type="title"/>
          </p:nvPr>
        </p:nvSpPr>
        <p:spPr>
          <a:xfrm>
            <a:off x="3440624" y="365125"/>
            <a:ext cx="7913176"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E16A9E75-ADA5-8E49-98A4-C4EC72AFDE37}"/>
              </a:ext>
            </a:extLst>
          </p:cNvPr>
          <p:cNvSpPr>
            <a:spLocks noGrp="1"/>
          </p:cNvSpPr>
          <p:nvPr>
            <p:ph sz="half" idx="2"/>
          </p:nvPr>
        </p:nvSpPr>
        <p:spPr>
          <a:xfrm>
            <a:off x="6172200" y="1825625"/>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DD0FAAE-A658-4B47-AC02-78A779909CB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896E44BB-74A0-8C48-B02E-42FC67B3F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D733C-2860-FB44-9C94-97EB9839FA1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56434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Two people looking at a computer screen&#10;&#10;Description automatically generated with low confidence">
            <a:extLst>
              <a:ext uri="{FF2B5EF4-FFF2-40B4-BE49-F238E27FC236}">
                <a16:creationId xmlns:a16="http://schemas.microsoft.com/office/drawing/2014/main" id="{33863FD1-D38A-6746-8368-91E4BDD2884B}"/>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6BE1A7D3-2D06-934A-A640-1F61F7745EB0}"/>
              </a:ext>
            </a:extLst>
          </p:cNvPr>
          <p:cNvSpPr>
            <a:spLocks noGrp="1"/>
          </p:cNvSpPr>
          <p:nvPr>
            <p:ph type="title"/>
          </p:nvPr>
        </p:nvSpPr>
        <p:spPr>
          <a:xfrm>
            <a:off x="839788" y="365125"/>
            <a:ext cx="10515600" cy="1325563"/>
          </a:xfrm>
        </p:spPr>
        <p:txBody>
          <a:bodyPr/>
          <a:lstStyle>
            <a:lvl1pPr>
              <a:defRPr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2CBD7F-908B-9041-BCFB-8522BA038BB3}"/>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B24F2D-9004-FD40-AE3E-06C95EC6FBDA}"/>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58B6A6D-3C0C-4A4D-8C7D-74E941EC934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8" name="Footer Placeholder 7">
            <a:extLst>
              <a:ext uri="{FF2B5EF4-FFF2-40B4-BE49-F238E27FC236}">
                <a16:creationId xmlns:a16="http://schemas.microsoft.com/office/drawing/2014/main" id="{2F0CAA8B-09A7-B04C-859C-15E2F8B70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8B0CE-39F2-3048-BFD3-DFA49DA4E424}"/>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706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C4A4320C-4D51-0746-9931-939717A61B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FA4D05-A688-184F-AB22-1E1710F515D5}"/>
              </a:ext>
            </a:extLst>
          </p:cNvPr>
          <p:cNvSpPr>
            <a:spLocks noGrp="1"/>
          </p:cNvSpPr>
          <p:nvPr>
            <p:ph type="title"/>
          </p:nvPr>
        </p:nvSpPr>
        <p:spPr>
          <a:xfrm>
            <a:off x="3226231" y="644094"/>
            <a:ext cx="8521485" cy="1325563"/>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EBC64BE-917A-AC4A-BF24-2437E36582A2}"/>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4" name="Footer Placeholder 3">
            <a:extLst>
              <a:ext uri="{FF2B5EF4-FFF2-40B4-BE49-F238E27FC236}">
                <a16:creationId xmlns:a16="http://schemas.microsoft.com/office/drawing/2014/main" id="{0A010C65-133B-F34C-A28A-119BB53775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CDD06-A18D-C34F-A0A2-664054FB703D}"/>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0089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F73D2-EDE3-1940-9BA4-F9A863520F2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3" name="Footer Placeholder 2">
            <a:extLst>
              <a:ext uri="{FF2B5EF4-FFF2-40B4-BE49-F238E27FC236}">
                <a16:creationId xmlns:a16="http://schemas.microsoft.com/office/drawing/2014/main" id="{65F1B363-284F-F540-A1B9-138F44560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4154A-5758-684F-A1E6-14FF06E028F7}"/>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1813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360F36FB-D6FD-0C42-917A-043BA6047F96}"/>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53C882F9-45C1-B449-9B97-01EEDCAE3DC1}"/>
              </a:ext>
            </a:extLst>
          </p:cNvPr>
          <p:cNvSpPr>
            <a:spLocks noGrp="1"/>
          </p:cNvSpPr>
          <p:nvPr>
            <p:ph type="title"/>
          </p:nvPr>
        </p:nvSpPr>
        <p:spPr>
          <a:xfrm>
            <a:off x="5180012" y="457200"/>
            <a:ext cx="6172200" cy="160020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D34A52-E1AE-2744-88EA-F4C94E60A2A0}"/>
              </a:ext>
            </a:extLst>
          </p:cNvPr>
          <p:cNvSpPr>
            <a:spLocks noGrp="1"/>
          </p:cNvSpPr>
          <p:nvPr>
            <p:ph idx="1"/>
          </p:nvPr>
        </p:nvSpPr>
        <p:spPr>
          <a:xfrm>
            <a:off x="5183188" y="3192651"/>
            <a:ext cx="6172200" cy="2668399"/>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9B1DB48-BE48-354F-92F9-5FBA26234FE8}"/>
              </a:ext>
            </a:extLst>
          </p:cNvPr>
          <p:cNvSpPr>
            <a:spLocks noGrp="1"/>
          </p:cNvSpPr>
          <p:nvPr>
            <p:ph type="body" sz="half" idx="2"/>
          </p:nvPr>
        </p:nvSpPr>
        <p:spPr>
          <a:xfrm>
            <a:off x="5183188" y="2773510"/>
            <a:ext cx="6169024" cy="270992"/>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23836D-28DD-054D-8882-FB9995EC25C6}"/>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DE0F4614-CB18-A64F-8A63-409C017CB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F8359-C91B-E94D-A4A3-4B1DBFB4C5CA}"/>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6727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EAC2-91B7-7947-A836-171A671DE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7860E-4506-3443-B9ED-36F6BD5B2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61A97-5B30-464A-9521-8BFB6F28D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DB343-7E1D-F547-B3D1-C065BD6F1F5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AD4BDFEF-C6D2-1B41-A625-2309F727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321C-5D2C-F043-88C9-8D4615839FC2}"/>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98204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457AF-89AB-D545-B377-290D44467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1948B-BDFA-5B46-BCC3-426739B0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D143-CCC3-8541-A74C-3A0A874E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C6D2ED9B-99EC-5646-9B09-416236B1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62E3D-DDCF-F140-9287-D1FC4D2DC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34E1-24F8-814B-9BC1-C948B9C44D94}" type="slidenum">
              <a:rPr lang="en-US" smtClean="0"/>
              <a:t>‹#›</a:t>
            </a:fld>
            <a:endParaRPr lang="en-US"/>
          </a:p>
        </p:txBody>
      </p:sp>
    </p:spTree>
    <p:extLst>
      <p:ext uri="{BB962C8B-B14F-4D97-AF65-F5344CB8AC3E}">
        <p14:creationId xmlns:p14="http://schemas.microsoft.com/office/powerpoint/2010/main" val="231452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85EF-C940-5C4A-A49E-FBC1279B1D2F}"/>
              </a:ext>
            </a:extLst>
          </p:cNvPr>
          <p:cNvSpPr>
            <a:spLocks noGrp="1"/>
          </p:cNvSpPr>
          <p:nvPr>
            <p:ph type="ctrTitle"/>
          </p:nvPr>
        </p:nvSpPr>
        <p:spPr/>
        <p:txBody>
          <a:bodyPr>
            <a:noAutofit/>
          </a:bodyPr>
          <a:lstStyle/>
          <a:p>
            <a:r>
              <a:rPr lang="en-US" sz="3200" dirty="0"/>
              <a:t>AFGE Local XXXX Pay and Benefits Update</a:t>
            </a:r>
          </a:p>
        </p:txBody>
      </p:sp>
      <p:sp>
        <p:nvSpPr>
          <p:cNvPr id="3" name="Subtitle 2">
            <a:extLst>
              <a:ext uri="{FF2B5EF4-FFF2-40B4-BE49-F238E27FC236}">
                <a16:creationId xmlns:a16="http://schemas.microsoft.com/office/drawing/2014/main" id="{1849F576-B2F2-F643-8E37-157820F5BFD3}"/>
              </a:ext>
            </a:extLst>
          </p:cNvPr>
          <p:cNvSpPr>
            <a:spLocks noGrp="1"/>
          </p:cNvSpPr>
          <p:nvPr>
            <p:ph type="subTitle" idx="1"/>
          </p:nvPr>
        </p:nvSpPr>
        <p:spPr/>
        <p:txBody>
          <a:bodyPr/>
          <a:lstStyle/>
          <a:p>
            <a:r>
              <a:rPr lang="en-US" dirty="0"/>
              <a:t>FOR MORE INFORMATION CONTACT: XXXX@GMAIL.COM</a:t>
            </a:r>
          </a:p>
        </p:txBody>
      </p:sp>
      <p:pic>
        <p:nvPicPr>
          <p:cNvPr id="7" name="Picture 6" descr="A picture containing text, clipart, sign&#10;&#10;Description automatically generated">
            <a:extLst>
              <a:ext uri="{FF2B5EF4-FFF2-40B4-BE49-F238E27FC236}">
                <a16:creationId xmlns:a16="http://schemas.microsoft.com/office/drawing/2014/main" id="{5E2EEC33-8AF3-1F41-8A0E-87F9C6DD70F7}"/>
              </a:ext>
            </a:extLst>
          </p:cNvPr>
          <p:cNvPicPr>
            <a:picLocks noChangeAspect="1"/>
          </p:cNvPicPr>
          <p:nvPr/>
        </p:nvPicPr>
        <p:blipFill>
          <a:blip r:embed="rId2"/>
          <a:stretch>
            <a:fillRect/>
          </a:stretch>
        </p:blipFill>
        <p:spPr>
          <a:xfrm>
            <a:off x="261258" y="225286"/>
            <a:ext cx="870132" cy="1755913"/>
          </a:xfrm>
          <a:prstGeom prst="rect">
            <a:avLst/>
          </a:prstGeom>
        </p:spPr>
      </p:pic>
    </p:spTree>
    <p:extLst>
      <p:ext uri="{BB962C8B-B14F-4D97-AF65-F5344CB8AC3E}">
        <p14:creationId xmlns:p14="http://schemas.microsoft.com/office/powerpoint/2010/main" val="19568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fontScale="90000"/>
          </a:bodyPr>
          <a:lstStyle/>
          <a:p>
            <a:r>
              <a:rPr lang="en-US" sz="6000" b="1" dirty="0">
                <a:solidFill>
                  <a:srgbClr val="092C74"/>
                </a:solidFill>
                <a:highlight>
                  <a:srgbClr val="FCB524"/>
                </a:highlight>
              </a:rPr>
              <a:t>Building Back </a:t>
            </a:r>
            <a:r>
              <a:rPr lang="en-US" sz="6000" b="1" dirty="0">
                <a:solidFill>
                  <a:schemeClr val="bg1"/>
                </a:solidFill>
                <a:highlight>
                  <a:srgbClr val="FCB524"/>
                </a:highlight>
              </a:rPr>
              <a:t>Better</a:t>
            </a:r>
            <a:r>
              <a:rPr lang="en-US" sz="6000" b="1" dirty="0">
                <a:solidFill>
                  <a:srgbClr val="092C74"/>
                </a:solidFill>
                <a:highlight>
                  <a:srgbClr val="FCB524"/>
                </a:highlight>
              </a:rPr>
              <a:t>: </a:t>
            </a:r>
            <a:r>
              <a:rPr lang="en-US" sz="6000" b="1" dirty="0">
                <a:solidFill>
                  <a:schemeClr val="bg1"/>
                </a:solidFill>
                <a:highlight>
                  <a:srgbClr val="FCB524"/>
                </a:highlight>
              </a:rPr>
              <a:t>Due Process</a:t>
            </a:r>
            <a:r>
              <a:rPr lang="en-US" sz="6000" b="1" dirty="0">
                <a:solidFill>
                  <a:srgbClr val="092C74"/>
                </a:solidFill>
                <a:highlight>
                  <a:srgbClr val="FCB524"/>
                </a:highlight>
              </a:rPr>
              <a:t>, Fair Contracts, </a:t>
            </a:r>
            <a:r>
              <a:rPr lang="en-US" sz="6000" b="1" dirty="0">
                <a:solidFill>
                  <a:schemeClr val="bg1"/>
                </a:solidFill>
                <a:highlight>
                  <a:srgbClr val="FCB524"/>
                </a:highlight>
              </a:rPr>
              <a:t>Representation</a:t>
            </a:r>
            <a:r>
              <a:rPr lang="en-US" sz="6000" b="1" dirty="0">
                <a:solidFill>
                  <a:srgbClr val="092C74"/>
                </a:solidFill>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men holding a sign&#10;&#10;Description automatically generated with medium confidence">
            <a:extLst>
              <a:ext uri="{FF2B5EF4-FFF2-40B4-BE49-F238E27FC236}">
                <a16:creationId xmlns:a16="http://schemas.microsoft.com/office/drawing/2014/main" id="{0258C283-C663-0846-AC63-B0BBA0D059EF}"/>
              </a:ext>
            </a:extLst>
          </p:cNvPr>
          <p:cNvPicPr>
            <a:picLocks noChangeAspect="1"/>
          </p:cNvPicPr>
          <p:nvPr/>
        </p:nvPicPr>
        <p:blipFill>
          <a:blip r:embed="rId4"/>
          <a:stretch>
            <a:fillRect/>
          </a:stretch>
        </p:blipFill>
        <p:spPr>
          <a:xfrm>
            <a:off x="7080675" y="2261038"/>
            <a:ext cx="4667042" cy="2425032"/>
          </a:xfrm>
          <a:prstGeom prst="rect">
            <a:avLst/>
          </a:prstGeom>
        </p:spPr>
      </p:pic>
    </p:spTree>
    <p:extLst>
      <p:ext uri="{BB962C8B-B14F-4D97-AF65-F5344CB8AC3E}">
        <p14:creationId xmlns:p14="http://schemas.microsoft.com/office/powerpoint/2010/main" val="416458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solidFill>
                  <a:srgbClr val="092C74"/>
                </a:solidFill>
                <a:highlight>
                  <a:srgbClr val="FCB524"/>
                </a:highlight>
              </a:rPr>
              <a:t>To </a:t>
            </a:r>
            <a:r>
              <a:rPr lang="en-US" sz="6000" b="1" dirty="0">
                <a:solidFill>
                  <a:schemeClr val="bg1"/>
                </a:solidFill>
                <a:highlight>
                  <a:srgbClr val="FCB524"/>
                </a:highlight>
              </a:rPr>
              <a:t>win</a:t>
            </a:r>
            <a:r>
              <a:rPr lang="en-US" sz="6000" b="1" dirty="0">
                <a:solidFill>
                  <a:srgbClr val="092C74"/>
                </a:solidFill>
                <a:highlight>
                  <a:srgbClr val="FCB524"/>
                </a:highlight>
              </a:rPr>
              <a:t> better </a:t>
            </a:r>
            <a:r>
              <a:rPr lang="en-US" sz="6000" b="1" dirty="0">
                <a:solidFill>
                  <a:schemeClr val="bg1"/>
                </a:solidFill>
                <a:highlight>
                  <a:srgbClr val="FCB524"/>
                </a:highlight>
              </a:rPr>
              <a:t>pay</a:t>
            </a:r>
            <a:r>
              <a:rPr lang="en-US" sz="6000" b="1" dirty="0">
                <a:solidFill>
                  <a:srgbClr val="092C74"/>
                </a:solidFill>
                <a:highlight>
                  <a:srgbClr val="FCB524"/>
                </a:highlight>
              </a:rPr>
              <a:t> and </a:t>
            </a:r>
            <a:r>
              <a:rPr lang="en-US" sz="6000" b="1" dirty="0">
                <a:solidFill>
                  <a:schemeClr val="bg1"/>
                </a:solidFill>
                <a:highlight>
                  <a:srgbClr val="FCB524"/>
                </a:highlight>
              </a:rPr>
              <a:t>benefits</a:t>
            </a:r>
            <a:r>
              <a:rPr lang="en-US" sz="6000" b="1" dirty="0">
                <a:solidFill>
                  <a:srgbClr val="092C74"/>
                </a:solidFill>
                <a:highlight>
                  <a:srgbClr val="FCB524"/>
                </a:highlight>
              </a:rPr>
              <a:t>, </a:t>
            </a:r>
            <a:r>
              <a:rPr lang="en-US" sz="6000" b="1" dirty="0">
                <a:solidFill>
                  <a:schemeClr val="bg1"/>
                </a:solidFill>
                <a:highlight>
                  <a:srgbClr val="FCB524"/>
                </a:highlight>
              </a:rPr>
              <a:t>build </a:t>
            </a:r>
            <a:r>
              <a:rPr lang="en-US" sz="6000" b="1" u="sng" dirty="0">
                <a:highlight>
                  <a:srgbClr val="FCB524"/>
                </a:highlight>
              </a:rPr>
              <a:t>your</a:t>
            </a:r>
            <a:r>
              <a:rPr lang="en-US" sz="6000" b="1" dirty="0">
                <a:solidFill>
                  <a:schemeClr val="bg1"/>
                </a:solidFill>
                <a:highlight>
                  <a:srgbClr val="FCB524"/>
                </a:highlight>
              </a:rPr>
              <a:t> union</a:t>
            </a:r>
            <a:r>
              <a:rPr lang="en-US" sz="6000" b="1" dirty="0">
                <a:solidFill>
                  <a:srgbClr val="092C74"/>
                </a:solidFill>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379CBEA0-FFA4-2548-B63E-08BE2AB11E5A}"/>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198558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C36656-89F6-9141-BFC1-6FB862ECBFC0}"/>
              </a:ext>
            </a:extLst>
          </p:cNvPr>
          <p:cNvSpPr txBox="1">
            <a:spLocks/>
          </p:cNvSpPr>
          <p:nvPr/>
        </p:nvSpPr>
        <p:spPr>
          <a:xfrm>
            <a:off x="4129088" y="644094"/>
            <a:ext cx="7618630" cy="2056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8000" dirty="0">
                <a:solidFill>
                  <a:srgbClr val="092C74"/>
                </a:solidFill>
                <a:highlight>
                  <a:srgbClr val="FCB524"/>
                </a:highlight>
                <a:latin typeface="Arial Black" panose="020B0604020202020204" pitchFamily="34" charset="0"/>
                <a:cs typeface="Arial Black" panose="020B0604020202020204" pitchFamily="34" charset="0"/>
              </a:rPr>
              <a:t>QUESTIONS?</a:t>
            </a:r>
          </a:p>
        </p:txBody>
      </p:sp>
      <p:pic>
        <p:nvPicPr>
          <p:cNvPr id="5" name="Picture 4" descr="A picture containing text, clipart, sign&#10;&#10;Description automatically generated">
            <a:extLst>
              <a:ext uri="{FF2B5EF4-FFF2-40B4-BE49-F238E27FC236}">
                <a16:creationId xmlns:a16="http://schemas.microsoft.com/office/drawing/2014/main" id="{E43D8744-6D7A-E54B-85A0-8D10B77F114A}"/>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F39F0AA3-8E93-B245-BA03-2C8F6F5379E6}"/>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3FAA2A20-306E-2447-A793-8A9E47FACD49}"/>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EA79FEFF-A812-2D41-8153-992B3DD217E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334389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sign&#10;&#10;Description automatically generated">
            <a:extLst>
              <a:ext uri="{FF2B5EF4-FFF2-40B4-BE49-F238E27FC236}">
                <a16:creationId xmlns:a16="http://schemas.microsoft.com/office/drawing/2014/main" id="{0C2E59A2-38F5-6147-AF2F-9F08491C8049}"/>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150CDAC2-2A59-4347-98BF-67A42DEB9B29}"/>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B73A0505-2ECE-BD41-B006-87628FB68831}"/>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EEA05E6-352E-2241-86FE-3F6F5031812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pic>
        <p:nvPicPr>
          <p:cNvPr id="10" name="Picture 9" descr="A hand holding a blue sign&#10;&#10;Description automatically generated with medium confidence">
            <a:extLst>
              <a:ext uri="{FF2B5EF4-FFF2-40B4-BE49-F238E27FC236}">
                <a16:creationId xmlns:a16="http://schemas.microsoft.com/office/drawing/2014/main" id="{B2C6686E-2D6A-4C45-A80C-7E6A80D96B21}"/>
              </a:ext>
            </a:extLst>
          </p:cNvPr>
          <p:cNvPicPr>
            <a:picLocks noChangeAspect="1"/>
          </p:cNvPicPr>
          <p:nvPr/>
        </p:nvPicPr>
        <p:blipFill>
          <a:blip r:embed="rId4"/>
          <a:stretch>
            <a:fillRect/>
          </a:stretch>
        </p:blipFill>
        <p:spPr>
          <a:xfrm>
            <a:off x="5290930" y="325334"/>
            <a:ext cx="6477000" cy="3365500"/>
          </a:xfrm>
          <a:prstGeom prst="rect">
            <a:avLst/>
          </a:prstGeom>
        </p:spPr>
      </p:pic>
    </p:spTree>
    <p:extLst>
      <p:ext uri="{BB962C8B-B14F-4D97-AF65-F5344CB8AC3E}">
        <p14:creationId xmlns:p14="http://schemas.microsoft.com/office/powerpoint/2010/main" val="6981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C3EF-EB97-7846-84D8-8A2D357678B5}"/>
              </a:ext>
            </a:extLst>
          </p:cNvPr>
          <p:cNvSpPr>
            <a:spLocks noGrp="1"/>
          </p:cNvSpPr>
          <p:nvPr>
            <p:ph type="title"/>
          </p:nvPr>
        </p:nvSpPr>
        <p:spPr>
          <a:xfrm>
            <a:off x="314515" y="1844401"/>
            <a:ext cx="8824993" cy="1325563"/>
          </a:xfrm>
        </p:spPr>
        <p:txBody>
          <a:bodyPr/>
          <a:lstStyle/>
          <a:p>
            <a:r>
              <a:rPr lang="en-US" dirty="0"/>
              <a:t>Welcome!</a:t>
            </a:r>
          </a:p>
        </p:txBody>
      </p:sp>
      <p:sp>
        <p:nvSpPr>
          <p:cNvPr id="3" name="Content Placeholder 2">
            <a:extLst>
              <a:ext uri="{FF2B5EF4-FFF2-40B4-BE49-F238E27FC236}">
                <a16:creationId xmlns:a16="http://schemas.microsoft.com/office/drawing/2014/main" id="{84D8B4E8-3523-C34E-87D5-49C4EE9F3B47}"/>
              </a:ext>
            </a:extLst>
          </p:cNvPr>
          <p:cNvSpPr>
            <a:spLocks noGrp="1"/>
          </p:cNvSpPr>
          <p:nvPr>
            <p:ph idx="1"/>
          </p:nvPr>
        </p:nvSpPr>
        <p:spPr>
          <a:xfrm>
            <a:off x="314515" y="3169964"/>
            <a:ext cx="7184756" cy="3945207"/>
          </a:xfrm>
        </p:spPr>
        <p:txBody>
          <a:bodyPr>
            <a:normAutofit/>
          </a:bodyPr>
          <a:lstStyle/>
          <a:p>
            <a:r>
              <a:rPr lang="en-US" sz="4000" dirty="0"/>
              <a:t>We are AFGE Local XXXX </a:t>
            </a:r>
          </a:p>
          <a:p>
            <a:r>
              <a:rPr lang="en-US" sz="4000" dirty="0"/>
              <a:t>This is YOUR union.</a:t>
            </a:r>
          </a:p>
          <a:p>
            <a:r>
              <a:rPr lang="en-US" sz="4000" dirty="0"/>
              <a:t>Contact XXXX with any questions.</a:t>
            </a:r>
          </a:p>
        </p:txBody>
      </p:sp>
      <p:pic>
        <p:nvPicPr>
          <p:cNvPr id="5" name="Picture 4" descr="A picture containing person, indoor, wall, table&#10;&#10;Description automatically generated">
            <a:extLst>
              <a:ext uri="{FF2B5EF4-FFF2-40B4-BE49-F238E27FC236}">
                <a16:creationId xmlns:a16="http://schemas.microsoft.com/office/drawing/2014/main" id="{103082F9-4768-454D-9260-A11B5B7CAACE}"/>
              </a:ext>
            </a:extLst>
          </p:cNvPr>
          <p:cNvPicPr>
            <a:picLocks noChangeAspect="1"/>
          </p:cNvPicPr>
          <p:nvPr/>
        </p:nvPicPr>
        <p:blipFill>
          <a:blip r:embed="rId2"/>
          <a:stretch>
            <a:fillRect/>
          </a:stretch>
        </p:blipFill>
        <p:spPr>
          <a:xfrm>
            <a:off x="6758608" y="1195835"/>
            <a:ext cx="5009322" cy="3336287"/>
          </a:xfrm>
          <a:prstGeom prst="rect">
            <a:avLst/>
          </a:prstGeom>
        </p:spPr>
      </p:pic>
      <p:pic>
        <p:nvPicPr>
          <p:cNvPr id="6" name="Picture 5" descr="A picture containing text, clipart, sign&#10;&#10;Description automatically generated">
            <a:extLst>
              <a:ext uri="{FF2B5EF4-FFF2-40B4-BE49-F238E27FC236}">
                <a16:creationId xmlns:a16="http://schemas.microsoft.com/office/drawing/2014/main" id="{18694D12-5FAF-FD44-B782-9E87FD957061}"/>
              </a:ext>
            </a:extLst>
          </p:cNvPr>
          <p:cNvPicPr>
            <a:picLocks noChangeAspect="1"/>
          </p:cNvPicPr>
          <p:nvPr/>
        </p:nvPicPr>
        <p:blipFill>
          <a:blip r:embed="rId3"/>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24880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8EE6-2ADC-7F41-BF02-DAD133518C75}"/>
              </a:ext>
            </a:extLst>
          </p:cNvPr>
          <p:cNvSpPr>
            <a:spLocks noGrp="1"/>
          </p:cNvSpPr>
          <p:nvPr>
            <p:ph type="title"/>
          </p:nvPr>
        </p:nvSpPr>
        <p:spPr/>
        <p:txBody>
          <a:bodyPr>
            <a:normAutofit/>
          </a:bodyPr>
          <a:lstStyle/>
          <a:p>
            <a:r>
              <a:rPr lang="en-US" sz="6000" dirty="0"/>
              <a:t>Stay Connected</a:t>
            </a:r>
          </a:p>
        </p:txBody>
      </p:sp>
      <p:sp>
        <p:nvSpPr>
          <p:cNvPr id="3" name="Text Placeholder 2">
            <a:extLst>
              <a:ext uri="{FF2B5EF4-FFF2-40B4-BE49-F238E27FC236}">
                <a16:creationId xmlns:a16="http://schemas.microsoft.com/office/drawing/2014/main" id="{B748D4DB-9503-7640-9376-24DE15385834}"/>
              </a:ext>
            </a:extLst>
          </p:cNvPr>
          <p:cNvSpPr>
            <a:spLocks noGrp="1"/>
          </p:cNvSpPr>
          <p:nvPr>
            <p:ph type="body" idx="1"/>
          </p:nvPr>
        </p:nvSpPr>
        <p:spPr>
          <a:xfrm>
            <a:off x="839788" y="1429407"/>
            <a:ext cx="5676626" cy="1075668"/>
          </a:xfrm>
        </p:spPr>
        <p:txBody>
          <a:bodyPr>
            <a:normAutofit/>
          </a:bodyPr>
          <a:lstStyle/>
          <a:p>
            <a:r>
              <a:rPr lang="en-US" sz="3200" dirty="0"/>
              <a:t>Get email and text updates sent to your phone.</a:t>
            </a:r>
          </a:p>
        </p:txBody>
      </p:sp>
      <p:sp>
        <p:nvSpPr>
          <p:cNvPr id="4" name="Content Placeholder 3">
            <a:extLst>
              <a:ext uri="{FF2B5EF4-FFF2-40B4-BE49-F238E27FC236}">
                <a16:creationId xmlns:a16="http://schemas.microsoft.com/office/drawing/2014/main" id="{83566B07-7F2B-B940-ADC7-DE9E3F6E748E}"/>
              </a:ext>
            </a:extLst>
          </p:cNvPr>
          <p:cNvSpPr>
            <a:spLocks noGrp="1"/>
          </p:cNvSpPr>
          <p:nvPr>
            <p:ph sz="half" idx="2"/>
          </p:nvPr>
        </p:nvSpPr>
        <p:spPr>
          <a:xfrm>
            <a:off x="839788" y="3219066"/>
            <a:ext cx="5157787" cy="3684588"/>
          </a:xfrm>
        </p:spPr>
        <p:txBody>
          <a:bodyPr/>
          <a:lstStyle/>
          <a:p>
            <a:r>
              <a:rPr lang="en-US" dirty="0"/>
              <a:t>Visit </a:t>
            </a:r>
            <a:r>
              <a:rPr lang="en-US" dirty="0">
                <a:solidFill>
                  <a:srgbClr val="FFC000"/>
                </a:solidFill>
              </a:rPr>
              <a:t>afge.org/</a:t>
            </a:r>
            <a:r>
              <a:rPr lang="en-US" dirty="0" err="1">
                <a:solidFill>
                  <a:srgbClr val="FFC000"/>
                </a:solidFill>
              </a:rPr>
              <a:t>GetConnected</a:t>
            </a:r>
            <a:r>
              <a:rPr lang="en-US" dirty="0">
                <a:solidFill>
                  <a:srgbClr val="FFC000"/>
                </a:solidFill>
              </a:rPr>
              <a:t> </a:t>
            </a:r>
            <a:r>
              <a:rPr lang="en-US" dirty="0"/>
              <a:t>to sign up for email &amp; text alerts!</a:t>
            </a:r>
          </a:p>
        </p:txBody>
      </p:sp>
      <p:pic>
        <p:nvPicPr>
          <p:cNvPr id="5" name="Picture 4" descr="A picture containing text, clipart, sign&#10;&#10;Description automatically generated">
            <a:extLst>
              <a:ext uri="{FF2B5EF4-FFF2-40B4-BE49-F238E27FC236}">
                <a16:creationId xmlns:a16="http://schemas.microsoft.com/office/drawing/2014/main" id="{3A73729F-2F34-AD4E-979B-5C4FBD5A1AAF}"/>
              </a:ext>
            </a:extLst>
          </p:cNvPr>
          <p:cNvPicPr>
            <a:picLocks noChangeAspect="1"/>
          </p:cNvPicPr>
          <p:nvPr/>
        </p:nvPicPr>
        <p:blipFill>
          <a:blip r:embed="rId3"/>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195715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41A7-8FDA-6B43-A49E-53B2FB743977}"/>
              </a:ext>
            </a:extLst>
          </p:cNvPr>
          <p:cNvSpPr>
            <a:spLocks noGrp="1"/>
          </p:cNvSpPr>
          <p:nvPr>
            <p:ph type="title"/>
          </p:nvPr>
        </p:nvSpPr>
        <p:spPr>
          <a:xfrm>
            <a:off x="2407961" y="1250748"/>
            <a:ext cx="7376078" cy="1325563"/>
          </a:xfrm>
        </p:spPr>
        <p:txBody>
          <a:bodyPr>
            <a:normAutofit fontScale="90000"/>
          </a:bodyPr>
          <a:lstStyle/>
          <a:p>
            <a:pPr algn="ctr"/>
            <a:r>
              <a:rPr lang="en-US" sz="5400" dirty="0"/>
              <a:t>Pay, Benefits, and Rights on the Job</a:t>
            </a:r>
          </a:p>
        </p:txBody>
      </p:sp>
      <p:pic>
        <p:nvPicPr>
          <p:cNvPr id="5" name="Content Placeholder 4" descr="A group of people holding signs&#10;&#10;Description automatically generated with medium confidence">
            <a:extLst>
              <a:ext uri="{FF2B5EF4-FFF2-40B4-BE49-F238E27FC236}">
                <a16:creationId xmlns:a16="http://schemas.microsoft.com/office/drawing/2014/main" id="{3A807BC3-9D06-8345-BC2E-569DDF4D399C}"/>
              </a:ext>
            </a:extLst>
          </p:cNvPr>
          <p:cNvPicPr>
            <a:picLocks noGrp="1" noChangeAspect="1"/>
          </p:cNvPicPr>
          <p:nvPr>
            <p:ph idx="1"/>
          </p:nvPr>
        </p:nvPicPr>
        <p:blipFill>
          <a:blip r:embed="rId3"/>
          <a:stretch>
            <a:fillRect/>
          </a:stretch>
        </p:blipFill>
        <p:spPr>
          <a:xfrm>
            <a:off x="2554560" y="2686618"/>
            <a:ext cx="7082879" cy="3680319"/>
          </a:xfrm>
        </p:spPr>
      </p:pic>
      <p:pic>
        <p:nvPicPr>
          <p:cNvPr id="6" name="Picture 5" descr="A picture containing text, clipart, sign&#10;&#10;Description automatically generated">
            <a:extLst>
              <a:ext uri="{FF2B5EF4-FFF2-40B4-BE49-F238E27FC236}">
                <a16:creationId xmlns:a16="http://schemas.microsoft.com/office/drawing/2014/main" id="{E40A6D0A-2241-B445-A0C4-38047741805D}"/>
              </a:ext>
            </a:extLst>
          </p:cNvPr>
          <p:cNvPicPr>
            <a:picLocks noChangeAspect="1"/>
          </p:cNvPicPr>
          <p:nvPr/>
        </p:nvPicPr>
        <p:blipFill>
          <a:blip r:embed="rId4"/>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415070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90F7-B231-9F4B-B527-B2EBE386AC37}"/>
              </a:ext>
            </a:extLst>
          </p:cNvPr>
          <p:cNvSpPr>
            <a:spLocks noGrp="1"/>
          </p:cNvSpPr>
          <p:nvPr>
            <p:ph type="title"/>
          </p:nvPr>
        </p:nvSpPr>
        <p:spPr>
          <a:xfrm>
            <a:off x="2414589" y="906192"/>
            <a:ext cx="9620290" cy="1325563"/>
          </a:xfrm>
        </p:spPr>
        <p:txBody>
          <a:bodyPr>
            <a:normAutofit fontScale="90000"/>
          </a:bodyPr>
          <a:lstStyle/>
          <a:p>
            <a:r>
              <a:rPr lang="en-US" dirty="0"/>
              <a:t>Our union is winning pay increases </a:t>
            </a:r>
            <a:r>
              <a:rPr lang="en-US" u="sng" dirty="0"/>
              <a:t>for you </a:t>
            </a:r>
            <a:r>
              <a:rPr lang="en-US" dirty="0"/>
              <a:t>– and fighting for 3.2% this year.</a:t>
            </a:r>
          </a:p>
        </p:txBody>
      </p:sp>
      <p:pic>
        <p:nvPicPr>
          <p:cNvPr id="4" name="Picture 3" descr="A picture containing text, clipart, sign&#10;&#10;Description automatically generated">
            <a:extLst>
              <a:ext uri="{FF2B5EF4-FFF2-40B4-BE49-F238E27FC236}">
                <a16:creationId xmlns:a16="http://schemas.microsoft.com/office/drawing/2014/main" id="{11D2D7B4-6E55-AD45-9082-922DBBD4B3D9}"/>
              </a:ext>
            </a:extLst>
          </p:cNvPr>
          <p:cNvPicPr>
            <a:picLocks noChangeAspect="1"/>
          </p:cNvPicPr>
          <p:nvPr/>
        </p:nvPicPr>
        <p:blipFill>
          <a:blip r:embed="rId3"/>
          <a:stretch>
            <a:fillRect/>
          </a:stretch>
        </p:blipFill>
        <p:spPr>
          <a:xfrm>
            <a:off x="10897798" y="4945690"/>
            <a:ext cx="870132" cy="1755913"/>
          </a:xfrm>
          <a:prstGeom prst="rect">
            <a:avLst/>
          </a:prstGeom>
        </p:spPr>
      </p:pic>
      <p:graphicFrame>
        <p:nvGraphicFramePr>
          <p:cNvPr id="5" name="Content Placeholder 4">
            <a:extLst>
              <a:ext uri="{FF2B5EF4-FFF2-40B4-BE49-F238E27FC236}">
                <a16:creationId xmlns:a16="http://schemas.microsoft.com/office/drawing/2014/main" id="{4632522C-5898-3349-9D4B-267585A2DFE3}"/>
              </a:ext>
            </a:extLst>
          </p:cNvPr>
          <p:cNvGraphicFramePr>
            <a:graphicFrameLocks noGrp="1"/>
          </p:cNvGraphicFramePr>
          <p:nvPr>
            <p:ph idx="1"/>
            <p:extLst>
              <p:ext uri="{D42A27DB-BD31-4B8C-83A1-F6EECF244321}">
                <p14:modId xmlns:p14="http://schemas.microsoft.com/office/powerpoint/2010/main" val="2032403221"/>
              </p:ext>
            </p:extLst>
          </p:nvPr>
        </p:nvGraphicFramePr>
        <p:xfrm>
          <a:off x="2414589" y="2363247"/>
          <a:ext cx="7185025" cy="39449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29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highlight>
                  <a:srgbClr val="FCB524"/>
                </a:highlight>
              </a:rPr>
              <a:t>What’s the </a:t>
            </a:r>
            <a:r>
              <a:rPr lang="en-US" sz="6000" b="1" dirty="0">
                <a:solidFill>
                  <a:schemeClr val="bg1"/>
                </a:solidFill>
                <a:highlight>
                  <a:srgbClr val="FCB524"/>
                </a:highlight>
              </a:rPr>
              <a:t>difference</a:t>
            </a:r>
            <a:r>
              <a:rPr lang="en-US" sz="6000" b="1" dirty="0">
                <a:highlight>
                  <a:srgbClr val="FCB524"/>
                </a:highlight>
              </a:rPr>
              <a:t> between a </a:t>
            </a:r>
            <a:r>
              <a:rPr lang="en-US" sz="6000" b="1" dirty="0">
                <a:solidFill>
                  <a:schemeClr val="bg1"/>
                </a:solidFill>
                <a:highlight>
                  <a:srgbClr val="FCB524"/>
                </a:highlight>
              </a:rPr>
              <a:t>1% raise </a:t>
            </a:r>
            <a:r>
              <a:rPr lang="en-US" sz="6000" b="1" dirty="0">
                <a:highlight>
                  <a:srgbClr val="FCB524"/>
                </a:highlight>
              </a:rPr>
              <a:t>and a </a:t>
            </a:r>
            <a:r>
              <a:rPr lang="en-US" sz="6000" b="1" dirty="0">
                <a:solidFill>
                  <a:schemeClr val="bg1"/>
                </a:solidFill>
                <a:highlight>
                  <a:srgbClr val="FCB524"/>
                </a:highlight>
              </a:rPr>
              <a:t>3.2% raise</a:t>
            </a:r>
            <a:r>
              <a:rPr lang="en-US" sz="6000" b="1" dirty="0">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person, outdoor, tree, person&#10;&#10;Description automatically generated">
            <a:extLst>
              <a:ext uri="{FF2B5EF4-FFF2-40B4-BE49-F238E27FC236}">
                <a16:creationId xmlns:a16="http://schemas.microsoft.com/office/drawing/2014/main" id="{C3D1DA5D-222E-2749-B1DF-52C89A230B24}"/>
              </a:ext>
            </a:extLst>
          </p:cNvPr>
          <p:cNvPicPr>
            <a:picLocks noChangeAspect="1"/>
          </p:cNvPicPr>
          <p:nvPr/>
        </p:nvPicPr>
        <p:blipFill>
          <a:blip r:embed="rId4"/>
          <a:stretch>
            <a:fillRect/>
          </a:stretch>
        </p:blipFill>
        <p:spPr>
          <a:xfrm>
            <a:off x="3214688" y="2600322"/>
            <a:ext cx="5176837" cy="2689925"/>
          </a:xfrm>
          <a:prstGeom prst="rect">
            <a:avLst/>
          </a:prstGeom>
        </p:spPr>
      </p:pic>
    </p:spTree>
    <p:extLst>
      <p:ext uri="{BB962C8B-B14F-4D97-AF65-F5344CB8AC3E}">
        <p14:creationId xmlns:p14="http://schemas.microsoft.com/office/powerpoint/2010/main" val="265135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solidFill>
                  <a:schemeClr val="bg1"/>
                </a:solidFill>
                <a:highlight>
                  <a:srgbClr val="FCB524"/>
                </a:highlight>
              </a:rPr>
              <a:t>12 weeks </a:t>
            </a:r>
            <a:r>
              <a:rPr lang="en-US" sz="6000" b="1" dirty="0">
                <a:highlight>
                  <a:srgbClr val="FCB524"/>
                </a:highlight>
              </a:rPr>
              <a:t>of </a:t>
            </a:r>
            <a:r>
              <a:rPr lang="en-US" sz="6000" b="1" dirty="0">
                <a:solidFill>
                  <a:schemeClr val="bg1"/>
                </a:solidFill>
                <a:highlight>
                  <a:srgbClr val="FCB524"/>
                </a:highlight>
              </a:rPr>
              <a:t>paid</a:t>
            </a:r>
            <a:r>
              <a:rPr lang="en-US" sz="6000" b="1" dirty="0">
                <a:highlight>
                  <a:srgbClr val="FCB524"/>
                </a:highlight>
              </a:rPr>
              <a:t> parental </a:t>
            </a:r>
            <a:r>
              <a:rPr lang="en-US" sz="6000" b="1" dirty="0">
                <a:solidFill>
                  <a:schemeClr val="bg1"/>
                </a:solidFill>
                <a:highlight>
                  <a:srgbClr val="FCB524"/>
                </a:highlight>
              </a:rPr>
              <a:t>leave</a:t>
            </a:r>
            <a:r>
              <a:rPr lang="en-US" sz="6000" b="1" dirty="0">
                <a:highlight>
                  <a:srgbClr val="FCB524"/>
                </a:highlight>
              </a:rPr>
              <a:t> recently </a:t>
            </a:r>
            <a:r>
              <a:rPr lang="en-US" sz="6000" b="1" dirty="0">
                <a:solidFill>
                  <a:schemeClr val="bg1"/>
                </a:solidFill>
                <a:highlight>
                  <a:srgbClr val="FCB524"/>
                </a:highlight>
              </a:rPr>
              <a:t>won</a:t>
            </a:r>
            <a:r>
              <a:rPr lang="en-US" sz="6000" b="1" dirty="0">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person&#10;&#10;Description automatically generated">
            <a:extLst>
              <a:ext uri="{FF2B5EF4-FFF2-40B4-BE49-F238E27FC236}">
                <a16:creationId xmlns:a16="http://schemas.microsoft.com/office/drawing/2014/main" id="{3A1154EC-9AD1-E342-9358-4C5FDE8C836D}"/>
              </a:ext>
            </a:extLst>
          </p:cNvPr>
          <p:cNvPicPr>
            <a:picLocks noChangeAspect="1"/>
          </p:cNvPicPr>
          <p:nvPr/>
        </p:nvPicPr>
        <p:blipFill>
          <a:blip r:embed="rId4"/>
          <a:stretch>
            <a:fillRect/>
          </a:stretch>
        </p:blipFill>
        <p:spPr>
          <a:xfrm>
            <a:off x="3311232" y="2641206"/>
            <a:ext cx="5000561" cy="2603233"/>
          </a:xfrm>
          <a:prstGeom prst="rect">
            <a:avLst/>
          </a:prstGeom>
        </p:spPr>
      </p:pic>
    </p:spTree>
    <p:extLst>
      <p:ext uri="{BB962C8B-B14F-4D97-AF65-F5344CB8AC3E}">
        <p14:creationId xmlns:p14="http://schemas.microsoft.com/office/powerpoint/2010/main" val="225047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EFB1-9DE5-9F4E-B4AD-22B1327D356D}"/>
              </a:ext>
            </a:extLst>
          </p:cNvPr>
          <p:cNvSpPr>
            <a:spLocks noGrp="1"/>
          </p:cNvSpPr>
          <p:nvPr>
            <p:ph type="title"/>
          </p:nvPr>
        </p:nvSpPr>
        <p:spPr>
          <a:xfrm>
            <a:off x="0" y="997096"/>
            <a:ext cx="12192000" cy="1325563"/>
          </a:xfrm>
        </p:spPr>
        <p:txBody>
          <a:bodyPr>
            <a:normAutofit/>
          </a:bodyPr>
          <a:lstStyle/>
          <a:p>
            <a:pPr algn="ctr"/>
            <a:r>
              <a:rPr lang="en-US" sz="7200" dirty="0"/>
              <a:t>AFGE POWER</a:t>
            </a:r>
          </a:p>
        </p:txBody>
      </p:sp>
      <p:pic>
        <p:nvPicPr>
          <p:cNvPr id="4" name="Picture 3" descr="A blue and white logo&#10;&#10;Description automatically generated with low confidence">
            <a:extLst>
              <a:ext uri="{FF2B5EF4-FFF2-40B4-BE49-F238E27FC236}">
                <a16:creationId xmlns:a16="http://schemas.microsoft.com/office/drawing/2014/main" id="{E39E4E7F-67FD-3E45-9037-2D98444BE0CE}"/>
              </a:ext>
            </a:extLst>
          </p:cNvPr>
          <p:cNvPicPr>
            <a:picLocks noChangeAspect="1"/>
          </p:cNvPicPr>
          <p:nvPr/>
        </p:nvPicPr>
        <p:blipFill>
          <a:blip r:embed="rId3"/>
          <a:stretch>
            <a:fillRect/>
          </a:stretch>
        </p:blipFill>
        <p:spPr>
          <a:xfrm>
            <a:off x="1977110" y="2959100"/>
            <a:ext cx="1358900" cy="9398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3C3844E-3DC8-3D4A-BF0A-032DA626F173}"/>
              </a:ext>
            </a:extLst>
          </p:cNvPr>
          <p:cNvPicPr>
            <a:picLocks noChangeAspect="1"/>
          </p:cNvPicPr>
          <p:nvPr/>
        </p:nvPicPr>
        <p:blipFill>
          <a:blip r:embed="rId4"/>
          <a:stretch>
            <a:fillRect/>
          </a:stretch>
        </p:blipFill>
        <p:spPr>
          <a:xfrm>
            <a:off x="796010" y="4548590"/>
            <a:ext cx="2540000" cy="927100"/>
          </a:xfrm>
          <a:prstGeom prst="rect">
            <a:avLst/>
          </a:prstGeom>
        </p:spPr>
      </p:pic>
      <p:sp>
        <p:nvSpPr>
          <p:cNvPr id="6" name="TextBox 5">
            <a:extLst>
              <a:ext uri="{FF2B5EF4-FFF2-40B4-BE49-F238E27FC236}">
                <a16:creationId xmlns:a16="http://schemas.microsoft.com/office/drawing/2014/main" id="{84BD94C3-0E97-A741-B700-3D127422AABD}"/>
              </a:ext>
            </a:extLst>
          </p:cNvPr>
          <p:cNvSpPr txBox="1"/>
          <p:nvPr/>
        </p:nvSpPr>
        <p:spPr>
          <a:xfrm>
            <a:off x="3461423" y="2890391"/>
            <a:ext cx="834390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AFGE’s Legislative Director Named “Top Lobbyist”</a:t>
            </a:r>
          </a:p>
        </p:txBody>
      </p:sp>
      <p:sp>
        <p:nvSpPr>
          <p:cNvPr id="7" name="TextBox 6">
            <a:extLst>
              <a:ext uri="{FF2B5EF4-FFF2-40B4-BE49-F238E27FC236}">
                <a16:creationId xmlns:a16="http://schemas.microsoft.com/office/drawing/2014/main" id="{FFB04A19-D890-E944-B39B-1A78F61E17F7}"/>
              </a:ext>
            </a:extLst>
          </p:cNvPr>
          <p:cNvSpPr txBox="1"/>
          <p:nvPr/>
        </p:nvSpPr>
        <p:spPr>
          <a:xfrm>
            <a:off x="3461423" y="4548590"/>
            <a:ext cx="834390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AFGE’s Policy Director Named “Most Influential”</a:t>
            </a:r>
          </a:p>
        </p:txBody>
      </p:sp>
      <p:cxnSp>
        <p:nvCxnSpPr>
          <p:cNvPr id="8" name="Straight Connector 7">
            <a:extLst>
              <a:ext uri="{FF2B5EF4-FFF2-40B4-BE49-F238E27FC236}">
                <a16:creationId xmlns:a16="http://schemas.microsoft.com/office/drawing/2014/main" id="{1CAF5BCA-F6D3-1740-B95F-0B1BD731F977}"/>
              </a:ext>
            </a:extLst>
          </p:cNvPr>
          <p:cNvCxnSpPr/>
          <p:nvPr/>
        </p:nvCxnSpPr>
        <p:spPr>
          <a:xfrm>
            <a:off x="3461423" y="2959100"/>
            <a:ext cx="0" cy="9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0177510-04AC-E443-8AC6-67F3E88AEE6F}"/>
              </a:ext>
            </a:extLst>
          </p:cNvPr>
          <p:cNvCxnSpPr/>
          <p:nvPr/>
        </p:nvCxnSpPr>
        <p:spPr>
          <a:xfrm>
            <a:off x="3451898" y="4535890"/>
            <a:ext cx="0" cy="93980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lipart, sign&#10;&#10;Description automatically generated">
            <a:extLst>
              <a:ext uri="{FF2B5EF4-FFF2-40B4-BE49-F238E27FC236}">
                <a16:creationId xmlns:a16="http://schemas.microsoft.com/office/drawing/2014/main" id="{03C07D28-F7B8-624F-8DFF-816EC534DB14}"/>
              </a:ext>
            </a:extLst>
          </p:cNvPr>
          <p:cNvPicPr>
            <a:picLocks noChangeAspect="1"/>
          </p:cNvPicPr>
          <p:nvPr/>
        </p:nvPicPr>
        <p:blipFill>
          <a:blip r:embed="rId5"/>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94165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dirty="0">
                <a:highlight>
                  <a:srgbClr val="FCB524"/>
                </a:highlight>
              </a:rPr>
              <a:t>AFGE </a:t>
            </a:r>
            <a:r>
              <a:rPr lang="en-US" sz="6000" dirty="0">
                <a:solidFill>
                  <a:schemeClr val="bg2"/>
                </a:solidFill>
                <a:highlight>
                  <a:srgbClr val="FCB524"/>
                </a:highlight>
              </a:rPr>
              <a:t>SERVES ON THE </a:t>
            </a:r>
            <a:br>
              <a:rPr lang="en-US" sz="6000" dirty="0">
                <a:highlight>
                  <a:srgbClr val="FCB524"/>
                </a:highlight>
              </a:rPr>
            </a:br>
            <a:r>
              <a:rPr lang="en-US" sz="6000" dirty="0">
                <a:highlight>
                  <a:srgbClr val="FCB524"/>
                </a:highlight>
              </a:rPr>
              <a:t>FEDERAL SALARY COUNCIL</a:t>
            </a:r>
            <a:r>
              <a:rPr lang="en-US" sz="6000" b="1" dirty="0"/>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General Schedule">
            <a:extLst>
              <a:ext uri="{FF2B5EF4-FFF2-40B4-BE49-F238E27FC236}">
                <a16:creationId xmlns:a16="http://schemas.microsoft.com/office/drawing/2014/main" id="{9A33BAE2-722E-4F10-BFE1-A224273CC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360" y="2700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99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1454</Words>
  <Application>Microsoft Office PowerPoint</Application>
  <PresentationFormat>Widescreen</PresentationFormat>
  <Paragraphs>60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AFGE Local XXXX Pay and Benefits Update</vt:lpstr>
      <vt:lpstr>Welcome!</vt:lpstr>
      <vt:lpstr>Stay Connected</vt:lpstr>
      <vt:lpstr>Pay, Benefits, and Rights on the Job</vt:lpstr>
      <vt:lpstr>Our union is winning pay increases for you – and fighting for 3.2% this year.</vt:lpstr>
      <vt:lpstr>What’s the difference between a 1% raise and a 3.2% raise?</vt:lpstr>
      <vt:lpstr>12 weeks of paid parental leave recently won.</vt:lpstr>
      <vt:lpstr>AFGE POWER</vt:lpstr>
      <vt:lpstr>AFGE SERVES ON THE  FEDERAL SALARY COUNCIL.</vt:lpstr>
      <vt:lpstr>Building Back Better: Due Process, Fair Contracts, Representation.</vt:lpstr>
      <vt:lpstr>To win better pay and benefits, build your union.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Murphy</dc:creator>
  <cp:lastModifiedBy>Daniel Riehl</cp:lastModifiedBy>
  <cp:revision>15</cp:revision>
  <dcterms:created xsi:type="dcterms:W3CDTF">2021-03-08T05:08:54Z</dcterms:created>
  <dcterms:modified xsi:type="dcterms:W3CDTF">2022-01-25T03:08:08Z</dcterms:modified>
</cp:coreProperties>
</file>