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41" r:id="rId2"/>
    <p:sldId id="342" r:id="rId3"/>
    <p:sldId id="347" r:id="rId4"/>
    <p:sldId id="343" r:id="rId5"/>
    <p:sldId id="344" r:id="rId6"/>
    <p:sldId id="345" r:id="rId7"/>
    <p:sldId id="346" r:id="rId8"/>
    <p:sldId id="348" r:id="rId9"/>
    <p:sldId id="349" r:id="rId10"/>
    <p:sldId id="350" r:id="rId11"/>
    <p:sldId id="351" r:id="rId12"/>
    <p:sldId id="352" r:id="rId13"/>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k Williams" initials="MW" lastIdx="1" clrIdx="0">
    <p:extLst>
      <p:ext uri="{19B8F6BF-5375-455C-9EA6-DF929625EA0E}">
        <p15:presenceInfo xmlns:p15="http://schemas.microsoft.com/office/powerpoint/2012/main" userId="94b12247faae6c1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639" autoAdjust="0"/>
    <p:restoredTop sz="94660"/>
  </p:normalViewPr>
  <p:slideViewPr>
    <p:cSldViewPr snapToGrid="0">
      <p:cViewPr varScale="1">
        <p:scale>
          <a:sx n="121" d="100"/>
          <a:sy n="121" d="100"/>
        </p:scale>
        <p:origin x="168" y="3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90AF-3A03-41C9-A5C0-378F4A85781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F8C266D-CE48-4E23-916F-B0D7D393B3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6062B60-CAA7-4165-B3D6-87ADA5F8E882}"/>
              </a:ext>
            </a:extLst>
          </p:cNvPr>
          <p:cNvSpPr>
            <a:spLocks noGrp="1"/>
          </p:cNvSpPr>
          <p:nvPr>
            <p:ph type="dt" sz="half" idx="10"/>
          </p:nvPr>
        </p:nvSpPr>
        <p:spPr/>
        <p:txBody>
          <a:bodyPr/>
          <a:lstStyle/>
          <a:p>
            <a:fld id="{CCEA22E6-9F1E-49E5-9AD4-46C36ED5739C}" type="datetimeFigureOut">
              <a:rPr lang="en-US" smtClean="0"/>
              <a:t>3/16/21</a:t>
            </a:fld>
            <a:endParaRPr lang="en-US"/>
          </a:p>
        </p:txBody>
      </p:sp>
      <p:sp>
        <p:nvSpPr>
          <p:cNvPr id="5" name="Footer Placeholder 4">
            <a:extLst>
              <a:ext uri="{FF2B5EF4-FFF2-40B4-BE49-F238E27FC236}">
                <a16:creationId xmlns:a16="http://schemas.microsoft.com/office/drawing/2014/main" id="{8735AAC5-5D44-42C8-9CBE-B4BE0F2728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D3A226-7C7E-4A10-85D5-EC8DAE6B8165}"/>
              </a:ext>
            </a:extLst>
          </p:cNvPr>
          <p:cNvSpPr>
            <a:spLocks noGrp="1"/>
          </p:cNvSpPr>
          <p:nvPr>
            <p:ph type="sldNum" sz="quarter" idx="12"/>
          </p:nvPr>
        </p:nvSpPr>
        <p:spPr/>
        <p:txBody>
          <a:bodyPr/>
          <a:lstStyle/>
          <a:p>
            <a:fld id="{82CF8095-59D4-4C45-A3D8-6A7435CD245D}" type="slidenum">
              <a:rPr lang="en-US" smtClean="0"/>
              <a:t>‹#›</a:t>
            </a:fld>
            <a:endParaRPr lang="en-US"/>
          </a:p>
        </p:txBody>
      </p:sp>
    </p:spTree>
    <p:extLst>
      <p:ext uri="{BB962C8B-B14F-4D97-AF65-F5344CB8AC3E}">
        <p14:creationId xmlns:p14="http://schemas.microsoft.com/office/powerpoint/2010/main" val="3887064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92641-9DCB-4AE3-8033-A803BA7D249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6741ACC-7B32-438F-B502-C27778AC68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03C8E-47F4-4EC4-864D-015135742853}"/>
              </a:ext>
            </a:extLst>
          </p:cNvPr>
          <p:cNvSpPr>
            <a:spLocks noGrp="1"/>
          </p:cNvSpPr>
          <p:nvPr>
            <p:ph type="dt" sz="half" idx="10"/>
          </p:nvPr>
        </p:nvSpPr>
        <p:spPr/>
        <p:txBody>
          <a:bodyPr/>
          <a:lstStyle/>
          <a:p>
            <a:fld id="{CCEA22E6-9F1E-49E5-9AD4-46C36ED5739C}" type="datetimeFigureOut">
              <a:rPr lang="en-US" smtClean="0"/>
              <a:t>3/16/21</a:t>
            </a:fld>
            <a:endParaRPr lang="en-US"/>
          </a:p>
        </p:txBody>
      </p:sp>
      <p:sp>
        <p:nvSpPr>
          <p:cNvPr id="5" name="Footer Placeholder 4">
            <a:extLst>
              <a:ext uri="{FF2B5EF4-FFF2-40B4-BE49-F238E27FC236}">
                <a16:creationId xmlns:a16="http://schemas.microsoft.com/office/drawing/2014/main" id="{9D1C18D8-B2F4-4ADA-85D5-0ACE4BFAF8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F3A825-3AD0-4B8A-8005-BF81CC778B8E}"/>
              </a:ext>
            </a:extLst>
          </p:cNvPr>
          <p:cNvSpPr>
            <a:spLocks noGrp="1"/>
          </p:cNvSpPr>
          <p:nvPr>
            <p:ph type="sldNum" sz="quarter" idx="12"/>
          </p:nvPr>
        </p:nvSpPr>
        <p:spPr/>
        <p:txBody>
          <a:bodyPr/>
          <a:lstStyle/>
          <a:p>
            <a:fld id="{82CF8095-59D4-4C45-A3D8-6A7435CD245D}" type="slidenum">
              <a:rPr lang="en-US" smtClean="0"/>
              <a:t>‹#›</a:t>
            </a:fld>
            <a:endParaRPr lang="en-US"/>
          </a:p>
        </p:txBody>
      </p:sp>
    </p:spTree>
    <p:extLst>
      <p:ext uri="{BB962C8B-B14F-4D97-AF65-F5344CB8AC3E}">
        <p14:creationId xmlns:p14="http://schemas.microsoft.com/office/powerpoint/2010/main" val="1224963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365015-B3A6-4EDA-BE80-351A427B3E6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2AF879-23C6-4328-AC75-1AB6B6DE2D5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4904FF-6CA5-4762-9BC9-61A3C6ADF409}"/>
              </a:ext>
            </a:extLst>
          </p:cNvPr>
          <p:cNvSpPr>
            <a:spLocks noGrp="1"/>
          </p:cNvSpPr>
          <p:nvPr>
            <p:ph type="dt" sz="half" idx="10"/>
          </p:nvPr>
        </p:nvSpPr>
        <p:spPr/>
        <p:txBody>
          <a:bodyPr/>
          <a:lstStyle/>
          <a:p>
            <a:fld id="{CCEA22E6-9F1E-49E5-9AD4-46C36ED5739C}" type="datetimeFigureOut">
              <a:rPr lang="en-US" smtClean="0"/>
              <a:t>3/16/21</a:t>
            </a:fld>
            <a:endParaRPr lang="en-US"/>
          </a:p>
        </p:txBody>
      </p:sp>
      <p:sp>
        <p:nvSpPr>
          <p:cNvPr id="5" name="Footer Placeholder 4">
            <a:extLst>
              <a:ext uri="{FF2B5EF4-FFF2-40B4-BE49-F238E27FC236}">
                <a16:creationId xmlns:a16="http://schemas.microsoft.com/office/drawing/2014/main" id="{54FB6ED4-25A7-4DE7-85BB-DEFE6565FF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1CA7BB-4306-4550-93FB-9E21A90557EF}"/>
              </a:ext>
            </a:extLst>
          </p:cNvPr>
          <p:cNvSpPr>
            <a:spLocks noGrp="1"/>
          </p:cNvSpPr>
          <p:nvPr>
            <p:ph type="sldNum" sz="quarter" idx="12"/>
          </p:nvPr>
        </p:nvSpPr>
        <p:spPr/>
        <p:txBody>
          <a:bodyPr/>
          <a:lstStyle/>
          <a:p>
            <a:fld id="{82CF8095-59D4-4C45-A3D8-6A7435CD245D}" type="slidenum">
              <a:rPr lang="en-US" smtClean="0"/>
              <a:t>‹#›</a:t>
            </a:fld>
            <a:endParaRPr lang="en-US"/>
          </a:p>
        </p:txBody>
      </p:sp>
    </p:spTree>
    <p:extLst>
      <p:ext uri="{BB962C8B-B14F-4D97-AF65-F5344CB8AC3E}">
        <p14:creationId xmlns:p14="http://schemas.microsoft.com/office/powerpoint/2010/main" val="2592946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5A7D4-5F02-40A7-8F6F-17596A1138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4F07A3-D0D2-4170-81F5-485F43A951D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EB63D9-A300-4CD4-A5D9-0CD6148D895B}"/>
              </a:ext>
            </a:extLst>
          </p:cNvPr>
          <p:cNvSpPr>
            <a:spLocks noGrp="1"/>
          </p:cNvSpPr>
          <p:nvPr>
            <p:ph type="dt" sz="half" idx="10"/>
          </p:nvPr>
        </p:nvSpPr>
        <p:spPr/>
        <p:txBody>
          <a:bodyPr/>
          <a:lstStyle/>
          <a:p>
            <a:fld id="{CCEA22E6-9F1E-49E5-9AD4-46C36ED5739C}" type="datetimeFigureOut">
              <a:rPr lang="en-US" smtClean="0"/>
              <a:t>3/16/21</a:t>
            </a:fld>
            <a:endParaRPr lang="en-US"/>
          </a:p>
        </p:txBody>
      </p:sp>
      <p:sp>
        <p:nvSpPr>
          <p:cNvPr id="5" name="Footer Placeholder 4">
            <a:extLst>
              <a:ext uri="{FF2B5EF4-FFF2-40B4-BE49-F238E27FC236}">
                <a16:creationId xmlns:a16="http://schemas.microsoft.com/office/drawing/2014/main" id="{3D3C0DAD-D51A-4E0C-A6D9-298A410FFC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BFDBCD-7413-4C78-A498-2D15780B72FC}"/>
              </a:ext>
            </a:extLst>
          </p:cNvPr>
          <p:cNvSpPr>
            <a:spLocks noGrp="1"/>
          </p:cNvSpPr>
          <p:nvPr>
            <p:ph type="sldNum" sz="quarter" idx="12"/>
          </p:nvPr>
        </p:nvSpPr>
        <p:spPr/>
        <p:txBody>
          <a:bodyPr/>
          <a:lstStyle/>
          <a:p>
            <a:fld id="{82CF8095-59D4-4C45-A3D8-6A7435CD245D}" type="slidenum">
              <a:rPr lang="en-US" smtClean="0"/>
              <a:t>‹#›</a:t>
            </a:fld>
            <a:endParaRPr lang="en-US"/>
          </a:p>
        </p:txBody>
      </p:sp>
    </p:spTree>
    <p:extLst>
      <p:ext uri="{BB962C8B-B14F-4D97-AF65-F5344CB8AC3E}">
        <p14:creationId xmlns:p14="http://schemas.microsoft.com/office/powerpoint/2010/main" val="881844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13B9E-0B35-42DA-BC87-36E6DFAB766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EC780DE-ADFE-409D-A4B6-5142483EB9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A75A5E-2EC6-4C43-A39A-6A2370958BD0}"/>
              </a:ext>
            </a:extLst>
          </p:cNvPr>
          <p:cNvSpPr>
            <a:spLocks noGrp="1"/>
          </p:cNvSpPr>
          <p:nvPr>
            <p:ph type="dt" sz="half" idx="10"/>
          </p:nvPr>
        </p:nvSpPr>
        <p:spPr/>
        <p:txBody>
          <a:bodyPr/>
          <a:lstStyle/>
          <a:p>
            <a:fld id="{CCEA22E6-9F1E-49E5-9AD4-46C36ED5739C}" type="datetimeFigureOut">
              <a:rPr lang="en-US" smtClean="0"/>
              <a:t>3/16/21</a:t>
            </a:fld>
            <a:endParaRPr lang="en-US"/>
          </a:p>
        </p:txBody>
      </p:sp>
      <p:sp>
        <p:nvSpPr>
          <p:cNvPr id="5" name="Footer Placeholder 4">
            <a:extLst>
              <a:ext uri="{FF2B5EF4-FFF2-40B4-BE49-F238E27FC236}">
                <a16:creationId xmlns:a16="http://schemas.microsoft.com/office/drawing/2014/main" id="{D60E74AC-A362-423D-9E51-2C7F9413C0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54FFD3-B43E-4D9C-945E-77956F155C50}"/>
              </a:ext>
            </a:extLst>
          </p:cNvPr>
          <p:cNvSpPr>
            <a:spLocks noGrp="1"/>
          </p:cNvSpPr>
          <p:nvPr>
            <p:ph type="sldNum" sz="quarter" idx="12"/>
          </p:nvPr>
        </p:nvSpPr>
        <p:spPr/>
        <p:txBody>
          <a:bodyPr/>
          <a:lstStyle/>
          <a:p>
            <a:fld id="{82CF8095-59D4-4C45-A3D8-6A7435CD245D}" type="slidenum">
              <a:rPr lang="en-US" smtClean="0"/>
              <a:t>‹#›</a:t>
            </a:fld>
            <a:endParaRPr lang="en-US"/>
          </a:p>
        </p:txBody>
      </p:sp>
    </p:spTree>
    <p:extLst>
      <p:ext uri="{BB962C8B-B14F-4D97-AF65-F5344CB8AC3E}">
        <p14:creationId xmlns:p14="http://schemas.microsoft.com/office/powerpoint/2010/main" val="1945988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CDFFB-C312-489A-842D-B9C4BFC4EC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6F7522-4709-46EF-B61F-AEBECB0F267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67FC318-09EF-48A1-B9AF-B7646825C2A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4D1A9E-1428-47DC-AADE-CA7F13FA77B8}"/>
              </a:ext>
            </a:extLst>
          </p:cNvPr>
          <p:cNvSpPr>
            <a:spLocks noGrp="1"/>
          </p:cNvSpPr>
          <p:nvPr>
            <p:ph type="dt" sz="half" idx="10"/>
          </p:nvPr>
        </p:nvSpPr>
        <p:spPr/>
        <p:txBody>
          <a:bodyPr/>
          <a:lstStyle/>
          <a:p>
            <a:fld id="{CCEA22E6-9F1E-49E5-9AD4-46C36ED5739C}" type="datetimeFigureOut">
              <a:rPr lang="en-US" smtClean="0"/>
              <a:t>3/16/21</a:t>
            </a:fld>
            <a:endParaRPr lang="en-US"/>
          </a:p>
        </p:txBody>
      </p:sp>
      <p:sp>
        <p:nvSpPr>
          <p:cNvPr id="6" name="Footer Placeholder 5">
            <a:extLst>
              <a:ext uri="{FF2B5EF4-FFF2-40B4-BE49-F238E27FC236}">
                <a16:creationId xmlns:a16="http://schemas.microsoft.com/office/drawing/2014/main" id="{EEC38E6F-8862-4152-8A2C-82C1B65532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BFA9D2-5197-4837-9FB9-8B73A7B73CD1}"/>
              </a:ext>
            </a:extLst>
          </p:cNvPr>
          <p:cNvSpPr>
            <a:spLocks noGrp="1"/>
          </p:cNvSpPr>
          <p:nvPr>
            <p:ph type="sldNum" sz="quarter" idx="12"/>
          </p:nvPr>
        </p:nvSpPr>
        <p:spPr/>
        <p:txBody>
          <a:bodyPr/>
          <a:lstStyle/>
          <a:p>
            <a:fld id="{82CF8095-59D4-4C45-A3D8-6A7435CD245D}" type="slidenum">
              <a:rPr lang="en-US" smtClean="0"/>
              <a:t>‹#›</a:t>
            </a:fld>
            <a:endParaRPr lang="en-US"/>
          </a:p>
        </p:txBody>
      </p:sp>
    </p:spTree>
    <p:extLst>
      <p:ext uri="{BB962C8B-B14F-4D97-AF65-F5344CB8AC3E}">
        <p14:creationId xmlns:p14="http://schemas.microsoft.com/office/powerpoint/2010/main" val="3811477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4D0A3-4ACF-47BE-9EAD-D5FB3F18B2D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23EFB07-CFAB-4960-AB7D-27BE3552E4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29BBC1-6D4B-4B48-9326-5AE9E8AC02C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0222180-5A49-49A4-AC87-46E4300E07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0AC4A0F-BF1F-45C5-8F24-6D16343962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0CFA740-6BE5-4612-8423-42DADBC71FAA}"/>
              </a:ext>
            </a:extLst>
          </p:cNvPr>
          <p:cNvSpPr>
            <a:spLocks noGrp="1"/>
          </p:cNvSpPr>
          <p:nvPr>
            <p:ph type="dt" sz="half" idx="10"/>
          </p:nvPr>
        </p:nvSpPr>
        <p:spPr/>
        <p:txBody>
          <a:bodyPr/>
          <a:lstStyle/>
          <a:p>
            <a:fld id="{CCEA22E6-9F1E-49E5-9AD4-46C36ED5739C}" type="datetimeFigureOut">
              <a:rPr lang="en-US" smtClean="0"/>
              <a:t>3/16/21</a:t>
            </a:fld>
            <a:endParaRPr lang="en-US"/>
          </a:p>
        </p:txBody>
      </p:sp>
      <p:sp>
        <p:nvSpPr>
          <p:cNvPr id="8" name="Footer Placeholder 7">
            <a:extLst>
              <a:ext uri="{FF2B5EF4-FFF2-40B4-BE49-F238E27FC236}">
                <a16:creationId xmlns:a16="http://schemas.microsoft.com/office/drawing/2014/main" id="{C5D7EB7D-F3BA-4DF6-A676-0E37443DA69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394997-3588-4DE7-93E8-DD78FC40A741}"/>
              </a:ext>
            </a:extLst>
          </p:cNvPr>
          <p:cNvSpPr>
            <a:spLocks noGrp="1"/>
          </p:cNvSpPr>
          <p:nvPr>
            <p:ph type="sldNum" sz="quarter" idx="12"/>
          </p:nvPr>
        </p:nvSpPr>
        <p:spPr/>
        <p:txBody>
          <a:bodyPr/>
          <a:lstStyle/>
          <a:p>
            <a:fld id="{82CF8095-59D4-4C45-A3D8-6A7435CD245D}" type="slidenum">
              <a:rPr lang="en-US" smtClean="0"/>
              <a:t>‹#›</a:t>
            </a:fld>
            <a:endParaRPr lang="en-US"/>
          </a:p>
        </p:txBody>
      </p:sp>
    </p:spTree>
    <p:extLst>
      <p:ext uri="{BB962C8B-B14F-4D97-AF65-F5344CB8AC3E}">
        <p14:creationId xmlns:p14="http://schemas.microsoft.com/office/powerpoint/2010/main" val="1848540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98A1A-BB34-407B-9BF0-13BE91BDADB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FC93AD0-382A-4759-B27A-259A4F7CE846}"/>
              </a:ext>
            </a:extLst>
          </p:cNvPr>
          <p:cNvSpPr>
            <a:spLocks noGrp="1"/>
          </p:cNvSpPr>
          <p:nvPr>
            <p:ph type="dt" sz="half" idx="10"/>
          </p:nvPr>
        </p:nvSpPr>
        <p:spPr/>
        <p:txBody>
          <a:bodyPr/>
          <a:lstStyle/>
          <a:p>
            <a:fld id="{CCEA22E6-9F1E-49E5-9AD4-46C36ED5739C}" type="datetimeFigureOut">
              <a:rPr lang="en-US" smtClean="0"/>
              <a:t>3/16/21</a:t>
            </a:fld>
            <a:endParaRPr lang="en-US"/>
          </a:p>
        </p:txBody>
      </p:sp>
      <p:sp>
        <p:nvSpPr>
          <p:cNvPr id="4" name="Footer Placeholder 3">
            <a:extLst>
              <a:ext uri="{FF2B5EF4-FFF2-40B4-BE49-F238E27FC236}">
                <a16:creationId xmlns:a16="http://schemas.microsoft.com/office/drawing/2014/main" id="{690AB912-334F-41F9-AFC3-C0EE1B8854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6D21582-A7FF-4271-84E3-0B56DD51344C}"/>
              </a:ext>
            </a:extLst>
          </p:cNvPr>
          <p:cNvSpPr>
            <a:spLocks noGrp="1"/>
          </p:cNvSpPr>
          <p:nvPr>
            <p:ph type="sldNum" sz="quarter" idx="12"/>
          </p:nvPr>
        </p:nvSpPr>
        <p:spPr/>
        <p:txBody>
          <a:bodyPr/>
          <a:lstStyle/>
          <a:p>
            <a:fld id="{82CF8095-59D4-4C45-A3D8-6A7435CD245D}" type="slidenum">
              <a:rPr lang="en-US" smtClean="0"/>
              <a:t>‹#›</a:t>
            </a:fld>
            <a:endParaRPr lang="en-US"/>
          </a:p>
        </p:txBody>
      </p:sp>
    </p:spTree>
    <p:extLst>
      <p:ext uri="{BB962C8B-B14F-4D97-AF65-F5344CB8AC3E}">
        <p14:creationId xmlns:p14="http://schemas.microsoft.com/office/powerpoint/2010/main" val="1865481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615ECE2-5743-45FF-9E57-E98AC995BE8F}"/>
              </a:ext>
            </a:extLst>
          </p:cNvPr>
          <p:cNvSpPr>
            <a:spLocks noGrp="1"/>
          </p:cNvSpPr>
          <p:nvPr>
            <p:ph type="dt" sz="half" idx="10"/>
          </p:nvPr>
        </p:nvSpPr>
        <p:spPr/>
        <p:txBody>
          <a:bodyPr/>
          <a:lstStyle/>
          <a:p>
            <a:fld id="{CCEA22E6-9F1E-49E5-9AD4-46C36ED5739C}" type="datetimeFigureOut">
              <a:rPr lang="en-US" smtClean="0"/>
              <a:t>3/16/21</a:t>
            </a:fld>
            <a:endParaRPr lang="en-US"/>
          </a:p>
        </p:txBody>
      </p:sp>
      <p:sp>
        <p:nvSpPr>
          <p:cNvPr id="3" name="Footer Placeholder 2">
            <a:extLst>
              <a:ext uri="{FF2B5EF4-FFF2-40B4-BE49-F238E27FC236}">
                <a16:creationId xmlns:a16="http://schemas.microsoft.com/office/drawing/2014/main" id="{F5ECDA22-B4B9-4148-9A48-D748629BF53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C565B8B-854D-4B81-821D-03BB0930021C}"/>
              </a:ext>
            </a:extLst>
          </p:cNvPr>
          <p:cNvSpPr>
            <a:spLocks noGrp="1"/>
          </p:cNvSpPr>
          <p:nvPr>
            <p:ph type="sldNum" sz="quarter" idx="12"/>
          </p:nvPr>
        </p:nvSpPr>
        <p:spPr/>
        <p:txBody>
          <a:bodyPr/>
          <a:lstStyle/>
          <a:p>
            <a:fld id="{82CF8095-59D4-4C45-A3D8-6A7435CD245D}" type="slidenum">
              <a:rPr lang="en-US" smtClean="0"/>
              <a:t>‹#›</a:t>
            </a:fld>
            <a:endParaRPr lang="en-US"/>
          </a:p>
        </p:txBody>
      </p:sp>
    </p:spTree>
    <p:extLst>
      <p:ext uri="{BB962C8B-B14F-4D97-AF65-F5344CB8AC3E}">
        <p14:creationId xmlns:p14="http://schemas.microsoft.com/office/powerpoint/2010/main" val="3809966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B96B1-3689-410D-A8B0-8E04BBF362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6D240A-C9D4-4F06-AA4A-6D2F72B4A3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CB4AF6C-33E1-497A-8F40-07A22F9F12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1E88A6-8389-4127-B034-504E8014F519}"/>
              </a:ext>
            </a:extLst>
          </p:cNvPr>
          <p:cNvSpPr>
            <a:spLocks noGrp="1"/>
          </p:cNvSpPr>
          <p:nvPr>
            <p:ph type="dt" sz="half" idx="10"/>
          </p:nvPr>
        </p:nvSpPr>
        <p:spPr/>
        <p:txBody>
          <a:bodyPr/>
          <a:lstStyle/>
          <a:p>
            <a:fld id="{CCEA22E6-9F1E-49E5-9AD4-46C36ED5739C}" type="datetimeFigureOut">
              <a:rPr lang="en-US" smtClean="0"/>
              <a:t>3/16/21</a:t>
            </a:fld>
            <a:endParaRPr lang="en-US"/>
          </a:p>
        </p:txBody>
      </p:sp>
      <p:sp>
        <p:nvSpPr>
          <p:cNvPr id="6" name="Footer Placeholder 5">
            <a:extLst>
              <a:ext uri="{FF2B5EF4-FFF2-40B4-BE49-F238E27FC236}">
                <a16:creationId xmlns:a16="http://schemas.microsoft.com/office/drawing/2014/main" id="{9828238B-9BF1-4A17-BD46-28D1628440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B1EDCC-A815-4ACF-99B1-C2F2A5DE2F29}"/>
              </a:ext>
            </a:extLst>
          </p:cNvPr>
          <p:cNvSpPr>
            <a:spLocks noGrp="1"/>
          </p:cNvSpPr>
          <p:nvPr>
            <p:ph type="sldNum" sz="quarter" idx="12"/>
          </p:nvPr>
        </p:nvSpPr>
        <p:spPr/>
        <p:txBody>
          <a:bodyPr/>
          <a:lstStyle/>
          <a:p>
            <a:fld id="{82CF8095-59D4-4C45-A3D8-6A7435CD245D}" type="slidenum">
              <a:rPr lang="en-US" smtClean="0"/>
              <a:t>‹#›</a:t>
            </a:fld>
            <a:endParaRPr lang="en-US"/>
          </a:p>
        </p:txBody>
      </p:sp>
    </p:spTree>
    <p:extLst>
      <p:ext uri="{BB962C8B-B14F-4D97-AF65-F5344CB8AC3E}">
        <p14:creationId xmlns:p14="http://schemas.microsoft.com/office/powerpoint/2010/main" val="2726800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5141E-B73D-4C12-872E-145E4F51E3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D2EB222-83DF-4FFA-8994-55D2D1F955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A745391-6A61-4E47-943F-60D8E70743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E428DE-388D-4784-B3C4-A1368DC10A8D}"/>
              </a:ext>
            </a:extLst>
          </p:cNvPr>
          <p:cNvSpPr>
            <a:spLocks noGrp="1"/>
          </p:cNvSpPr>
          <p:nvPr>
            <p:ph type="dt" sz="half" idx="10"/>
          </p:nvPr>
        </p:nvSpPr>
        <p:spPr/>
        <p:txBody>
          <a:bodyPr/>
          <a:lstStyle/>
          <a:p>
            <a:fld id="{CCEA22E6-9F1E-49E5-9AD4-46C36ED5739C}" type="datetimeFigureOut">
              <a:rPr lang="en-US" smtClean="0"/>
              <a:t>3/16/21</a:t>
            </a:fld>
            <a:endParaRPr lang="en-US"/>
          </a:p>
        </p:txBody>
      </p:sp>
      <p:sp>
        <p:nvSpPr>
          <p:cNvPr id="6" name="Footer Placeholder 5">
            <a:extLst>
              <a:ext uri="{FF2B5EF4-FFF2-40B4-BE49-F238E27FC236}">
                <a16:creationId xmlns:a16="http://schemas.microsoft.com/office/drawing/2014/main" id="{D52E1309-3808-402F-9D35-70B1E32435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748229-14B0-48FB-AC6B-62F329A1881C}"/>
              </a:ext>
            </a:extLst>
          </p:cNvPr>
          <p:cNvSpPr>
            <a:spLocks noGrp="1"/>
          </p:cNvSpPr>
          <p:nvPr>
            <p:ph type="sldNum" sz="quarter" idx="12"/>
          </p:nvPr>
        </p:nvSpPr>
        <p:spPr/>
        <p:txBody>
          <a:bodyPr/>
          <a:lstStyle/>
          <a:p>
            <a:fld id="{82CF8095-59D4-4C45-A3D8-6A7435CD245D}" type="slidenum">
              <a:rPr lang="en-US" smtClean="0"/>
              <a:t>‹#›</a:t>
            </a:fld>
            <a:endParaRPr lang="en-US"/>
          </a:p>
        </p:txBody>
      </p:sp>
    </p:spTree>
    <p:extLst>
      <p:ext uri="{BB962C8B-B14F-4D97-AF65-F5344CB8AC3E}">
        <p14:creationId xmlns:p14="http://schemas.microsoft.com/office/powerpoint/2010/main" val="3824803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396943-0643-48B1-96A3-6EB938A57B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8F6E40C-AABF-45F3-9C4E-72D6D170E1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F1337F-9839-4119-91B5-B3733861AB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EA22E6-9F1E-49E5-9AD4-46C36ED5739C}" type="datetimeFigureOut">
              <a:rPr lang="en-US" smtClean="0"/>
              <a:t>3/16/21</a:t>
            </a:fld>
            <a:endParaRPr lang="en-US"/>
          </a:p>
        </p:txBody>
      </p:sp>
      <p:sp>
        <p:nvSpPr>
          <p:cNvPr id="5" name="Footer Placeholder 4">
            <a:extLst>
              <a:ext uri="{FF2B5EF4-FFF2-40B4-BE49-F238E27FC236}">
                <a16:creationId xmlns:a16="http://schemas.microsoft.com/office/drawing/2014/main" id="{DD28C62B-7569-42B5-8746-C666CD9EA6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9BC1717-0D0B-4677-8992-CA97F174AD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CF8095-59D4-4C45-A3D8-6A7435CD245D}" type="slidenum">
              <a:rPr lang="en-US" smtClean="0"/>
              <a:t>‹#›</a:t>
            </a:fld>
            <a:endParaRPr lang="en-US"/>
          </a:p>
        </p:txBody>
      </p:sp>
    </p:spTree>
    <p:extLst>
      <p:ext uri="{BB962C8B-B14F-4D97-AF65-F5344CB8AC3E}">
        <p14:creationId xmlns:p14="http://schemas.microsoft.com/office/powerpoint/2010/main" val="35574253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7482D-FCE0-4234-9D73-C734C706CB72}"/>
              </a:ext>
            </a:extLst>
          </p:cNvPr>
          <p:cNvSpPr>
            <a:spLocks noGrp="1"/>
          </p:cNvSpPr>
          <p:nvPr>
            <p:ph type="title"/>
          </p:nvPr>
        </p:nvSpPr>
        <p:spPr>
          <a:xfrm>
            <a:off x="735980" y="1216928"/>
            <a:ext cx="10617819" cy="816903"/>
          </a:xfrm>
          <a:solidFill>
            <a:srgbClr val="FFC000"/>
          </a:solidFill>
        </p:spPr>
        <p:txBody>
          <a:bodyPr>
            <a:normAutofit/>
          </a:bodyPr>
          <a:lstStyle/>
          <a:p>
            <a:pPr algn="ctr"/>
            <a:r>
              <a:rPr lang="en-US" b="1" dirty="0">
                <a:solidFill>
                  <a:srgbClr val="002060"/>
                </a:solidFill>
              </a:rPr>
              <a:t> Two Tracks One Goal: A More Powerful AFGE</a:t>
            </a:r>
          </a:p>
        </p:txBody>
      </p:sp>
      <p:sp>
        <p:nvSpPr>
          <p:cNvPr id="3" name="Content Placeholder 2">
            <a:extLst>
              <a:ext uri="{FF2B5EF4-FFF2-40B4-BE49-F238E27FC236}">
                <a16:creationId xmlns:a16="http://schemas.microsoft.com/office/drawing/2014/main" id="{B0178744-E925-45B6-B367-5EA1D0E5CDAE}"/>
              </a:ext>
            </a:extLst>
          </p:cNvPr>
          <p:cNvSpPr>
            <a:spLocks noGrp="1"/>
          </p:cNvSpPr>
          <p:nvPr>
            <p:ph idx="1"/>
          </p:nvPr>
        </p:nvSpPr>
        <p:spPr>
          <a:xfrm>
            <a:off x="838199" y="2963046"/>
            <a:ext cx="10515600" cy="4000567"/>
          </a:xfrm>
        </p:spPr>
        <p:txBody>
          <a:bodyPr>
            <a:normAutofit/>
          </a:bodyPr>
          <a:lstStyle/>
          <a:p>
            <a:r>
              <a:rPr lang="en-US" sz="1800" b="1" dirty="0">
                <a:effectLst/>
                <a:latin typeface="Calibri" panose="020F0502020204030204" pitchFamily="34" charset="0"/>
                <a:ea typeface="Calibri" panose="020F0502020204030204" pitchFamily="34" charset="0"/>
                <a:cs typeface="Times New Roman" panose="02020603050405020304" pitchFamily="18" charset="0"/>
              </a:rPr>
              <a:t>At the recent Strategic Planning session of the NEC, the NEC recognized and agreed on two basic tracks for building AFGE. The darkness is lifting and we must prepare right now to take full advantage of the light appearing in January, and as the light grows stronger in February, March, April and beyond. </a:t>
            </a:r>
          </a:p>
          <a:p>
            <a:r>
              <a:rPr lang="en-US" sz="1800" b="1" dirty="0">
                <a:effectLst/>
                <a:latin typeface="Calibri" panose="020F0502020204030204" pitchFamily="34" charset="0"/>
                <a:ea typeface="Calibri" panose="020F0502020204030204" pitchFamily="34" charset="0"/>
                <a:cs typeface="Times New Roman" panose="02020603050405020304" pitchFamily="18" charset="0"/>
              </a:rPr>
              <a:t>Goal 1 must be to find a way to immediately beginning to add a larger number of new members each month until we reach a breakeven point were our “adds and drops” are equal utilizing the techniques that we have used for the last 30 years. </a:t>
            </a:r>
            <a:r>
              <a:rPr lang="en-US" sz="18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This first goal is “1500 additional new members per month” by July 31 and each month thereafter.</a:t>
            </a:r>
            <a:r>
              <a:rPr lang="en-US"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p>
          <a:p>
            <a:r>
              <a:rPr lang="en-US" sz="1800" b="1" dirty="0">
                <a:effectLst/>
                <a:latin typeface="Calibri" panose="020F0502020204030204" pitchFamily="34" charset="0"/>
                <a:ea typeface="Calibri" panose="020F0502020204030204" pitchFamily="34" charset="0"/>
                <a:cs typeface="Times New Roman" panose="02020603050405020304" pitchFamily="18" charset="0"/>
              </a:rPr>
              <a:t>There is a real financial reason for setting this goal. </a:t>
            </a:r>
            <a:r>
              <a:rPr lang="en-US" sz="1800" b="1" u="sng" dirty="0">
                <a:effectLst/>
                <a:latin typeface="Calibri" panose="020F0502020204030204" pitchFamily="34" charset="0"/>
                <a:ea typeface="Calibri" panose="020F0502020204030204" pitchFamily="34" charset="0"/>
                <a:cs typeface="Times New Roman" panose="02020603050405020304" pitchFamily="18" charset="0"/>
              </a:rPr>
              <a:t>The projected loss of revenue due to the decline is $7 million dollars</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from the beginning for the 2020 budget year to the end of the 2021 budget year. This loss in income is devastating. If AFGE can get back to a breakeven where adds equal drops for July, AFGE will not lose revenues of $449,000 over the last 6 months of the year. </a:t>
            </a:r>
          </a:p>
          <a:p>
            <a:r>
              <a:rPr lang="en-US" sz="1800" b="1" dirty="0">
                <a:effectLst/>
                <a:latin typeface="Calibri" panose="020F0502020204030204" pitchFamily="34" charset="0"/>
                <a:ea typeface="Calibri" panose="020F0502020204030204" pitchFamily="34" charset="0"/>
                <a:cs typeface="Times New Roman" panose="02020603050405020304" pitchFamily="18" charset="0"/>
              </a:rPr>
              <a:t>To breakeven and then grow AFGE’s membership requires increasing the number of new members voluntarily joining each month. When we break it down to districts and locals, the numbers are very achievable. </a:t>
            </a:r>
          </a:p>
          <a:p>
            <a:endParaRPr lang="en-US" dirty="0"/>
          </a:p>
        </p:txBody>
      </p:sp>
      <p:sp>
        <p:nvSpPr>
          <p:cNvPr id="4" name="Rectangle 3">
            <a:extLst>
              <a:ext uri="{FF2B5EF4-FFF2-40B4-BE49-F238E27FC236}">
                <a16:creationId xmlns:a16="http://schemas.microsoft.com/office/drawing/2014/main" id="{56DB10B7-43AB-497F-B4A4-D174DB547580}"/>
              </a:ext>
            </a:extLst>
          </p:cNvPr>
          <p:cNvSpPr/>
          <p:nvPr/>
        </p:nvSpPr>
        <p:spPr>
          <a:xfrm>
            <a:off x="-19266" y="-1"/>
            <a:ext cx="12230529" cy="830997"/>
          </a:xfrm>
          <a:prstGeom prst="rect">
            <a:avLst/>
          </a:prstGeom>
          <a:solidFill>
            <a:srgbClr val="002060"/>
          </a:solid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4800" b="1" cap="none" spc="0" dirty="0">
                <a:solidFill>
                  <a:schemeClr val="accent4"/>
                </a:solidFill>
                <a:effectLst/>
              </a:rPr>
              <a:t>Moving Forward: Rebuild Red</a:t>
            </a:r>
            <a:r>
              <a:rPr lang="en-US" sz="4800" b="1" dirty="0">
                <a:solidFill>
                  <a:schemeClr val="accent4"/>
                </a:solidFill>
              </a:rPr>
              <a:t>esign Reclaim</a:t>
            </a:r>
            <a:endParaRPr lang="en-US" sz="4800" b="1" cap="none" spc="0" dirty="0">
              <a:solidFill>
                <a:schemeClr val="accent4"/>
              </a:solidFill>
              <a:effectLst/>
            </a:endParaRPr>
          </a:p>
        </p:txBody>
      </p:sp>
      <p:sp>
        <p:nvSpPr>
          <p:cNvPr id="6" name="TextBox 5">
            <a:extLst>
              <a:ext uri="{FF2B5EF4-FFF2-40B4-BE49-F238E27FC236}">
                <a16:creationId xmlns:a16="http://schemas.microsoft.com/office/drawing/2014/main" id="{A3F0065E-F8BB-4464-9A4D-14A8C7F7AE59}"/>
              </a:ext>
            </a:extLst>
          </p:cNvPr>
          <p:cNvSpPr txBox="1"/>
          <p:nvPr/>
        </p:nvSpPr>
        <p:spPr>
          <a:xfrm>
            <a:off x="1059366" y="2231987"/>
            <a:ext cx="10147610" cy="532903"/>
          </a:xfrm>
          <a:prstGeom prst="rect">
            <a:avLst/>
          </a:prstGeom>
          <a:solidFill>
            <a:srgbClr val="002060"/>
          </a:solidFill>
        </p:spPr>
        <p:txBody>
          <a:bodyPr wrap="square">
            <a:spAutoFit/>
          </a:bodyPr>
          <a:lstStyle/>
          <a:p>
            <a:pPr marL="0" marR="0">
              <a:lnSpc>
                <a:spcPct val="107000"/>
              </a:lnSpc>
              <a:spcBef>
                <a:spcPts val="0"/>
              </a:spcBef>
              <a:spcAft>
                <a:spcPts val="800"/>
              </a:spcAft>
            </a:pPr>
            <a:r>
              <a:rPr lang="en-US" sz="28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Track 1- Immediately increase new member R</a:t>
            </a:r>
            <a:r>
              <a:rPr lang="en-US" sz="2800" b="1" u="sng"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ecruitment</a:t>
            </a:r>
            <a:r>
              <a:rPr lang="en-US" sz="28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 – “Adds”. </a:t>
            </a:r>
          </a:p>
        </p:txBody>
      </p:sp>
    </p:spTree>
    <p:extLst>
      <p:ext uri="{BB962C8B-B14F-4D97-AF65-F5344CB8AC3E}">
        <p14:creationId xmlns:p14="http://schemas.microsoft.com/office/powerpoint/2010/main" val="1837016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7482D-FCE0-4234-9D73-C734C706CB72}"/>
              </a:ext>
            </a:extLst>
          </p:cNvPr>
          <p:cNvSpPr>
            <a:spLocks noGrp="1"/>
          </p:cNvSpPr>
          <p:nvPr>
            <p:ph type="title"/>
          </p:nvPr>
        </p:nvSpPr>
        <p:spPr>
          <a:xfrm>
            <a:off x="735980" y="1216928"/>
            <a:ext cx="10617819" cy="816903"/>
          </a:xfrm>
          <a:solidFill>
            <a:srgbClr val="FFC000"/>
          </a:solidFill>
        </p:spPr>
        <p:txBody>
          <a:bodyPr>
            <a:normAutofit/>
          </a:bodyPr>
          <a:lstStyle/>
          <a:p>
            <a:pPr algn="ctr"/>
            <a:r>
              <a:rPr lang="en-US" b="1" dirty="0">
                <a:solidFill>
                  <a:srgbClr val="002060"/>
                </a:solidFill>
              </a:rPr>
              <a:t> Two Tracks One Goal: A More Powerful AFGE</a:t>
            </a:r>
          </a:p>
        </p:txBody>
      </p:sp>
      <p:sp>
        <p:nvSpPr>
          <p:cNvPr id="3" name="Content Placeholder 2">
            <a:extLst>
              <a:ext uri="{FF2B5EF4-FFF2-40B4-BE49-F238E27FC236}">
                <a16:creationId xmlns:a16="http://schemas.microsoft.com/office/drawing/2014/main" id="{B0178744-E925-45B6-B367-5EA1D0E5CDAE}"/>
              </a:ext>
            </a:extLst>
          </p:cNvPr>
          <p:cNvSpPr>
            <a:spLocks noGrp="1"/>
          </p:cNvSpPr>
          <p:nvPr>
            <p:ph idx="1"/>
          </p:nvPr>
        </p:nvSpPr>
        <p:spPr>
          <a:xfrm>
            <a:off x="735980" y="2951402"/>
            <a:ext cx="10515600" cy="3429000"/>
          </a:xfrm>
        </p:spPr>
        <p:txBody>
          <a:bodyPr>
            <a:normAutofit fontScale="70000" lnSpcReduction="20000"/>
          </a:bodyPr>
          <a:lstStyle/>
          <a:p>
            <a:pPr marL="0" indent="0" algn="l">
              <a:buNone/>
            </a:pPr>
            <a:endParaRPr lang="en-US" sz="2000" b="1" i="0" dirty="0">
              <a:solidFill>
                <a:srgbClr val="000000"/>
              </a:solidFill>
              <a:effectLst/>
              <a:latin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en-US" sz="2600" b="1" dirty="0">
                <a:effectLst/>
                <a:latin typeface="Calibri" panose="020F0502020204030204" pitchFamily="34" charset="0"/>
                <a:ea typeface="Calibri" panose="020F0502020204030204" pitchFamily="34" charset="0"/>
                <a:cs typeface="Times New Roman" panose="02020603050405020304" pitchFamily="18" charset="0"/>
              </a:rPr>
              <a:t>Mid to Late January</a:t>
            </a:r>
          </a:p>
          <a:p>
            <a:pPr algn="l"/>
            <a:r>
              <a:rPr lang="en-US" b="0" i="0" dirty="0">
                <a:solidFill>
                  <a:srgbClr val="000000"/>
                </a:solidFill>
                <a:effectLst/>
                <a:latin typeface="Times New Roman" panose="02020603050405020304" pitchFamily="18" charset="0"/>
              </a:rPr>
              <a:t>10. </a:t>
            </a:r>
            <a:r>
              <a:rPr lang="en-US" dirty="0">
                <a:solidFill>
                  <a:srgbClr val="000000"/>
                </a:solidFill>
                <a:latin typeface="Times New Roman" panose="02020603050405020304" pitchFamily="18" charset="0"/>
              </a:rPr>
              <a:t>H</a:t>
            </a:r>
            <a:r>
              <a:rPr lang="en-US" b="0" i="0" dirty="0">
                <a:solidFill>
                  <a:srgbClr val="000000"/>
                </a:solidFill>
                <a:effectLst/>
                <a:latin typeface="Times New Roman" panose="02020603050405020304" pitchFamily="18" charset="0"/>
              </a:rPr>
              <a:t>old a virtual town hall with members</a:t>
            </a:r>
          </a:p>
          <a:p>
            <a:pPr algn="l"/>
            <a:r>
              <a:rPr lang="en-US" b="0" i="0" dirty="0">
                <a:solidFill>
                  <a:srgbClr val="000000"/>
                </a:solidFill>
                <a:effectLst/>
                <a:latin typeface="Times New Roman" panose="02020603050405020304" pitchFamily="18" charset="0"/>
              </a:rPr>
              <a:t>11. Prep of materials for possible Revocation of EOs: guidance, recruitment, etc. (FSED/GCO)</a:t>
            </a:r>
          </a:p>
          <a:p>
            <a:pPr algn="l"/>
            <a:r>
              <a:rPr lang="en-US" b="0" i="0" dirty="0">
                <a:solidFill>
                  <a:srgbClr val="000000"/>
                </a:solidFill>
                <a:effectLst/>
                <a:latin typeface="Times New Roman" panose="02020603050405020304" pitchFamily="18" charset="0"/>
              </a:rPr>
              <a:t>12. Begin search for possible Temp Organizers for hire in spring as workplaces open.</a:t>
            </a:r>
          </a:p>
          <a:p>
            <a:pPr algn="l"/>
            <a:r>
              <a:rPr lang="en-US" b="0" i="0" dirty="0">
                <a:solidFill>
                  <a:srgbClr val="000000"/>
                </a:solidFill>
                <a:effectLst/>
                <a:latin typeface="Times New Roman" panose="02020603050405020304" pitchFamily="18" charset="0"/>
              </a:rPr>
              <a:t>14. </a:t>
            </a:r>
            <a:r>
              <a:rPr lang="en-US" b="1" i="0" dirty="0">
                <a:solidFill>
                  <a:srgbClr val="000000"/>
                </a:solidFill>
                <a:effectLst/>
                <a:latin typeface="Times New Roman" panose="02020603050405020304" pitchFamily="18" charset="0"/>
              </a:rPr>
              <a:t>Jan 20th Inauguration Day</a:t>
            </a:r>
          </a:p>
          <a:p>
            <a:pPr algn="l"/>
            <a:r>
              <a:rPr lang="en-US" b="0" i="0" dirty="0">
                <a:solidFill>
                  <a:srgbClr val="000000"/>
                </a:solidFill>
                <a:effectLst/>
                <a:latin typeface="Times New Roman" panose="02020603050405020304" pitchFamily="18" charset="0"/>
              </a:rPr>
              <a:t>15. District holds a follow-up meeting with the staff team to review assessments and begin targeting and planning recruitment activities for Feb, March, etc. Coordinate assignments.</a:t>
            </a:r>
          </a:p>
          <a:p>
            <a:pPr algn="l"/>
            <a:r>
              <a:rPr lang="en-US" b="0" i="0" dirty="0">
                <a:solidFill>
                  <a:srgbClr val="000000"/>
                </a:solidFill>
                <a:effectLst/>
                <a:latin typeface="Times New Roman" panose="02020603050405020304" pitchFamily="18" charset="0"/>
              </a:rPr>
              <a:t>16. National Virtual call with activists on possible revocation of EOs, what next—need to engage the employees with events. Develop celebratory actions for locals and a way to involve employees.</a:t>
            </a:r>
          </a:p>
          <a:p>
            <a:pPr algn="l"/>
            <a:endParaRPr lang="en-US" b="0" i="0" dirty="0">
              <a:solidFill>
                <a:srgbClr val="000000"/>
              </a:solidFill>
              <a:effectLst/>
              <a:latin typeface="Times New Roman" panose="02020603050405020304" pitchFamily="18" charset="0"/>
            </a:endParaRPr>
          </a:p>
          <a:p>
            <a:endParaRPr lang="en-US" dirty="0"/>
          </a:p>
        </p:txBody>
      </p:sp>
      <p:sp>
        <p:nvSpPr>
          <p:cNvPr id="4" name="Rectangle 3">
            <a:extLst>
              <a:ext uri="{FF2B5EF4-FFF2-40B4-BE49-F238E27FC236}">
                <a16:creationId xmlns:a16="http://schemas.microsoft.com/office/drawing/2014/main" id="{56DB10B7-43AB-497F-B4A4-D174DB547580}"/>
              </a:ext>
            </a:extLst>
          </p:cNvPr>
          <p:cNvSpPr/>
          <p:nvPr/>
        </p:nvSpPr>
        <p:spPr>
          <a:xfrm>
            <a:off x="-19266" y="-1"/>
            <a:ext cx="12230529" cy="830997"/>
          </a:xfrm>
          <a:prstGeom prst="rect">
            <a:avLst/>
          </a:prstGeom>
          <a:solidFill>
            <a:srgbClr val="002060"/>
          </a:solid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4800" b="1" cap="none" spc="0" dirty="0">
                <a:solidFill>
                  <a:schemeClr val="accent4"/>
                </a:solidFill>
                <a:effectLst/>
              </a:rPr>
              <a:t>Moving Forward: Rebuild Red</a:t>
            </a:r>
            <a:r>
              <a:rPr lang="en-US" sz="4800" b="1" dirty="0">
                <a:solidFill>
                  <a:schemeClr val="accent4"/>
                </a:solidFill>
              </a:rPr>
              <a:t>esign Reclaim</a:t>
            </a:r>
            <a:endParaRPr lang="en-US" sz="4800" b="1" cap="none" spc="0" dirty="0">
              <a:solidFill>
                <a:schemeClr val="accent4"/>
              </a:solidFill>
              <a:effectLst/>
            </a:endParaRPr>
          </a:p>
        </p:txBody>
      </p:sp>
      <p:sp>
        <p:nvSpPr>
          <p:cNvPr id="5" name="TextBox 4">
            <a:extLst>
              <a:ext uri="{FF2B5EF4-FFF2-40B4-BE49-F238E27FC236}">
                <a16:creationId xmlns:a16="http://schemas.microsoft.com/office/drawing/2014/main" id="{09709260-AACF-4D29-A78D-DFF5C9EA2E72}"/>
              </a:ext>
            </a:extLst>
          </p:cNvPr>
          <p:cNvSpPr txBox="1"/>
          <p:nvPr/>
        </p:nvSpPr>
        <p:spPr>
          <a:xfrm>
            <a:off x="2553629" y="2226165"/>
            <a:ext cx="6356195" cy="532903"/>
          </a:xfrm>
          <a:prstGeom prst="rect">
            <a:avLst/>
          </a:prstGeom>
          <a:solidFill>
            <a:srgbClr val="002060"/>
          </a:solidFill>
        </p:spPr>
        <p:txBody>
          <a:bodyPr wrap="square">
            <a:spAutoFit/>
          </a:bodyPr>
          <a:lstStyle/>
          <a:p>
            <a:pPr marL="0" marR="0" algn="ctr">
              <a:lnSpc>
                <a:spcPct val="107000"/>
              </a:lnSpc>
              <a:spcBef>
                <a:spcPts val="0"/>
              </a:spcBef>
              <a:spcAft>
                <a:spcPts val="800"/>
              </a:spcAft>
            </a:pPr>
            <a:r>
              <a:rPr lang="en-US" sz="28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Hitting The </a:t>
            </a:r>
            <a:r>
              <a:rPr lang="en-US" sz="2800" b="1">
                <a:solidFill>
                  <a:srgbClr val="FFC000"/>
                </a:solidFill>
                <a:latin typeface="Calibri" panose="020F0502020204030204" pitchFamily="34" charset="0"/>
                <a:ea typeface="Calibri" panose="020F0502020204030204" pitchFamily="34" charset="0"/>
                <a:cs typeface="Times New Roman" panose="02020603050405020304" pitchFamily="18" charset="0"/>
              </a:rPr>
              <a:t>Ground Running</a:t>
            </a:r>
            <a:endParaRPr lang="en-US" sz="28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74550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7482D-FCE0-4234-9D73-C734C706CB72}"/>
              </a:ext>
            </a:extLst>
          </p:cNvPr>
          <p:cNvSpPr>
            <a:spLocks noGrp="1"/>
          </p:cNvSpPr>
          <p:nvPr>
            <p:ph type="title"/>
          </p:nvPr>
        </p:nvSpPr>
        <p:spPr>
          <a:xfrm>
            <a:off x="735980" y="1216928"/>
            <a:ext cx="10617819" cy="816903"/>
          </a:xfrm>
          <a:solidFill>
            <a:srgbClr val="FFC000"/>
          </a:solidFill>
        </p:spPr>
        <p:txBody>
          <a:bodyPr>
            <a:normAutofit/>
          </a:bodyPr>
          <a:lstStyle/>
          <a:p>
            <a:pPr algn="ctr"/>
            <a:r>
              <a:rPr lang="en-US" b="1" dirty="0">
                <a:solidFill>
                  <a:srgbClr val="002060"/>
                </a:solidFill>
              </a:rPr>
              <a:t> Two Tracks One Goal: A More Powerful AFGE</a:t>
            </a:r>
          </a:p>
        </p:txBody>
      </p:sp>
      <p:sp>
        <p:nvSpPr>
          <p:cNvPr id="3" name="Content Placeholder 2">
            <a:extLst>
              <a:ext uri="{FF2B5EF4-FFF2-40B4-BE49-F238E27FC236}">
                <a16:creationId xmlns:a16="http://schemas.microsoft.com/office/drawing/2014/main" id="{B0178744-E925-45B6-B367-5EA1D0E5CDAE}"/>
              </a:ext>
            </a:extLst>
          </p:cNvPr>
          <p:cNvSpPr>
            <a:spLocks noGrp="1"/>
          </p:cNvSpPr>
          <p:nvPr>
            <p:ph idx="1"/>
          </p:nvPr>
        </p:nvSpPr>
        <p:spPr>
          <a:xfrm>
            <a:off x="735980" y="2951402"/>
            <a:ext cx="10515600" cy="3429000"/>
          </a:xfrm>
        </p:spPr>
        <p:txBody>
          <a:bodyPr>
            <a:normAutofit fontScale="62500" lnSpcReduction="20000"/>
          </a:bodyPr>
          <a:lstStyle/>
          <a:p>
            <a:pPr marL="0" indent="0" algn="l">
              <a:buNone/>
            </a:pPr>
            <a:endParaRPr lang="en-US" sz="2000" b="1" i="0" dirty="0">
              <a:solidFill>
                <a:srgbClr val="000000"/>
              </a:solidFill>
              <a:effectLst/>
              <a:latin typeface="Times New Roman" panose="02020603050405020304" pitchFamily="18" charset="0"/>
            </a:endParaRPr>
          </a:p>
          <a:p>
            <a:pPr algn="l"/>
            <a:r>
              <a:rPr lang="en-US" b="1" i="0" dirty="0">
                <a:solidFill>
                  <a:srgbClr val="000000"/>
                </a:solidFill>
                <a:effectLst/>
                <a:latin typeface="Times New Roman" panose="02020603050405020304" pitchFamily="18" charset="0"/>
              </a:rPr>
              <a:t>February</a:t>
            </a:r>
          </a:p>
          <a:p>
            <a:pPr algn="l"/>
            <a:r>
              <a:rPr lang="en-US" b="0" i="0" dirty="0">
                <a:solidFill>
                  <a:srgbClr val="000000"/>
                </a:solidFill>
                <a:effectLst/>
                <a:latin typeface="Times New Roman" panose="02020603050405020304" pitchFamily="18" charset="0"/>
              </a:rPr>
              <a:t>17. Build engagement for Virtual Legislative Conference-Feb 20th</a:t>
            </a:r>
          </a:p>
          <a:p>
            <a:pPr algn="l"/>
            <a:r>
              <a:rPr lang="en-US" b="0" i="0" dirty="0">
                <a:solidFill>
                  <a:srgbClr val="000000"/>
                </a:solidFill>
                <a:effectLst/>
                <a:latin typeface="Times New Roman" panose="02020603050405020304" pitchFamily="18" charset="0"/>
              </a:rPr>
              <a:t>18. Work with willing locals to boost recruitment using local or national issues on zoom events for Feb. Get locals to plan March and April events-zoom – May be looming Telework fights.</a:t>
            </a:r>
          </a:p>
          <a:p>
            <a:pPr algn="l"/>
            <a:r>
              <a:rPr lang="en-US" b="0" i="0" dirty="0">
                <a:solidFill>
                  <a:srgbClr val="000000"/>
                </a:solidFill>
                <a:effectLst/>
                <a:latin typeface="Times New Roman" panose="02020603050405020304" pitchFamily="18" charset="0"/>
              </a:rPr>
              <a:t>19. Use a heavy dose of phone blitzing to connect with members and hold conversations for </a:t>
            </a:r>
            <a:r>
              <a:rPr lang="en-US" dirty="0">
                <a:solidFill>
                  <a:srgbClr val="000000"/>
                </a:solidFill>
                <a:latin typeface="Times New Roman" panose="02020603050405020304" pitchFamily="18" charset="0"/>
              </a:rPr>
              <a:t>Org Com Leader</a:t>
            </a:r>
            <a:r>
              <a:rPr lang="en-US" b="0" i="0" dirty="0">
                <a:solidFill>
                  <a:srgbClr val="000000"/>
                </a:solidFill>
                <a:effectLst/>
                <a:latin typeface="Times New Roman" panose="02020603050405020304" pitchFamily="18" charset="0"/>
              </a:rPr>
              <a:t> ID.</a:t>
            </a:r>
          </a:p>
          <a:p>
            <a:pPr algn="l"/>
            <a:r>
              <a:rPr lang="en-US" b="0" i="0" dirty="0">
                <a:solidFill>
                  <a:srgbClr val="000000"/>
                </a:solidFill>
                <a:effectLst/>
                <a:latin typeface="Times New Roman" panose="02020603050405020304" pitchFamily="18" charset="0"/>
              </a:rPr>
              <a:t>20. District Team meeting to assess progress every month or perhaps 2x a month.</a:t>
            </a:r>
          </a:p>
          <a:p>
            <a:pPr algn="l"/>
            <a:r>
              <a:rPr lang="en-US" b="0" i="0" dirty="0">
                <a:solidFill>
                  <a:srgbClr val="000000"/>
                </a:solidFill>
                <a:effectLst/>
                <a:latin typeface="Times New Roman" panose="02020603050405020304" pitchFamily="18" charset="0"/>
              </a:rPr>
              <a:t>21. ID willing locals who are interested in shifting to building power through Organizing/Mobilizing Committees made up of informal leaders. (looking for a small number of locals nationwide)</a:t>
            </a:r>
          </a:p>
          <a:p>
            <a:pPr algn="l"/>
            <a:r>
              <a:rPr lang="en-US" b="0" i="0" dirty="0">
                <a:solidFill>
                  <a:srgbClr val="000000"/>
                </a:solidFill>
                <a:effectLst/>
                <a:latin typeface="Times New Roman" panose="02020603050405020304" pitchFamily="18" charset="0"/>
              </a:rPr>
              <a:t>22. ID small number of staff who can help locals with the shift to Organizing to Build Power and set a preliminary orientation and buy in process for staff to review with local</a:t>
            </a:r>
          </a:p>
          <a:p>
            <a:endParaRPr lang="en-US" dirty="0"/>
          </a:p>
        </p:txBody>
      </p:sp>
      <p:sp>
        <p:nvSpPr>
          <p:cNvPr id="4" name="Rectangle 3">
            <a:extLst>
              <a:ext uri="{FF2B5EF4-FFF2-40B4-BE49-F238E27FC236}">
                <a16:creationId xmlns:a16="http://schemas.microsoft.com/office/drawing/2014/main" id="{56DB10B7-43AB-497F-B4A4-D174DB547580}"/>
              </a:ext>
            </a:extLst>
          </p:cNvPr>
          <p:cNvSpPr/>
          <p:nvPr/>
        </p:nvSpPr>
        <p:spPr>
          <a:xfrm>
            <a:off x="-19266" y="-1"/>
            <a:ext cx="12230529" cy="830997"/>
          </a:xfrm>
          <a:prstGeom prst="rect">
            <a:avLst/>
          </a:prstGeom>
          <a:solidFill>
            <a:srgbClr val="002060"/>
          </a:solid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4800" b="1" cap="none" spc="0" dirty="0">
                <a:solidFill>
                  <a:schemeClr val="accent4"/>
                </a:solidFill>
                <a:effectLst/>
              </a:rPr>
              <a:t>Moving Forward: Rebuild Red</a:t>
            </a:r>
            <a:r>
              <a:rPr lang="en-US" sz="4800" b="1" dirty="0">
                <a:solidFill>
                  <a:schemeClr val="accent4"/>
                </a:solidFill>
              </a:rPr>
              <a:t>esign Reclaim</a:t>
            </a:r>
            <a:endParaRPr lang="en-US" sz="4800" b="1" cap="none" spc="0" dirty="0">
              <a:solidFill>
                <a:schemeClr val="accent4"/>
              </a:solidFill>
              <a:effectLst/>
            </a:endParaRPr>
          </a:p>
        </p:txBody>
      </p:sp>
      <p:sp>
        <p:nvSpPr>
          <p:cNvPr id="5" name="TextBox 4">
            <a:extLst>
              <a:ext uri="{FF2B5EF4-FFF2-40B4-BE49-F238E27FC236}">
                <a16:creationId xmlns:a16="http://schemas.microsoft.com/office/drawing/2014/main" id="{09709260-AACF-4D29-A78D-DFF5C9EA2E72}"/>
              </a:ext>
            </a:extLst>
          </p:cNvPr>
          <p:cNvSpPr txBox="1"/>
          <p:nvPr/>
        </p:nvSpPr>
        <p:spPr>
          <a:xfrm>
            <a:off x="2553629" y="2226165"/>
            <a:ext cx="6356195" cy="532903"/>
          </a:xfrm>
          <a:prstGeom prst="rect">
            <a:avLst/>
          </a:prstGeom>
          <a:solidFill>
            <a:srgbClr val="002060"/>
          </a:solidFill>
        </p:spPr>
        <p:txBody>
          <a:bodyPr wrap="square">
            <a:spAutoFit/>
          </a:bodyPr>
          <a:lstStyle/>
          <a:p>
            <a:pPr marL="0" marR="0" algn="ctr">
              <a:lnSpc>
                <a:spcPct val="107000"/>
              </a:lnSpc>
              <a:spcBef>
                <a:spcPts val="0"/>
              </a:spcBef>
              <a:spcAft>
                <a:spcPts val="800"/>
              </a:spcAft>
            </a:pPr>
            <a:r>
              <a:rPr lang="en-US" sz="28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Hitting The </a:t>
            </a:r>
            <a:r>
              <a:rPr lang="en-US" sz="2800" b="1">
                <a:solidFill>
                  <a:srgbClr val="FFC000"/>
                </a:solidFill>
                <a:latin typeface="Calibri" panose="020F0502020204030204" pitchFamily="34" charset="0"/>
                <a:ea typeface="Calibri" panose="020F0502020204030204" pitchFamily="34" charset="0"/>
                <a:cs typeface="Times New Roman" panose="02020603050405020304" pitchFamily="18" charset="0"/>
              </a:rPr>
              <a:t>Ground Running</a:t>
            </a:r>
            <a:endParaRPr lang="en-US" sz="28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49239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7482D-FCE0-4234-9D73-C734C706CB72}"/>
              </a:ext>
            </a:extLst>
          </p:cNvPr>
          <p:cNvSpPr>
            <a:spLocks noGrp="1"/>
          </p:cNvSpPr>
          <p:nvPr>
            <p:ph type="title"/>
          </p:nvPr>
        </p:nvSpPr>
        <p:spPr>
          <a:xfrm>
            <a:off x="735980" y="1216928"/>
            <a:ext cx="10617819" cy="816903"/>
          </a:xfrm>
          <a:solidFill>
            <a:srgbClr val="FFC000"/>
          </a:solidFill>
        </p:spPr>
        <p:txBody>
          <a:bodyPr>
            <a:normAutofit/>
          </a:bodyPr>
          <a:lstStyle/>
          <a:p>
            <a:pPr algn="ctr"/>
            <a:r>
              <a:rPr lang="en-US" b="1" dirty="0">
                <a:solidFill>
                  <a:srgbClr val="002060"/>
                </a:solidFill>
              </a:rPr>
              <a:t> Two Tracks One Goal: A More Powerful AFGE</a:t>
            </a:r>
          </a:p>
        </p:txBody>
      </p:sp>
      <p:sp>
        <p:nvSpPr>
          <p:cNvPr id="3" name="Content Placeholder 2">
            <a:extLst>
              <a:ext uri="{FF2B5EF4-FFF2-40B4-BE49-F238E27FC236}">
                <a16:creationId xmlns:a16="http://schemas.microsoft.com/office/drawing/2014/main" id="{B0178744-E925-45B6-B367-5EA1D0E5CDAE}"/>
              </a:ext>
            </a:extLst>
          </p:cNvPr>
          <p:cNvSpPr>
            <a:spLocks noGrp="1"/>
          </p:cNvSpPr>
          <p:nvPr>
            <p:ph idx="1"/>
          </p:nvPr>
        </p:nvSpPr>
        <p:spPr>
          <a:xfrm>
            <a:off x="735980" y="2951402"/>
            <a:ext cx="10515600" cy="3429000"/>
          </a:xfrm>
        </p:spPr>
        <p:txBody>
          <a:bodyPr>
            <a:normAutofit fontScale="70000" lnSpcReduction="20000"/>
          </a:bodyPr>
          <a:lstStyle/>
          <a:p>
            <a:pPr marL="0" indent="0" algn="l">
              <a:buNone/>
            </a:pPr>
            <a:endParaRPr lang="en-US" sz="2000" b="1" i="0" dirty="0">
              <a:solidFill>
                <a:srgbClr val="000000"/>
              </a:solidFill>
              <a:effectLst/>
              <a:latin typeface="Times New Roman" panose="02020603050405020304" pitchFamily="18" charset="0"/>
            </a:endParaRPr>
          </a:p>
          <a:p>
            <a:pPr algn="l"/>
            <a:r>
              <a:rPr lang="en-US" b="1" i="0" dirty="0">
                <a:solidFill>
                  <a:srgbClr val="000000"/>
                </a:solidFill>
                <a:effectLst/>
                <a:latin typeface="Times New Roman" panose="02020603050405020304" pitchFamily="18" charset="0"/>
              </a:rPr>
              <a:t>March</a:t>
            </a:r>
          </a:p>
          <a:p>
            <a:pPr algn="l"/>
            <a:r>
              <a:rPr lang="en-US" b="0" i="0" dirty="0">
                <a:solidFill>
                  <a:srgbClr val="000000"/>
                </a:solidFill>
                <a:effectLst/>
                <a:latin typeface="Times New Roman" panose="02020603050405020304" pitchFamily="18" charset="0"/>
              </a:rPr>
              <a:t>23. </a:t>
            </a:r>
            <a:r>
              <a:rPr lang="en-US" dirty="0">
                <a:solidFill>
                  <a:srgbClr val="000000"/>
                </a:solidFill>
                <a:latin typeface="Times New Roman" panose="02020603050405020304" pitchFamily="18" charset="0"/>
              </a:rPr>
              <a:t>I</a:t>
            </a:r>
            <a:r>
              <a:rPr lang="en-US" b="0" i="0" dirty="0">
                <a:solidFill>
                  <a:srgbClr val="000000"/>
                </a:solidFill>
                <a:effectLst/>
                <a:latin typeface="Times New Roman" panose="02020603050405020304" pitchFamily="18" charset="0"/>
              </a:rPr>
              <a:t>ncrease Adds over Feb. Recognize success. Plan May events—in person events preferred.</a:t>
            </a:r>
          </a:p>
          <a:p>
            <a:pPr algn="l"/>
            <a:r>
              <a:rPr lang="en-US" b="0" i="0" dirty="0">
                <a:solidFill>
                  <a:srgbClr val="000000"/>
                </a:solidFill>
                <a:effectLst/>
                <a:latin typeface="Times New Roman" panose="02020603050405020304" pitchFamily="18" charset="0"/>
              </a:rPr>
              <a:t>Hold District Team meetings to track progress and adjust plans if needed.</a:t>
            </a:r>
          </a:p>
          <a:p>
            <a:pPr algn="l"/>
            <a:r>
              <a:rPr lang="en-US" b="1" i="0" dirty="0">
                <a:solidFill>
                  <a:srgbClr val="000000"/>
                </a:solidFill>
                <a:effectLst/>
                <a:latin typeface="Times New Roman" panose="02020603050405020304" pitchFamily="18" charset="0"/>
              </a:rPr>
              <a:t>April </a:t>
            </a:r>
          </a:p>
          <a:p>
            <a:pPr algn="l"/>
            <a:r>
              <a:rPr lang="en-US" b="0" i="0" dirty="0">
                <a:solidFill>
                  <a:srgbClr val="000000"/>
                </a:solidFill>
                <a:effectLst/>
                <a:latin typeface="Times New Roman" panose="02020603050405020304" pitchFamily="18" charset="0"/>
              </a:rPr>
              <a:t>Hold District Team meetings to focus on goal attainment</a:t>
            </a:r>
          </a:p>
          <a:p>
            <a:pPr algn="l"/>
            <a:r>
              <a:rPr lang="en-US" b="0" i="0" dirty="0">
                <a:solidFill>
                  <a:srgbClr val="000000"/>
                </a:solidFill>
                <a:effectLst/>
                <a:latin typeface="Times New Roman" panose="02020603050405020304" pitchFamily="18" charset="0"/>
              </a:rPr>
              <a:t>24. April-should be moving back to full pre-COVID activities and 1/3 to ½ half of the way to the district goal on increased adds for breakeven. Events will be mix of virtual or in person.</a:t>
            </a:r>
          </a:p>
          <a:p>
            <a:pPr algn="l"/>
            <a:r>
              <a:rPr lang="en-US" b="0" i="0" dirty="0">
                <a:solidFill>
                  <a:srgbClr val="000000"/>
                </a:solidFill>
                <a:effectLst/>
                <a:latin typeface="Times New Roman" panose="02020603050405020304" pitchFamily="18" charset="0"/>
              </a:rPr>
              <a:t>25. </a:t>
            </a:r>
            <a:r>
              <a:rPr lang="en-US" b="1" i="0" dirty="0">
                <a:solidFill>
                  <a:srgbClr val="000000"/>
                </a:solidFill>
                <a:effectLst/>
                <a:latin typeface="Times New Roman" panose="02020603050405020304" pitchFamily="18" charset="0"/>
              </a:rPr>
              <a:t>May</a:t>
            </a:r>
            <a:r>
              <a:rPr lang="en-US" b="0" i="0" dirty="0">
                <a:solidFill>
                  <a:srgbClr val="000000"/>
                </a:solidFill>
                <a:effectLst/>
                <a:latin typeface="Times New Roman" panose="02020603050405020304" pitchFamily="18" charset="0"/>
              </a:rPr>
              <a:t> expect workforce to be back in large measure. Planning for intense work.</a:t>
            </a:r>
          </a:p>
          <a:p>
            <a:pPr algn="l"/>
            <a:r>
              <a:rPr lang="en-US" b="0" i="0" dirty="0">
                <a:solidFill>
                  <a:srgbClr val="000000"/>
                </a:solidFill>
                <a:effectLst/>
                <a:latin typeface="Times New Roman" panose="02020603050405020304" pitchFamily="18" charset="0"/>
              </a:rPr>
              <a:t>26. </a:t>
            </a:r>
            <a:r>
              <a:rPr lang="en-US" b="1" i="0" dirty="0">
                <a:solidFill>
                  <a:srgbClr val="000000"/>
                </a:solidFill>
                <a:effectLst/>
                <a:latin typeface="Times New Roman" panose="02020603050405020304" pitchFamily="18" charset="0"/>
              </a:rPr>
              <a:t>June and July</a:t>
            </a:r>
            <a:r>
              <a:rPr lang="en-US" b="0" i="0" dirty="0">
                <a:solidFill>
                  <a:srgbClr val="000000"/>
                </a:solidFill>
                <a:effectLst/>
                <a:latin typeface="Times New Roman" panose="02020603050405020304" pitchFamily="18" charset="0"/>
              </a:rPr>
              <a:t>-Final push to attain the goal.</a:t>
            </a:r>
          </a:p>
          <a:p>
            <a:endParaRPr lang="en-US" dirty="0"/>
          </a:p>
        </p:txBody>
      </p:sp>
      <p:sp>
        <p:nvSpPr>
          <p:cNvPr id="4" name="Rectangle 3">
            <a:extLst>
              <a:ext uri="{FF2B5EF4-FFF2-40B4-BE49-F238E27FC236}">
                <a16:creationId xmlns:a16="http://schemas.microsoft.com/office/drawing/2014/main" id="{56DB10B7-43AB-497F-B4A4-D174DB547580}"/>
              </a:ext>
            </a:extLst>
          </p:cNvPr>
          <p:cNvSpPr/>
          <p:nvPr/>
        </p:nvSpPr>
        <p:spPr>
          <a:xfrm>
            <a:off x="-19266" y="-1"/>
            <a:ext cx="12230529" cy="830997"/>
          </a:xfrm>
          <a:prstGeom prst="rect">
            <a:avLst/>
          </a:prstGeom>
          <a:solidFill>
            <a:srgbClr val="002060"/>
          </a:solid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4800" b="1" cap="none" spc="0" dirty="0">
                <a:solidFill>
                  <a:schemeClr val="accent4"/>
                </a:solidFill>
                <a:effectLst/>
              </a:rPr>
              <a:t>Moving Forward: Rebuild Red</a:t>
            </a:r>
            <a:r>
              <a:rPr lang="en-US" sz="4800" b="1" dirty="0">
                <a:solidFill>
                  <a:schemeClr val="accent4"/>
                </a:solidFill>
              </a:rPr>
              <a:t>esign Reclaim</a:t>
            </a:r>
            <a:endParaRPr lang="en-US" sz="4800" b="1" cap="none" spc="0" dirty="0">
              <a:solidFill>
                <a:schemeClr val="accent4"/>
              </a:solidFill>
              <a:effectLst/>
            </a:endParaRPr>
          </a:p>
        </p:txBody>
      </p:sp>
      <p:sp>
        <p:nvSpPr>
          <p:cNvPr id="5" name="TextBox 4">
            <a:extLst>
              <a:ext uri="{FF2B5EF4-FFF2-40B4-BE49-F238E27FC236}">
                <a16:creationId xmlns:a16="http://schemas.microsoft.com/office/drawing/2014/main" id="{09709260-AACF-4D29-A78D-DFF5C9EA2E72}"/>
              </a:ext>
            </a:extLst>
          </p:cNvPr>
          <p:cNvSpPr txBox="1"/>
          <p:nvPr/>
        </p:nvSpPr>
        <p:spPr>
          <a:xfrm>
            <a:off x="2553629" y="2226165"/>
            <a:ext cx="6356195" cy="532903"/>
          </a:xfrm>
          <a:prstGeom prst="rect">
            <a:avLst/>
          </a:prstGeom>
          <a:solidFill>
            <a:srgbClr val="002060"/>
          </a:solidFill>
        </p:spPr>
        <p:txBody>
          <a:bodyPr wrap="square">
            <a:spAutoFit/>
          </a:bodyPr>
          <a:lstStyle/>
          <a:p>
            <a:pPr marL="0" marR="0" algn="ctr">
              <a:lnSpc>
                <a:spcPct val="107000"/>
              </a:lnSpc>
              <a:spcBef>
                <a:spcPts val="0"/>
              </a:spcBef>
              <a:spcAft>
                <a:spcPts val="800"/>
              </a:spcAft>
            </a:pPr>
            <a:r>
              <a:rPr lang="en-US" sz="28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Hitting The </a:t>
            </a:r>
            <a:r>
              <a:rPr lang="en-US" sz="2800" b="1">
                <a:solidFill>
                  <a:srgbClr val="FFC000"/>
                </a:solidFill>
                <a:latin typeface="Calibri" panose="020F0502020204030204" pitchFamily="34" charset="0"/>
                <a:ea typeface="Calibri" panose="020F0502020204030204" pitchFamily="34" charset="0"/>
                <a:cs typeface="Times New Roman" panose="02020603050405020304" pitchFamily="18" charset="0"/>
              </a:rPr>
              <a:t>Ground Running</a:t>
            </a:r>
            <a:endParaRPr lang="en-US" sz="28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9672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7482D-FCE0-4234-9D73-C734C706CB72}"/>
              </a:ext>
            </a:extLst>
          </p:cNvPr>
          <p:cNvSpPr>
            <a:spLocks noGrp="1"/>
          </p:cNvSpPr>
          <p:nvPr>
            <p:ph type="title"/>
          </p:nvPr>
        </p:nvSpPr>
        <p:spPr>
          <a:xfrm>
            <a:off x="735980" y="1216928"/>
            <a:ext cx="10617819" cy="816903"/>
          </a:xfrm>
          <a:solidFill>
            <a:srgbClr val="FFC000"/>
          </a:solidFill>
        </p:spPr>
        <p:txBody>
          <a:bodyPr>
            <a:normAutofit/>
          </a:bodyPr>
          <a:lstStyle/>
          <a:p>
            <a:pPr algn="ctr"/>
            <a:r>
              <a:rPr lang="en-US" b="1" dirty="0">
                <a:solidFill>
                  <a:srgbClr val="002060"/>
                </a:solidFill>
              </a:rPr>
              <a:t> Two Tracks One Goal: A More Powerful AFGE</a:t>
            </a:r>
          </a:p>
        </p:txBody>
      </p:sp>
      <p:sp>
        <p:nvSpPr>
          <p:cNvPr id="3" name="Content Placeholder 2">
            <a:extLst>
              <a:ext uri="{FF2B5EF4-FFF2-40B4-BE49-F238E27FC236}">
                <a16:creationId xmlns:a16="http://schemas.microsoft.com/office/drawing/2014/main" id="{B0178744-E925-45B6-B367-5EA1D0E5CDAE}"/>
              </a:ext>
            </a:extLst>
          </p:cNvPr>
          <p:cNvSpPr>
            <a:spLocks noGrp="1"/>
          </p:cNvSpPr>
          <p:nvPr>
            <p:ph idx="1"/>
          </p:nvPr>
        </p:nvSpPr>
        <p:spPr>
          <a:xfrm>
            <a:off x="838198" y="2182461"/>
            <a:ext cx="10515600" cy="4000567"/>
          </a:xfrm>
        </p:spPr>
        <p:txBody>
          <a:bodyPr>
            <a:normAutofit/>
          </a:bodyPr>
          <a:lstStyle/>
          <a:p>
            <a:pPr marL="0" marR="0">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The numbers tell us that we need to focus on the “adds”. We can influence or control the number of “adds” to a much larger degree than we can influence or control the number of “drops”. Looking at the table below, we can quickly see the impact on “adds” from the Trump attacks and then COVID. </a:t>
            </a:r>
          </a:p>
          <a:p>
            <a:endParaRPr lang="en-US" dirty="0"/>
          </a:p>
        </p:txBody>
      </p:sp>
      <p:sp>
        <p:nvSpPr>
          <p:cNvPr id="4" name="Rectangle 3">
            <a:extLst>
              <a:ext uri="{FF2B5EF4-FFF2-40B4-BE49-F238E27FC236}">
                <a16:creationId xmlns:a16="http://schemas.microsoft.com/office/drawing/2014/main" id="{56DB10B7-43AB-497F-B4A4-D174DB547580}"/>
              </a:ext>
            </a:extLst>
          </p:cNvPr>
          <p:cNvSpPr/>
          <p:nvPr/>
        </p:nvSpPr>
        <p:spPr>
          <a:xfrm>
            <a:off x="-19266" y="-1"/>
            <a:ext cx="12230529" cy="830997"/>
          </a:xfrm>
          <a:prstGeom prst="rect">
            <a:avLst/>
          </a:prstGeom>
          <a:solidFill>
            <a:srgbClr val="002060"/>
          </a:solid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4800" b="1" cap="none" spc="0" dirty="0">
                <a:solidFill>
                  <a:schemeClr val="accent4"/>
                </a:solidFill>
                <a:effectLst/>
              </a:rPr>
              <a:t>Moving Forward: Rebuild Red</a:t>
            </a:r>
            <a:r>
              <a:rPr lang="en-US" sz="4800" b="1" dirty="0">
                <a:solidFill>
                  <a:schemeClr val="accent4"/>
                </a:solidFill>
              </a:rPr>
              <a:t>esign Reclaim</a:t>
            </a:r>
            <a:endParaRPr lang="en-US" sz="4800" b="1" cap="none" spc="0" dirty="0">
              <a:solidFill>
                <a:schemeClr val="accent4"/>
              </a:solidFill>
              <a:effectLst/>
            </a:endParaRPr>
          </a:p>
        </p:txBody>
      </p:sp>
      <p:sp>
        <p:nvSpPr>
          <p:cNvPr id="11" name="TextBox 10">
            <a:extLst>
              <a:ext uri="{FF2B5EF4-FFF2-40B4-BE49-F238E27FC236}">
                <a16:creationId xmlns:a16="http://schemas.microsoft.com/office/drawing/2014/main" id="{7C85064C-EF97-412F-9A7F-F3E864236154}"/>
              </a:ext>
            </a:extLst>
          </p:cNvPr>
          <p:cNvSpPr txBox="1"/>
          <p:nvPr/>
        </p:nvSpPr>
        <p:spPr>
          <a:xfrm>
            <a:off x="486935" y="3423424"/>
            <a:ext cx="11218126" cy="3065647"/>
          </a:xfrm>
          <a:prstGeom prst="rect">
            <a:avLst/>
          </a:prstGeom>
          <a:solidFill>
            <a:srgbClr val="FFC000"/>
          </a:solidFill>
          <a:ln>
            <a:solidFill>
              <a:srgbClr val="002060"/>
            </a:solidFill>
          </a:ln>
        </p:spPr>
        <p:txBody>
          <a:bodyPr wrap="square">
            <a:spAutoFit/>
          </a:bodyPr>
          <a:lstStyle/>
          <a:p>
            <a:pPr marL="0" marR="0">
              <a:lnSpc>
                <a:spcPct val="107000"/>
              </a:lnSpc>
              <a:spcBef>
                <a:spcPts val="0"/>
              </a:spcBef>
              <a:spcAft>
                <a:spcPts val="800"/>
              </a:spcAft>
            </a:pPr>
            <a:r>
              <a:rPr lang="en-US" sz="1800" u="sng" dirty="0">
                <a:effectLst/>
                <a:latin typeface="Calibri" panose="020F0502020204030204" pitchFamily="34" charset="0"/>
                <a:ea typeface="Calibri" panose="020F0502020204030204" pitchFamily="34" charset="0"/>
                <a:cs typeface="Times New Roman" panose="02020603050405020304" pitchFamily="18" charset="0"/>
              </a:rPr>
              <a:t>Year		Monthly Adds		Monthly Drops		Avg/Monthly Gain/Loss  	Notes</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2017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4,800	</a:t>
            </a:r>
            <a:r>
              <a:rPr lang="en-US" sz="1800" dirty="0">
                <a:effectLst/>
                <a:latin typeface="Calibri" panose="020F0502020204030204" pitchFamily="34" charset="0"/>
                <a:ea typeface="Calibri" panose="020F0502020204030204" pitchFamily="34" charset="0"/>
                <a:cs typeface="Times New Roman" panose="02020603050405020304" pitchFamily="18" charset="0"/>
              </a:rPr>
              <a:t>		3,800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1,000 Gain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2019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3,900	</a:t>
            </a:r>
            <a:r>
              <a:rPr lang="en-US" sz="1800" dirty="0">
                <a:effectLst/>
                <a:latin typeface="Calibri" panose="020F0502020204030204" pitchFamily="34" charset="0"/>
                <a:ea typeface="Calibri" panose="020F0502020204030204" pitchFamily="34" charset="0"/>
                <a:cs typeface="Times New Roman" panose="02020603050405020304" pitchFamily="18" charset="0"/>
              </a:rPr>
              <a:t>		4,600*			700 Loss			*Peak Retire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u="sng" dirty="0">
                <a:effectLst/>
                <a:latin typeface="Calibri" panose="020F0502020204030204" pitchFamily="34" charset="0"/>
                <a:ea typeface="Calibri" panose="020F0502020204030204" pitchFamily="34" charset="0"/>
                <a:cs typeface="Times New Roman" panose="02020603050405020304" pitchFamily="18" charset="0"/>
              </a:rPr>
              <a:t>Pre COVID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2020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3,500</a:t>
            </a:r>
            <a:r>
              <a:rPr lang="en-US" sz="1800" dirty="0">
                <a:effectLst/>
                <a:latin typeface="Calibri" panose="020F0502020204030204" pitchFamily="34" charset="0"/>
                <a:ea typeface="Calibri" panose="020F0502020204030204" pitchFamily="34" charset="0"/>
                <a:cs typeface="Times New Roman" panose="02020603050405020304" pitchFamily="18" charset="0"/>
              </a:rPr>
              <a:t>			4,400			 900 Loss		          VA/EO’s hit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u="sng" dirty="0">
                <a:effectLst/>
                <a:latin typeface="Calibri" panose="020F0502020204030204" pitchFamily="34" charset="0"/>
                <a:ea typeface="Calibri" panose="020F0502020204030204" pitchFamily="34" charset="0"/>
                <a:cs typeface="Times New Roman" panose="02020603050405020304" pitchFamily="18" charset="0"/>
              </a:rPr>
              <a:t>Post COVID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2020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1,900</a:t>
            </a:r>
            <a:r>
              <a:rPr lang="en-US" sz="1800" dirty="0">
                <a:effectLst/>
                <a:latin typeface="Calibri" panose="020F0502020204030204" pitchFamily="34" charset="0"/>
                <a:ea typeface="Calibri" panose="020F0502020204030204" pitchFamily="34" charset="0"/>
                <a:cs typeface="Times New Roman" panose="02020603050405020304" pitchFamily="18" charset="0"/>
              </a:rPr>
              <a:t>			3,400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1500 Loss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29033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7482D-FCE0-4234-9D73-C734C706CB72}"/>
              </a:ext>
            </a:extLst>
          </p:cNvPr>
          <p:cNvSpPr>
            <a:spLocks noGrp="1"/>
          </p:cNvSpPr>
          <p:nvPr>
            <p:ph type="title"/>
          </p:nvPr>
        </p:nvSpPr>
        <p:spPr>
          <a:xfrm>
            <a:off x="735980" y="1216928"/>
            <a:ext cx="10617819" cy="816903"/>
          </a:xfrm>
          <a:solidFill>
            <a:srgbClr val="FFC000"/>
          </a:solidFill>
        </p:spPr>
        <p:txBody>
          <a:bodyPr>
            <a:normAutofit/>
          </a:bodyPr>
          <a:lstStyle/>
          <a:p>
            <a:pPr algn="ctr"/>
            <a:r>
              <a:rPr lang="en-US" b="1" dirty="0">
                <a:solidFill>
                  <a:srgbClr val="002060"/>
                </a:solidFill>
              </a:rPr>
              <a:t>Track One: Increase Recruitment Activities</a:t>
            </a:r>
          </a:p>
        </p:txBody>
      </p:sp>
      <p:sp>
        <p:nvSpPr>
          <p:cNvPr id="3" name="Content Placeholder 2">
            <a:extLst>
              <a:ext uri="{FF2B5EF4-FFF2-40B4-BE49-F238E27FC236}">
                <a16:creationId xmlns:a16="http://schemas.microsoft.com/office/drawing/2014/main" id="{B0178744-E925-45B6-B367-5EA1D0E5CDAE}"/>
              </a:ext>
            </a:extLst>
          </p:cNvPr>
          <p:cNvSpPr>
            <a:spLocks noGrp="1"/>
          </p:cNvSpPr>
          <p:nvPr>
            <p:ph idx="1"/>
          </p:nvPr>
        </p:nvSpPr>
        <p:spPr>
          <a:xfrm>
            <a:off x="838198" y="2182461"/>
            <a:ext cx="10515600" cy="4000567"/>
          </a:xfrm>
        </p:spPr>
        <p:txBody>
          <a:bodyPr>
            <a:normAutofit/>
          </a:bodyPr>
          <a:lstStyle/>
          <a:p>
            <a:pPr lvl="7"/>
            <a:endParaRPr lang="en-US" sz="3400" dirty="0"/>
          </a:p>
        </p:txBody>
      </p:sp>
      <p:sp>
        <p:nvSpPr>
          <p:cNvPr id="4" name="Rectangle 3">
            <a:extLst>
              <a:ext uri="{FF2B5EF4-FFF2-40B4-BE49-F238E27FC236}">
                <a16:creationId xmlns:a16="http://schemas.microsoft.com/office/drawing/2014/main" id="{56DB10B7-43AB-497F-B4A4-D174DB547580}"/>
              </a:ext>
            </a:extLst>
          </p:cNvPr>
          <p:cNvSpPr/>
          <p:nvPr/>
        </p:nvSpPr>
        <p:spPr>
          <a:xfrm>
            <a:off x="-19266" y="-1"/>
            <a:ext cx="12230529" cy="830997"/>
          </a:xfrm>
          <a:prstGeom prst="rect">
            <a:avLst/>
          </a:prstGeom>
          <a:solidFill>
            <a:srgbClr val="002060"/>
          </a:solid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4800" b="1" cap="none" spc="0" dirty="0">
                <a:solidFill>
                  <a:schemeClr val="accent4"/>
                </a:solidFill>
                <a:effectLst/>
              </a:rPr>
              <a:t>Moving Forward: Rebuild Red</a:t>
            </a:r>
            <a:r>
              <a:rPr lang="en-US" sz="4800" b="1" dirty="0">
                <a:solidFill>
                  <a:schemeClr val="accent4"/>
                </a:solidFill>
              </a:rPr>
              <a:t>esign Reclaim</a:t>
            </a:r>
            <a:endParaRPr lang="en-US" sz="4800" b="1" cap="none" spc="0" dirty="0">
              <a:solidFill>
                <a:schemeClr val="accent4"/>
              </a:solidFill>
              <a:effectLst/>
            </a:endParaRPr>
          </a:p>
        </p:txBody>
      </p:sp>
      <p:sp>
        <p:nvSpPr>
          <p:cNvPr id="11" name="TextBox 10">
            <a:extLst>
              <a:ext uri="{FF2B5EF4-FFF2-40B4-BE49-F238E27FC236}">
                <a16:creationId xmlns:a16="http://schemas.microsoft.com/office/drawing/2014/main" id="{7C85064C-EF97-412F-9A7F-F3E864236154}"/>
              </a:ext>
            </a:extLst>
          </p:cNvPr>
          <p:cNvSpPr txBox="1"/>
          <p:nvPr/>
        </p:nvSpPr>
        <p:spPr>
          <a:xfrm>
            <a:off x="572660" y="2865961"/>
            <a:ext cx="11218126" cy="1831207"/>
          </a:xfrm>
          <a:prstGeom prst="rect">
            <a:avLst/>
          </a:prstGeom>
          <a:solidFill>
            <a:srgbClr val="FFC000"/>
          </a:solidFill>
          <a:ln>
            <a:solidFill>
              <a:srgbClr val="002060"/>
            </a:solidFill>
          </a:ln>
        </p:spPr>
        <p:txBody>
          <a:bodyPr wrap="square">
            <a:spAutoFit/>
          </a:bodyPr>
          <a:lstStyle/>
          <a:p>
            <a:pPr>
              <a:lnSpc>
                <a:spcPct val="107000"/>
              </a:lnSpc>
              <a:spcAft>
                <a:spcPts val="800"/>
              </a:spcAft>
            </a:pPr>
            <a:r>
              <a:rPr lang="en-US" sz="4400" dirty="0"/>
              <a:t>	By July 2021, “Together-We”-</a:t>
            </a:r>
            <a:r>
              <a:rPr lang="en-US" sz="4400" dirty="0">
                <a:latin typeface="Calibri" panose="020F0502020204030204" pitchFamily="34" charset="0"/>
                <a:ea typeface="Calibri" panose="020F0502020204030204" pitchFamily="34" charset="0"/>
                <a:cs typeface="Times New Roman" panose="02020603050405020304" pitchFamily="18" charset="0"/>
              </a:rPr>
              <a:t>need to add</a:t>
            </a:r>
            <a:r>
              <a:rPr lang="en-US" sz="5400" dirty="0">
                <a:latin typeface="Calibri" panose="020F0502020204030204" pitchFamily="34" charset="0"/>
                <a:ea typeface="Calibri" panose="020F0502020204030204" pitchFamily="34" charset="0"/>
                <a:cs typeface="Times New Roman" panose="02020603050405020304" pitchFamily="18" charset="0"/>
              </a:rPr>
              <a:t> 	</a:t>
            </a:r>
            <a:r>
              <a:rPr lang="en-US" sz="5400" b="1" dirty="0">
                <a:effectLst/>
                <a:latin typeface="Calibri" panose="020F0502020204030204" pitchFamily="34" charset="0"/>
                <a:ea typeface="Calibri" panose="020F0502020204030204" pitchFamily="34" charset="0"/>
                <a:cs typeface="Times New Roman" panose="02020603050405020304" pitchFamily="18" charset="0"/>
              </a:rPr>
              <a:t>1500 New Members per month</a:t>
            </a:r>
            <a:endParaRPr lang="en-US" sz="5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4687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7482D-FCE0-4234-9D73-C734C706CB72}"/>
              </a:ext>
            </a:extLst>
          </p:cNvPr>
          <p:cNvSpPr>
            <a:spLocks noGrp="1"/>
          </p:cNvSpPr>
          <p:nvPr>
            <p:ph type="title"/>
          </p:nvPr>
        </p:nvSpPr>
        <p:spPr>
          <a:xfrm>
            <a:off x="735980" y="1216928"/>
            <a:ext cx="10617819" cy="816903"/>
          </a:xfrm>
          <a:solidFill>
            <a:srgbClr val="FFC000"/>
          </a:solidFill>
        </p:spPr>
        <p:txBody>
          <a:bodyPr>
            <a:normAutofit/>
          </a:bodyPr>
          <a:lstStyle/>
          <a:p>
            <a:pPr algn="ctr"/>
            <a:r>
              <a:rPr lang="en-US" b="1" dirty="0">
                <a:solidFill>
                  <a:srgbClr val="002060"/>
                </a:solidFill>
              </a:rPr>
              <a:t> Track Two: Build A More Powerful AFGE</a:t>
            </a:r>
          </a:p>
        </p:txBody>
      </p:sp>
      <p:sp>
        <p:nvSpPr>
          <p:cNvPr id="3" name="Content Placeholder 2">
            <a:extLst>
              <a:ext uri="{FF2B5EF4-FFF2-40B4-BE49-F238E27FC236}">
                <a16:creationId xmlns:a16="http://schemas.microsoft.com/office/drawing/2014/main" id="{B0178744-E925-45B6-B367-5EA1D0E5CDAE}"/>
              </a:ext>
            </a:extLst>
          </p:cNvPr>
          <p:cNvSpPr>
            <a:spLocks noGrp="1"/>
          </p:cNvSpPr>
          <p:nvPr>
            <p:ph idx="1"/>
          </p:nvPr>
        </p:nvSpPr>
        <p:spPr>
          <a:xfrm>
            <a:off x="838199" y="3108012"/>
            <a:ext cx="10515600" cy="4000567"/>
          </a:xfrm>
        </p:spPr>
        <p:txBody>
          <a:bodyPr>
            <a:normAutofit/>
          </a:bodyPr>
          <a:lstStyle/>
          <a:p>
            <a:pPr marL="0" marR="0">
              <a:lnSpc>
                <a:spcPct val="107000"/>
              </a:lnSpc>
              <a:spcBef>
                <a:spcPts val="0"/>
              </a:spcBef>
              <a:spcAft>
                <a:spcPts val="8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Going forward we will begin a process to build our power as well as our membership:</a:t>
            </a:r>
          </a:p>
          <a:p>
            <a:pPr marL="0" marR="0">
              <a:lnSpc>
                <a:spcPct val="107000"/>
              </a:lnSpc>
              <a:spcBef>
                <a:spcPts val="0"/>
              </a:spcBef>
              <a:spcAft>
                <a:spcPts val="8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FUNDAMENTALS</a:t>
            </a:r>
          </a:p>
          <a:p>
            <a:pPr marL="742950" marR="0" lvl="1" indent="-285750">
              <a:lnSpc>
                <a:spcPct val="107000"/>
              </a:lnSpc>
              <a:spcBef>
                <a:spcPts val="0"/>
              </a:spcBef>
              <a:spcAft>
                <a:spcPts val="0"/>
              </a:spcAft>
              <a:buFont typeface="Courier New" panose="02070309020205020404" pitchFamily="49" charset="0"/>
              <a:buChar char="o"/>
            </a:pPr>
            <a:r>
              <a:rPr lang="en-US" sz="2000" b="1" dirty="0">
                <a:effectLst/>
                <a:latin typeface="Calibri" panose="020F0502020204030204" pitchFamily="34" charset="0"/>
                <a:ea typeface="Calibri" panose="020F0502020204030204" pitchFamily="34" charset="0"/>
                <a:cs typeface="Times New Roman" panose="02020603050405020304" pitchFamily="18" charset="0"/>
              </a:rPr>
              <a:t>by learning how to talk about achieving results together- through group power,</a:t>
            </a:r>
          </a:p>
          <a:p>
            <a:pPr marL="742950" marR="0" lvl="1" indent="-285750">
              <a:lnSpc>
                <a:spcPct val="107000"/>
              </a:lnSpc>
              <a:spcBef>
                <a:spcPts val="0"/>
              </a:spcBef>
              <a:spcAft>
                <a:spcPts val="0"/>
              </a:spcAft>
              <a:buFont typeface="Courier New" panose="02070309020205020404" pitchFamily="49" charset="0"/>
              <a:buChar char="o"/>
            </a:pPr>
            <a:r>
              <a:rPr lang="en-US" sz="2000" b="1" dirty="0">
                <a:effectLst/>
                <a:latin typeface="Calibri" panose="020F0502020204030204" pitchFamily="34" charset="0"/>
                <a:ea typeface="Calibri" panose="020F0502020204030204" pitchFamily="34" charset="0"/>
                <a:cs typeface="Times New Roman" panose="02020603050405020304" pitchFamily="18" charset="0"/>
              </a:rPr>
              <a:t>by learning how to hold 1 on 1 “organizing conversations” to identify issues of interest,</a:t>
            </a:r>
          </a:p>
          <a:p>
            <a:pPr marL="742950" marR="0" lvl="1" indent="-285750">
              <a:lnSpc>
                <a:spcPct val="107000"/>
              </a:lnSpc>
              <a:spcBef>
                <a:spcPts val="0"/>
              </a:spcBef>
              <a:spcAft>
                <a:spcPts val="0"/>
              </a:spcAft>
              <a:buFont typeface="Courier New" panose="02070309020205020404" pitchFamily="49" charset="0"/>
              <a:buChar char="o"/>
            </a:pPr>
            <a:r>
              <a:rPr lang="en-US" sz="2000" b="1" dirty="0">
                <a:effectLst/>
                <a:latin typeface="Calibri" panose="020F0502020204030204" pitchFamily="34" charset="0"/>
                <a:ea typeface="Calibri" panose="020F0502020204030204" pitchFamily="34" charset="0"/>
                <a:cs typeface="Times New Roman" panose="02020603050405020304" pitchFamily="18" charset="0"/>
              </a:rPr>
              <a:t>by identifying a network of informal leaders throughout the BU,</a:t>
            </a:r>
          </a:p>
          <a:p>
            <a:pPr marL="742950" marR="0" lvl="1" indent="-285750">
              <a:lnSpc>
                <a:spcPct val="107000"/>
              </a:lnSpc>
              <a:spcBef>
                <a:spcPts val="0"/>
              </a:spcBef>
              <a:spcAft>
                <a:spcPts val="0"/>
              </a:spcAft>
              <a:buFont typeface="Courier New" panose="02070309020205020404" pitchFamily="49" charset="0"/>
              <a:buChar char="o"/>
            </a:pPr>
            <a:r>
              <a:rPr lang="en-US" sz="2000" b="1" dirty="0">
                <a:effectLst/>
                <a:latin typeface="Calibri" panose="020F0502020204030204" pitchFamily="34" charset="0"/>
                <a:ea typeface="Calibri" panose="020F0502020204030204" pitchFamily="34" charset="0"/>
                <a:cs typeface="Times New Roman" panose="02020603050405020304" pitchFamily="18" charset="0"/>
              </a:rPr>
              <a:t>by asking those work area leaders to be the union’s organizing and mobilizing committee</a:t>
            </a:r>
          </a:p>
          <a:p>
            <a:pPr marL="742950" marR="0" lvl="1" indent="-285750">
              <a:lnSpc>
                <a:spcPct val="107000"/>
              </a:lnSpc>
              <a:spcBef>
                <a:spcPts val="0"/>
              </a:spcBef>
              <a:spcAft>
                <a:spcPts val="0"/>
              </a:spcAft>
              <a:buFont typeface="Courier New" panose="02070309020205020404" pitchFamily="49" charset="0"/>
              <a:buChar char="o"/>
            </a:pPr>
            <a:r>
              <a:rPr lang="en-US" sz="2000" b="1" dirty="0">
                <a:effectLst/>
                <a:latin typeface="Calibri" panose="020F0502020204030204" pitchFamily="34" charset="0"/>
                <a:ea typeface="Calibri" panose="020F0502020204030204" pitchFamily="34" charset="0"/>
                <a:cs typeface="Times New Roman" panose="02020603050405020304" pitchFamily="18" charset="0"/>
              </a:rPr>
              <a:t>by charting the workforce, their issues and their engagement in a software to make the information useful in targeting potential members as well as calls to action,</a:t>
            </a:r>
          </a:p>
          <a:p>
            <a:pPr marL="742950" marR="0" lvl="1" indent="-285750">
              <a:lnSpc>
                <a:spcPct val="107000"/>
              </a:lnSpc>
              <a:spcBef>
                <a:spcPts val="0"/>
              </a:spcBef>
              <a:spcAft>
                <a:spcPts val="0"/>
              </a:spcAft>
              <a:buFont typeface="Courier New" panose="02070309020205020404" pitchFamily="49" charset="0"/>
              <a:buChar char="o"/>
            </a:pPr>
            <a:r>
              <a:rPr lang="en-US" sz="2000" b="1" dirty="0">
                <a:effectLst/>
                <a:latin typeface="Calibri" panose="020F0502020204030204" pitchFamily="34" charset="0"/>
                <a:ea typeface="Calibri" panose="020F0502020204030204" pitchFamily="34" charset="0"/>
                <a:cs typeface="Times New Roman" panose="02020603050405020304" pitchFamily="18" charset="0"/>
              </a:rPr>
              <a:t>by engaging the members through the informal leaders to take actions on issues,</a:t>
            </a:r>
          </a:p>
          <a:p>
            <a:pPr marL="742950" marR="0" lvl="1" indent="-285750">
              <a:lnSpc>
                <a:spcPct val="107000"/>
              </a:lnSpc>
              <a:spcBef>
                <a:spcPts val="0"/>
              </a:spcBef>
              <a:spcAft>
                <a:spcPts val="800"/>
              </a:spcAft>
              <a:buFont typeface="Courier New" panose="02070309020205020404" pitchFamily="49" charset="0"/>
              <a:buChar char="o"/>
            </a:pPr>
            <a:r>
              <a:rPr lang="en-US" sz="2000" b="1" dirty="0">
                <a:effectLst/>
                <a:latin typeface="Calibri" panose="020F0502020204030204" pitchFamily="34" charset="0"/>
                <a:ea typeface="Calibri" panose="020F0502020204030204" pitchFamily="34" charset="0"/>
                <a:cs typeface="Times New Roman" panose="02020603050405020304" pitchFamily="18" charset="0"/>
              </a:rPr>
              <a:t>by learning to ask for easy collective actions and build toward harder ones. </a:t>
            </a:r>
          </a:p>
          <a:p>
            <a:endParaRPr lang="en-US" dirty="0"/>
          </a:p>
        </p:txBody>
      </p:sp>
      <p:sp>
        <p:nvSpPr>
          <p:cNvPr id="4" name="Rectangle 3">
            <a:extLst>
              <a:ext uri="{FF2B5EF4-FFF2-40B4-BE49-F238E27FC236}">
                <a16:creationId xmlns:a16="http://schemas.microsoft.com/office/drawing/2014/main" id="{56DB10B7-43AB-497F-B4A4-D174DB547580}"/>
              </a:ext>
            </a:extLst>
          </p:cNvPr>
          <p:cNvSpPr/>
          <p:nvPr/>
        </p:nvSpPr>
        <p:spPr>
          <a:xfrm>
            <a:off x="-19266" y="-1"/>
            <a:ext cx="12230529" cy="830997"/>
          </a:xfrm>
          <a:prstGeom prst="rect">
            <a:avLst/>
          </a:prstGeom>
          <a:solidFill>
            <a:srgbClr val="002060"/>
          </a:solid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4800" b="1" cap="none" spc="0" dirty="0">
                <a:solidFill>
                  <a:schemeClr val="accent4"/>
                </a:solidFill>
                <a:effectLst/>
              </a:rPr>
              <a:t>Moving Forward: Rebuild Red</a:t>
            </a:r>
            <a:r>
              <a:rPr lang="en-US" sz="4800" b="1" dirty="0">
                <a:solidFill>
                  <a:schemeClr val="accent4"/>
                </a:solidFill>
              </a:rPr>
              <a:t>esign Reclaim</a:t>
            </a:r>
            <a:endParaRPr lang="en-US" sz="4800" b="1" cap="none" spc="0" dirty="0">
              <a:solidFill>
                <a:schemeClr val="accent4"/>
              </a:solidFill>
              <a:effectLst/>
            </a:endParaRPr>
          </a:p>
        </p:txBody>
      </p:sp>
      <p:sp>
        <p:nvSpPr>
          <p:cNvPr id="6" name="TextBox 5">
            <a:extLst>
              <a:ext uri="{FF2B5EF4-FFF2-40B4-BE49-F238E27FC236}">
                <a16:creationId xmlns:a16="http://schemas.microsoft.com/office/drawing/2014/main" id="{A3F0065E-F8BB-4464-9A4D-14A8C7F7AE59}"/>
              </a:ext>
            </a:extLst>
          </p:cNvPr>
          <p:cNvSpPr txBox="1"/>
          <p:nvPr/>
        </p:nvSpPr>
        <p:spPr>
          <a:xfrm>
            <a:off x="838199" y="2231987"/>
            <a:ext cx="10147610" cy="532903"/>
          </a:xfrm>
          <a:prstGeom prst="rect">
            <a:avLst/>
          </a:prstGeom>
          <a:solidFill>
            <a:srgbClr val="002060"/>
          </a:solidFill>
        </p:spPr>
        <p:txBody>
          <a:bodyPr wrap="square">
            <a:spAutoFit/>
          </a:bodyPr>
          <a:lstStyle/>
          <a:p>
            <a:pPr marL="0" marR="0" algn="ctr">
              <a:lnSpc>
                <a:spcPct val="107000"/>
              </a:lnSpc>
              <a:spcBef>
                <a:spcPts val="0"/>
              </a:spcBef>
              <a:spcAft>
                <a:spcPts val="800"/>
              </a:spcAft>
            </a:pPr>
            <a:r>
              <a:rPr lang="en-US" sz="28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Track 2- Begin </a:t>
            </a:r>
            <a:r>
              <a:rPr lang="en-US" sz="2800" b="1" u="sng"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“Organizing to Build Power”</a:t>
            </a:r>
            <a:endParaRPr lang="en-US" sz="28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37832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7482D-FCE0-4234-9D73-C734C706CB72}"/>
              </a:ext>
            </a:extLst>
          </p:cNvPr>
          <p:cNvSpPr>
            <a:spLocks noGrp="1"/>
          </p:cNvSpPr>
          <p:nvPr>
            <p:ph type="title"/>
          </p:nvPr>
        </p:nvSpPr>
        <p:spPr>
          <a:xfrm>
            <a:off x="735980" y="1216928"/>
            <a:ext cx="10617819" cy="816903"/>
          </a:xfrm>
          <a:solidFill>
            <a:srgbClr val="FFC000"/>
          </a:solidFill>
        </p:spPr>
        <p:txBody>
          <a:bodyPr>
            <a:normAutofit/>
          </a:bodyPr>
          <a:lstStyle/>
          <a:p>
            <a:pPr algn="ctr"/>
            <a:r>
              <a:rPr lang="en-US" b="1" dirty="0">
                <a:solidFill>
                  <a:srgbClr val="002060"/>
                </a:solidFill>
              </a:rPr>
              <a:t>Track Two: Build A More Powerful AFGE</a:t>
            </a:r>
          </a:p>
        </p:txBody>
      </p:sp>
      <p:sp>
        <p:nvSpPr>
          <p:cNvPr id="3" name="Content Placeholder 2">
            <a:extLst>
              <a:ext uri="{FF2B5EF4-FFF2-40B4-BE49-F238E27FC236}">
                <a16:creationId xmlns:a16="http://schemas.microsoft.com/office/drawing/2014/main" id="{B0178744-E925-45B6-B367-5EA1D0E5CDAE}"/>
              </a:ext>
            </a:extLst>
          </p:cNvPr>
          <p:cNvSpPr>
            <a:spLocks noGrp="1"/>
          </p:cNvSpPr>
          <p:nvPr>
            <p:ph idx="1"/>
          </p:nvPr>
        </p:nvSpPr>
        <p:spPr>
          <a:xfrm>
            <a:off x="735980" y="2419763"/>
            <a:ext cx="10515600" cy="4438237"/>
          </a:xfrm>
        </p:spPr>
        <p:txBody>
          <a:bodyPr>
            <a:normAutofit fontScale="92500" lnSpcReduction="20000"/>
          </a:bodyPr>
          <a:lstStyle/>
          <a:p>
            <a:pPr marL="0" marR="0">
              <a:lnSpc>
                <a:spcPct val="107000"/>
              </a:lnSpc>
              <a:spcBef>
                <a:spcPts val="0"/>
              </a:spcBef>
              <a:spcAft>
                <a:spcPts val="800"/>
              </a:spcAft>
            </a:pPr>
            <a:r>
              <a:rPr lang="en-US" sz="2200" b="1" dirty="0">
                <a:effectLst/>
                <a:latin typeface="Calibri" panose="020F0502020204030204" pitchFamily="34" charset="0"/>
                <a:ea typeface="Calibri" panose="020F0502020204030204" pitchFamily="34" charset="0"/>
                <a:cs typeface="Times New Roman" panose="02020603050405020304" pitchFamily="18" charset="0"/>
              </a:rPr>
              <a:t>SUPPORTING ACTIONS</a:t>
            </a:r>
          </a:p>
          <a:p>
            <a:pPr marL="742950" marR="0" lvl="1" indent="-285750">
              <a:lnSpc>
                <a:spcPct val="107000"/>
              </a:lnSpc>
              <a:spcBef>
                <a:spcPts val="0"/>
              </a:spcBef>
              <a:spcAft>
                <a:spcPts val="0"/>
              </a:spcAft>
              <a:buFont typeface="Courier New" panose="02070309020205020404" pitchFamily="49" charset="0"/>
              <a:buChar char="o"/>
            </a:pPr>
            <a:r>
              <a:rPr lang="en-US" sz="1800" b="1" dirty="0">
                <a:effectLst/>
                <a:latin typeface="Calibri" panose="020F0502020204030204" pitchFamily="34" charset="0"/>
                <a:ea typeface="Calibri" panose="020F0502020204030204" pitchFamily="34" charset="0"/>
                <a:cs typeface="Times New Roman" panose="02020603050405020304" pitchFamily="18" charset="0"/>
              </a:rPr>
              <a:t>by using local texts to members from the software to communicate as well as social media,</a:t>
            </a:r>
          </a:p>
          <a:p>
            <a:pPr marL="742950" marR="0" lvl="1" indent="-285750">
              <a:lnSpc>
                <a:spcPct val="107000"/>
              </a:lnSpc>
              <a:spcBef>
                <a:spcPts val="0"/>
              </a:spcBef>
              <a:spcAft>
                <a:spcPts val="0"/>
              </a:spcAft>
              <a:buFont typeface="Courier New" panose="02070309020205020404" pitchFamily="49" charset="0"/>
              <a:buChar char="o"/>
            </a:pPr>
            <a:r>
              <a:rPr lang="en-US" sz="1800" b="1" dirty="0">
                <a:effectLst/>
                <a:latin typeface="Calibri" panose="020F0502020204030204" pitchFamily="34" charset="0"/>
                <a:ea typeface="Calibri" panose="020F0502020204030204" pitchFamily="34" charset="0"/>
                <a:cs typeface="Times New Roman" panose="02020603050405020304" pitchFamily="18" charset="0"/>
              </a:rPr>
              <a:t>by having the work area leader welcome any new workers in their area</a:t>
            </a:r>
          </a:p>
          <a:p>
            <a:pPr marL="742950" marR="0" lvl="1" indent="-285750">
              <a:lnSpc>
                <a:spcPct val="107000"/>
              </a:lnSpc>
              <a:spcBef>
                <a:spcPts val="0"/>
              </a:spcBef>
              <a:spcAft>
                <a:spcPts val="0"/>
              </a:spcAft>
              <a:buFont typeface="Courier New" panose="02070309020205020404" pitchFamily="49" charset="0"/>
              <a:buChar char="o"/>
            </a:pPr>
            <a:r>
              <a:rPr lang="en-US" sz="1800" b="1" dirty="0">
                <a:effectLst/>
                <a:latin typeface="Calibri" panose="020F0502020204030204" pitchFamily="34" charset="0"/>
                <a:ea typeface="Calibri" panose="020F0502020204030204" pitchFamily="34" charset="0"/>
                <a:cs typeface="Times New Roman" panose="02020603050405020304" pitchFamily="18" charset="0"/>
              </a:rPr>
              <a:t>by making sure the NEO is covered and the discussion is framed in this manner,</a:t>
            </a:r>
          </a:p>
          <a:p>
            <a:pPr marL="742950" marR="0" lvl="1" indent="-285750">
              <a:lnSpc>
                <a:spcPct val="107000"/>
              </a:lnSpc>
              <a:spcBef>
                <a:spcPts val="0"/>
              </a:spcBef>
              <a:spcAft>
                <a:spcPts val="0"/>
              </a:spcAft>
              <a:buFont typeface="Courier New" panose="02070309020205020404" pitchFamily="49" charset="0"/>
              <a:buChar char="o"/>
            </a:pPr>
            <a:r>
              <a:rPr lang="en-US" sz="1800" b="1" dirty="0">
                <a:effectLst/>
                <a:latin typeface="Calibri" panose="020F0502020204030204" pitchFamily="34" charset="0"/>
                <a:ea typeface="Calibri" panose="020F0502020204030204" pitchFamily="34" charset="0"/>
                <a:cs typeface="Times New Roman" panose="02020603050405020304" pitchFamily="18" charset="0"/>
              </a:rPr>
              <a:t>by introducing new online programs geared to educating leaders on these approaches</a:t>
            </a:r>
          </a:p>
          <a:p>
            <a:pPr marL="742950" marR="0" lvl="1" indent="-285750">
              <a:lnSpc>
                <a:spcPct val="107000"/>
              </a:lnSpc>
              <a:spcBef>
                <a:spcPts val="0"/>
              </a:spcBef>
              <a:spcAft>
                <a:spcPts val="0"/>
              </a:spcAft>
              <a:buFont typeface="Courier New" panose="02070309020205020404" pitchFamily="49" charset="0"/>
              <a:buChar char="o"/>
            </a:pPr>
            <a:r>
              <a:rPr lang="en-US" sz="1800" b="1" dirty="0">
                <a:effectLst/>
                <a:latin typeface="Calibri" panose="020F0502020204030204" pitchFamily="34" charset="0"/>
                <a:ea typeface="Calibri" panose="020F0502020204030204" pitchFamily="34" charset="0"/>
                <a:cs typeface="Times New Roman" panose="02020603050405020304" pitchFamily="18" charset="0"/>
              </a:rPr>
              <a:t>by introducing online training for staff organizers and other staff in these techniques</a:t>
            </a:r>
          </a:p>
          <a:p>
            <a:pPr marL="742950" marR="0" lvl="1" indent="-285750">
              <a:lnSpc>
                <a:spcPct val="107000"/>
              </a:lnSpc>
              <a:spcBef>
                <a:spcPts val="0"/>
              </a:spcBef>
              <a:spcAft>
                <a:spcPts val="0"/>
              </a:spcAft>
              <a:buFont typeface="Courier New" panose="02070309020205020404" pitchFamily="49" charset="0"/>
              <a:buChar char="o"/>
            </a:pPr>
            <a:r>
              <a:rPr lang="en-US" sz="1800" b="1" dirty="0">
                <a:effectLst/>
                <a:latin typeface="Calibri" panose="020F0502020204030204" pitchFamily="34" charset="0"/>
                <a:ea typeface="Calibri" panose="020F0502020204030204" pitchFamily="34" charset="0"/>
                <a:cs typeface="Times New Roman" panose="02020603050405020304" pitchFamily="18" charset="0"/>
              </a:rPr>
              <a:t>by introducing online orientation for members for an enhanced into to their union,</a:t>
            </a:r>
          </a:p>
          <a:p>
            <a:pPr marL="742950" marR="0" lvl="1" indent="-285750">
              <a:lnSpc>
                <a:spcPct val="107000"/>
              </a:lnSpc>
              <a:spcBef>
                <a:spcPts val="0"/>
              </a:spcBef>
              <a:spcAft>
                <a:spcPts val="0"/>
              </a:spcAft>
              <a:buFont typeface="Courier New" panose="02070309020205020404" pitchFamily="49" charset="0"/>
              <a:buChar char="o"/>
            </a:pPr>
            <a:r>
              <a:rPr lang="en-US" sz="1800" b="1" dirty="0">
                <a:effectLst/>
                <a:latin typeface="Calibri" panose="020F0502020204030204" pitchFamily="34" charset="0"/>
                <a:ea typeface="Calibri" panose="020F0502020204030204" pitchFamily="34" charset="0"/>
                <a:cs typeface="Times New Roman" panose="02020603050405020304" pitchFamily="18" charset="0"/>
              </a:rPr>
              <a:t>by introducing an online union orientation for potential members,</a:t>
            </a:r>
          </a:p>
          <a:p>
            <a:pPr marL="742950" marR="0" lvl="1" indent="-285750">
              <a:lnSpc>
                <a:spcPct val="107000"/>
              </a:lnSpc>
              <a:spcBef>
                <a:spcPts val="0"/>
              </a:spcBef>
              <a:spcAft>
                <a:spcPts val="0"/>
              </a:spcAft>
              <a:buFont typeface="Courier New" panose="02070309020205020404" pitchFamily="49" charset="0"/>
              <a:buChar char="o"/>
            </a:pPr>
            <a:r>
              <a:rPr lang="en-US" sz="1800" b="1" dirty="0">
                <a:effectLst/>
                <a:latin typeface="Calibri" panose="020F0502020204030204" pitchFamily="34" charset="0"/>
                <a:ea typeface="Calibri" panose="020F0502020204030204" pitchFamily="34" charset="0"/>
                <a:cs typeface="Times New Roman" panose="02020603050405020304" pitchFamily="18" charset="0"/>
              </a:rPr>
              <a:t>by developing an App with the member’s contract on it as well as links to other information of importance to the member,</a:t>
            </a:r>
          </a:p>
          <a:p>
            <a:pPr marL="742950" marR="0" lvl="1" indent="-285750">
              <a:lnSpc>
                <a:spcPct val="107000"/>
              </a:lnSpc>
              <a:spcBef>
                <a:spcPts val="0"/>
              </a:spcBef>
              <a:spcAft>
                <a:spcPts val="0"/>
              </a:spcAft>
              <a:buFont typeface="Courier New" panose="02070309020205020404" pitchFamily="49" charset="0"/>
              <a:buChar char="o"/>
            </a:pPr>
            <a:r>
              <a:rPr lang="en-US" sz="1800" b="1" dirty="0">
                <a:effectLst/>
                <a:latin typeface="Calibri" panose="020F0502020204030204" pitchFamily="34" charset="0"/>
                <a:ea typeface="Calibri" panose="020F0502020204030204" pitchFamily="34" charset="0"/>
                <a:cs typeface="Times New Roman" panose="02020603050405020304" pitchFamily="18" charset="0"/>
              </a:rPr>
              <a:t>by developing other technological approaches through Facebook, geofencing and other digital  to target members and potential members with messaging and advertising,</a:t>
            </a:r>
          </a:p>
          <a:p>
            <a:pPr marL="742950" marR="0" lvl="1" indent="-285750">
              <a:lnSpc>
                <a:spcPct val="107000"/>
              </a:lnSpc>
              <a:spcBef>
                <a:spcPts val="0"/>
              </a:spcBef>
              <a:spcAft>
                <a:spcPts val="0"/>
              </a:spcAft>
              <a:buFont typeface="Courier New" panose="02070309020205020404" pitchFamily="49" charset="0"/>
              <a:buChar char="o"/>
            </a:pPr>
            <a:r>
              <a:rPr lang="en-US" sz="1800" b="1" dirty="0">
                <a:effectLst/>
                <a:latin typeface="Calibri" panose="020F0502020204030204" pitchFamily="34" charset="0"/>
                <a:ea typeface="Calibri" panose="020F0502020204030204" pitchFamily="34" charset="0"/>
                <a:cs typeface="Times New Roman" panose="02020603050405020304" pitchFamily="18" charset="0"/>
              </a:rPr>
              <a:t>expanding training for developing community power and activism,</a:t>
            </a:r>
          </a:p>
          <a:p>
            <a:pPr marL="742950" marR="0" lvl="1" indent="-285750">
              <a:lnSpc>
                <a:spcPct val="107000"/>
              </a:lnSpc>
              <a:spcBef>
                <a:spcPts val="0"/>
              </a:spcBef>
              <a:spcAft>
                <a:spcPts val="0"/>
              </a:spcAft>
              <a:buFont typeface="Courier New" panose="02070309020205020404" pitchFamily="49" charset="0"/>
              <a:buChar char="o"/>
            </a:pPr>
            <a:r>
              <a:rPr lang="en-US" sz="1800" b="1" dirty="0">
                <a:effectLst/>
                <a:latin typeface="Calibri" panose="020F0502020204030204" pitchFamily="34" charset="0"/>
                <a:ea typeface="Calibri" panose="020F0502020204030204" pitchFamily="34" charset="0"/>
                <a:cs typeface="Times New Roman" panose="02020603050405020304" pitchFamily="18" charset="0"/>
              </a:rPr>
              <a:t>by teaching “power concepts” to our members,</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742950" marR="0" lvl="1" indent="-285750">
              <a:lnSpc>
                <a:spcPct val="107000"/>
              </a:lnSpc>
              <a:spcBef>
                <a:spcPts val="0"/>
              </a:spcBef>
              <a:spcAft>
                <a:spcPts val="0"/>
              </a:spcAft>
              <a:buFont typeface="Courier New" panose="02070309020205020404" pitchFamily="49" charset="0"/>
              <a:buChar char="o"/>
            </a:pPr>
            <a:r>
              <a:rPr lang="en-US" sz="1800" b="1" dirty="0">
                <a:effectLst/>
                <a:latin typeface="Calibri" panose="020F0502020204030204" pitchFamily="34" charset="0"/>
                <a:ea typeface="Calibri" panose="020F0502020204030204" pitchFamily="34" charset="0"/>
                <a:cs typeface="Times New Roman" panose="02020603050405020304" pitchFamily="18" charset="0"/>
              </a:rPr>
              <a:t>by helping members understand power based collective action to win legislative victories on important member issues,</a:t>
            </a:r>
          </a:p>
          <a:p>
            <a:pPr marL="742950" marR="0" lvl="1" indent="-285750">
              <a:lnSpc>
                <a:spcPct val="107000"/>
              </a:lnSpc>
              <a:spcBef>
                <a:spcPts val="0"/>
              </a:spcBef>
              <a:spcAft>
                <a:spcPts val="800"/>
              </a:spcAft>
              <a:buFont typeface="Courier New" panose="02070309020205020404" pitchFamily="49" charset="0"/>
              <a:buChar char="o"/>
            </a:pPr>
            <a:r>
              <a:rPr lang="en-US" sz="1800" b="1" dirty="0">
                <a:effectLst/>
                <a:latin typeface="Calibri" panose="020F0502020204030204" pitchFamily="34" charset="0"/>
                <a:ea typeface="Calibri" panose="020F0502020204030204" pitchFamily="34" charset="0"/>
                <a:cs typeface="Times New Roman" panose="02020603050405020304" pitchFamily="18" charset="0"/>
              </a:rPr>
              <a:t>and more.</a:t>
            </a:r>
          </a:p>
          <a:p>
            <a:pPr marL="742950" marR="0" lvl="1" indent="-285750">
              <a:lnSpc>
                <a:spcPct val="107000"/>
              </a:lnSpc>
              <a:spcBef>
                <a:spcPts val="0"/>
              </a:spcBef>
              <a:spcAft>
                <a:spcPts val="800"/>
              </a:spcAft>
              <a:buFont typeface="Courier New" panose="02070309020205020404" pitchFamily="49" charset="0"/>
              <a:buChar char="o"/>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Rectangle 3">
            <a:extLst>
              <a:ext uri="{FF2B5EF4-FFF2-40B4-BE49-F238E27FC236}">
                <a16:creationId xmlns:a16="http://schemas.microsoft.com/office/drawing/2014/main" id="{56DB10B7-43AB-497F-B4A4-D174DB547580}"/>
              </a:ext>
            </a:extLst>
          </p:cNvPr>
          <p:cNvSpPr/>
          <p:nvPr/>
        </p:nvSpPr>
        <p:spPr>
          <a:xfrm>
            <a:off x="-19266" y="-1"/>
            <a:ext cx="12230529" cy="830997"/>
          </a:xfrm>
          <a:prstGeom prst="rect">
            <a:avLst/>
          </a:prstGeom>
          <a:solidFill>
            <a:srgbClr val="002060"/>
          </a:solid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4800" b="1" cap="none" spc="0" dirty="0">
                <a:solidFill>
                  <a:schemeClr val="accent4"/>
                </a:solidFill>
                <a:effectLst/>
              </a:rPr>
              <a:t>Moving Forward: Rebuild Red</a:t>
            </a:r>
            <a:r>
              <a:rPr lang="en-US" sz="4800" b="1" dirty="0">
                <a:solidFill>
                  <a:schemeClr val="accent4"/>
                </a:solidFill>
              </a:rPr>
              <a:t>esign Reclaim</a:t>
            </a:r>
            <a:endParaRPr lang="en-US" sz="4800" b="1" cap="none" spc="0" dirty="0">
              <a:solidFill>
                <a:schemeClr val="accent4"/>
              </a:solidFill>
              <a:effectLst/>
            </a:endParaRPr>
          </a:p>
        </p:txBody>
      </p:sp>
    </p:spTree>
    <p:extLst>
      <p:ext uri="{BB962C8B-B14F-4D97-AF65-F5344CB8AC3E}">
        <p14:creationId xmlns:p14="http://schemas.microsoft.com/office/powerpoint/2010/main" val="260056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7482D-FCE0-4234-9D73-C734C706CB72}"/>
              </a:ext>
            </a:extLst>
          </p:cNvPr>
          <p:cNvSpPr>
            <a:spLocks noGrp="1"/>
          </p:cNvSpPr>
          <p:nvPr>
            <p:ph type="title"/>
          </p:nvPr>
        </p:nvSpPr>
        <p:spPr>
          <a:xfrm>
            <a:off x="735980" y="1216928"/>
            <a:ext cx="10617819" cy="816903"/>
          </a:xfrm>
          <a:solidFill>
            <a:srgbClr val="FFC000"/>
          </a:solidFill>
        </p:spPr>
        <p:txBody>
          <a:bodyPr>
            <a:normAutofit/>
          </a:bodyPr>
          <a:lstStyle/>
          <a:p>
            <a:pPr algn="ctr"/>
            <a:r>
              <a:rPr lang="en-US" b="1" dirty="0">
                <a:solidFill>
                  <a:srgbClr val="002060"/>
                </a:solidFill>
              </a:rPr>
              <a:t> Two Tracks One Goal: A More Powerful AFGE</a:t>
            </a:r>
          </a:p>
        </p:txBody>
      </p:sp>
      <p:sp>
        <p:nvSpPr>
          <p:cNvPr id="3" name="Content Placeholder 2">
            <a:extLst>
              <a:ext uri="{FF2B5EF4-FFF2-40B4-BE49-F238E27FC236}">
                <a16:creationId xmlns:a16="http://schemas.microsoft.com/office/drawing/2014/main" id="{B0178744-E925-45B6-B367-5EA1D0E5CDAE}"/>
              </a:ext>
            </a:extLst>
          </p:cNvPr>
          <p:cNvSpPr>
            <a:spLocks noGrp="1"/>
          </p:cNvSpPr>
          <p:nvPr>
            <p:ph idx="1"/>
          </p:nvPr>
        </p:nvSpPr>
        <p:spPr>
          <a:xfrm>
            <a:off x="735980" y="2951402"/>
            <a:ext cx="10515600" cy="3429000"/>
          </a:xfrm>
        </p:spPr>
        <p:txBody>
          <a:bodyPr>
            <a:normAutofit lnSpcReduction="10000"/>
          </a:bodyPr>
          <a:lstStyle/>
          <a:p>
            <a:pPr marL="0" marR="0">
              <a:lnSpc>
                <a:spcPct val="107000"/>
              </a:lnSpc>
              <a:spcBef>
                <a:spcPts val="0"/>
              </a:spcBef>
              <a:spcAft>
                <a:spcPts val="800"/>
              </a:spcAft>
            </a:pPr>
            <a:endParaRPr lang="en-US" sz="1800" b="1"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b="1" u="sng"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u="sng" dirty="0">
                <a:effectLst/>
                <a:latin typeface="Calibri" panose="020F0502020204030204" pitchFamily="34" charset="0"/>
                <a:ea typeface="Calibri" panose="020F0502020204030204" pitchFamily="34" charset="0"/>
                <a:cs typeface="Times New Roman" panose="02020603050405020304" pitchFamily="18" charset="0"/>
              </a:rPr>
              <a:t>Let’s get Track 1 and Track 2 Going NOW.</a:t>
            </a:r>
          </a:p>
          <a:p>
            <a:pPr marL="0" marR="0">
              <a:lnSpc>
                <a:spcPct val="107000"/>
              </a:lnSpc>
              <a:spcBef>
                <a:spcPts val="0"/>
              </a:spcBef>
              <a:spcAft>
                <a:spcPts val="800"/>
              </a:spcAft>
            </a:pPr>
            <a:endParaRPr lang="en-US" b="1" u="sng"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We can begin changing our language and begin orienting leaders to these concepts in Track 2 even as we push for immediate recruitment of new members in Track 1. </a:t>
            </a:r>
          </a:p>
          <a:p>
            <a:pPr marL="0" marR="0">
              <a:lnSpc>
                <a:spcPct val="107000"/>
              </a:lnSpc>
              <a:spcBef>
                <a:spcPts val="0"/>
              </a:spcBef>
              <a:spcAft>
                <a:spcPts val="800"/>
              </a:spcAft>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Rectangle 3">
            <a:extLst>
              <a:ext uri="{FF2B5EF4-FFF2-40B4-BE49-F238E27FC236}">
                <a16:creationId xmlns:a16="http://schemas.microsoft.com/office/drawing/2014/main" id="{56DB10B7-43AB-497F-B4A4-D174DB547580}"/>
              </a:ext>
            </a:extLst>
          </p:cNvPr>
          <p:cNvSpPr/>
          <p:nvPr/>
        </p:nvSpPr>
        <p:spPr>
          <a:xfrm>
            <a:off x="-19266" y="-1"/>
            <a:ext cx="12230529" cy="830997"/>
          </a:xfrm>
          <a:prstGeom prst="rect">
            <a:avLst/>
          </a:prstGeom>
          <a:solidFill>
            <a:srgbClr val="002060"/>
          </a:solid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4800" b="1" cap="none" spc="0" dirty="0">
                <a:solidFill>
                  <a:schemeClr val="accent4"/>
                </a:solidFill>
                <a:effectLst/>
              </a:rPr>
              <a:t>Moving Forward: Rebuild Red</a:t>
            </a:r>
            <a:r>
              <a:rPr lang="en-US" sz="4800" b="1" dirty="0">
                <a:solidFill>
                  <a:schemeClr val="accent4"/>
                </a:solidFill>
              </a:rPr>
              <a:t>esign Reclaim</a:t>
            </a:r>
            <a:endParaRPr lang="en-US" sz="4800" b="1" cap="none" spc="0" dirty="0">
              <a:solidFill>
                <a:schemeClr val="accent4"/>
              </a:solidFill>
              <a:effectLst/>
            </a:endParaRPr>
          </a:p>
        </p:txBody>
      </p:sp>
      <p:sp>
        <p:nvSpPr>
          <p:cNvPr id="5" name="TextBox 4">
            <a:extLst>
              <a:ext uri="{FF2B5EF4-FFF2-40B4-BE49-F238E27FC236}">
                <a16:creationId xmlns:a16="http://schemas.microsoft.com/office/drawing/2014/main" id="{09709260-AACF-4D29-A78D-DFF5C9EA2E72}"/>
              </a:ext>
            </a:extLst>
          </p:cNvPr>
          <p:cNvSpPr txBox="1"/>
          <p:nvPr/>
        </p:nvSpPr>
        <p:spPr>
          <a:xfrm>
            <a:off x="838199" y="2226165"/>
            <a:ext cx="10147610" cy="532903"/>
          </a:xfrm>
          <a:prstGeom prst="rect">
            <a:avLst/>
          </a:prstGeom>
          <a:solidFill>
            <a:srgbClr val="002060"/>
          </a:solidFill>
        </p:spPr>
        <p:txBody>
          <a:bodyPr wrap="square">
            <a:spAutoFit/>
          </a:bodyPr>
          <a:lstStyle/>
          <a:p>
            <a:pPr marL="0" marR="0" algn="ctr">
              <a:lnSpc>
                <a:spcPct val="107000"/>
              </a:lnSpc>
              <a:spcBef>
                <a:spcPts val="0"/>
              </a:spcBef>
              <a:spcAft>
                <a:spcPts val="800"/>
              </a:spcAft>
            </a:pPr>
            <a:r>
              <a:rPr lang="en-US" sz="28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NEXT STEPS </a:t>
            </a:r>
            <a:endParaRPr lang="en-US" sz="28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08472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7482D-FCE0-4234-9D73-C734C706CB72}"/>
              </a:ext>
            </a:extLst>
          </p:cNvPr>
          <p:cNvSpPr>
            <a:spLocks noGrp="1"/>
          </p:cNvSpPr>
          <p:nvPr>
            <p:ph type="title"/>
          </p:nvPr>
        </p:nvSpPr>
        <p:spPr>
          <a:xfrm>
            <a:off x="735980" y="1216928"/>
            <a:ext cx="10617819" cy="816903"/>
          </a:xfrm>
          <a:solidFill>
            <a:srgbClr val="FFC000"/>
          </a:solidFill>
        </p:spPr>
        <p:txBody>
          <a:bodyPr>
            <a:normAutofit/>
          </a:bodyPr>
          <a:lstStyle/>
          <a:p>
            <a:pPr algn="ctr"/>
            <a:r>
              <a:rPr lang="en-US" b="1" dirty="0">
                <a:solidFill>
                  <a:srgbClr val="002060"/>
                </a:solidFill>
              </a:rPr>
              <a:t> Two Tracks One Goal: A More Powerful AFGE</a:t>
            </a:r>
          </a:p>
        </p:txBody>
      </p:sp>
      <p:sp>
        <p:nvSpPr>
          <p:cNvPr id="3" name="Content Placeholder 2">
            <a:extLst>
              <a:ext uri="{FF2B5EF4-FFF2-40B4-BE49-F238E27FC236}">
                <a16:creationId xmlns:a16="http://schemas.microsoft.com/office/drawing/2014/main" id="{B0178744-E925-45B6-B367-5EA1D0E5CDAE}"/>
              </a:ext>
            </a:extLst>
          </p:cNvPr>
          <p:cNvSpPr>
            <a:spLocks noGrp="1"/>
          </p:cNvSpPr>
          <p:nvPr>
            <p:ph idx="1"/>
          </p:nvPr>
        </p:nvSpPr>
        <p:spPr>
          <a:xfrm>
            <a:off x="735980" y="2951402"/>
            <a:ext cx="10515600" cy="3429000"/>
          </a:xfrm>
        </p:spPr>
        <p:txBody>
          <a:bodyPr>
            <a:normAutofit/>
          </a:bodyPr>
          <a:lstStyle/>
          <a:p>
            <a:pPr marL="342900" marR="0" lvl="0" indent="-342900">
              <a:lnSpc>
                <a:spcPct val="107000"/>
              </a:lnSpc>
              <a:spcBef>
                <a:spcPts val="0"/>
              </a:spcBef>
              <a:spcAft>
                <a:spcPts val="0"/>
              </a:spcAft>
              <a:buFont typeface="+mj-lt"/>
              <a:buAutoNum type="arabicPeriod"/>
            </a:pPr>
            <a:r>
              <a:rPr lang="en-US" sz="2400" b="1" dirty="0">
                <a:effectLst/>
                <a:latin typeface="Calibri" panose="020F0502020204030204" pitchFamily="34" charset="0"/>
                <a:ea typeface="Calibri" panose="020F0502020204030204" pitchFamily="34" charset="0"/>
                <a:cs typeface="Times New Roman" panose="02020603050405020304" pitchFamily="18" charset="0"/>
              </a:rPr>
              <a:t>Early January – Virtual meeting with NEC and Staff to review the plan.</a:t>
            </a:r>
          </a:p>
          <a:p>
            <a:pPr marL="342900" marR="0" lvl="0" indent="-342900">
              <a:lnSpc>
                <a:spcPct val="107000"/>
              </a:lnSpc>
              <a:spcBef>
                <a:spcPts val="0"/>
              </a:spcBef>
              <a:spcAft>
                <a:spcPts val="0"/>
              </a:spcAft>
              <a:buFont typeface="+mj-lt"/>
              <a:buAutoNum type="arabicPeriod"/>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400" b="1" dirty="0">
                <a:effectLst/>
                <a:latin typeface="Calibri" panose="020F0502020204030204" pitchFamily="34" charset="0"/>
                <a:ea typeface="Calibri" panose="020F0502020204030204" pitchFamily="34" charset="0"/>
                <a:cs typeface="Times New Roman" panose="02020603050405020304" pitchFamily="18" charset="0"/>
              </a:rPr>
              <a:t>By early January - Create a Local Power Assessment Tool for interviews by staff with each local to gauge interest, current capabilities, local data and any best practices if they are organizing successfully.</a:t>
            </a:r>
          </a:p>
          <a:p>
            <a:pPr marL="742950" marR="0" lvl="1" indent="-285750">
              <a:lnSpc>
                <a:spcPct val="107000"/>
              </a:lnSpc>
              <a:spcBef>
                <a:spcPts val="0"/>
              </a:spcBef>
              <a:spcAft>
                <a:spcPts val="800"/>
              </a:spcAft>
              <a:buFont typeface="Courier New" panose="02070309020205020404" pitchFamily="49" charset="0"/>
              <a:buChar char="o"/>
            </a:pPr>
            <a:endParaRPr lang="en-US" b="1"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Rectangle 3">
            <a:extLst>
              <a:ext uri="{FF2B5EF4-FFF2-40B4-BE49-F238E27FC236}">
                <a16:creationId xmlns:a16="http://schemas.microsoft.com/office/drawing/2014/main" id="{56DB10B7-43AB-497F-B4A4-D174DB547580}"/>
              </a:ext>
            </a:extLst>
          </p:cNvPr>
          <p:cNvSpPr/>
          <p:nvPr/>
        </p:nvSpPr>
        <p:spPr>
          <a:xfrm>
            <a:off x="-19266" y="-1"/>
            <a:ext cx="12230529" cy="830997"/>
          </a:xfrm>
          <a:prstGeom prst="rect">
            <a:avLst/>
          </a:prstGeom>
          <a:solidFill>
            <a:srgbClr val="002060"/>
          </a:solid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4800" b="1" cap="none" spc="0" dirty="0">
                <a:solidFill>
                  <a:schemeClr val="accent4"/>
                </a:solidFill>
                <a:effectLst/>
              </a:rPr>
              <a:t>Moving Forward: Rebuild Red</a:t>
            </a:r>
            <a:r>
              <a:rPr lang="en-US" sz="4800" b="1" dirty="0">
                <a:solidFill>
                  <a:schemeClr val="accent4"/>
                </a:solidFill>
              </a:rPr>
              <a:t>esign Reclaim</a:t>
            </a:r>
            <a:endParaRPr lang="en-US" sz="4800" b="1" cap="none" spc="0" dirty="0">
              <a:solidFill>
                <a:schemeClr val="accent4"/>
              </a:solidFill>
              <a:effectLst/>
            </a:endParaRPr>
          </a:p>
        </p:txBody>
      </p:sp>
      <p:sp>
        <p:nvSpPr>
          <p:cNvPr id="5" name="TextBox 4">
            <a:extLst>
              <a:ext uri="{FF2B5EF4-FFF2-40B4-BE49-F238E27FC236}">
                <a16:creationId xmlns:a16="http://schemas.microsoft.com/office/drawing/2014/main" id="{09709260-AACF-4D29-A78D-DFF5C9EA2E72}"/>
              </a:ext>
            </a:extLst>
          </p:cNvPr>
          <p:cNvSpPr txBox="1"/>
          <p:nvPr/>
        </p:nvSpPr>
        <p:spPr>
          <a:xfrm>
            <a:off x="2553629" y="2226165"/>
            <a:ext cx="6356195" cy="532903"/>
          </a:xfrm>
          <a:prstGeom prst="rect">
            <a:avLst/>
          </a:prstGeom>
          <a:solidFill>
            <a:srgbClr val="002060"/>
          </a:solidFill>
        </p:spPr>
        <p:txBody>
          <a:bodyPr wrap="square">
            <a:spAutoFit/>
          </a:bodyPr>
          <a:lstStyle/>
          <a:p>
            <a:pPr marL="0" marR="0" algn="ctr">
              <a:lnSpc>
                <a:spcPct val="107000"/>
              </a:lnSpc>
              <a:spcBef>
                <a:spcPts val="0"/>
              </a:spcBef>
              <a:spcAft>
                <a:spcPts val="800"/>
              </a:spcAft>
            </a:pPr>
            <a:r>
              <a:rPr lang="en-US" sz="28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Hitting The </a:t>
            </a:r>
            <a:r>
              <a:rPr lang="en-US" sz="2800" b="1">
                <a:solidFill>
                  <a:srgbClr val="FFC000"/>
                </a:solidFill>
                <a:latin typeface="Calibri" panose="020F0502020204030204" pitchFamily="34" charset="0"/>
                <a:ea typeface="Calibri" panose="020F0502020204030204" pitchFamily="34" charset="0"/>
                <a:cs typeface="Times New Roman" panose="02020603050405020304" pitchFamily="18" charset="0"/>
              </a:rPr>
              <a:t>Ground Running</a:t>
            </a:r>
            <a:endParaRPr lang="en-US" sz="28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46631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7482D-FCE0-4234-9D73-C734C706CB72}"/>
              </a:ext>
            </a:extLst>
          </p:cNvPr>
          <p:cNvSpPr>
            <a:spLocks noGrp="1"/>
          </p:cNvSpPr>
          <p:nvPr>
            <p:ph type="title"/>
          </p:nvPr>
        </p:nvSpPr>
        <p:spPr>
          <a:xfrm>
            <a:off x="735980" y="1216928"/>
            <a:ext cx="10617819" cy="816903"/>
          </a:xfrm>
          <a:solidFill>
            <a:srgbClr val="FFC000"/>
          </a:solidFill>
        </p:spPr>
        <p:txBody>
          <a:bodyPr>
            <a:normAutofit/>
          </a:bodyPr>
          <a:lstStyle/>
          <a:p>
            <a:pPr algn="ctr"/>
            <a:r>
              <a:rPr lang="en-US" b="1" dirty="0">
                <a:solidFill>
                  <a:srgbClr val="002060"/>
                </a:solidFill>
              </a:rPr>
              <a:t> Two Tracks One Goal: A More Powerful AFGE</a:t>
            </a:r>
          </a:p>
        </p:txBody>
      </p:sp>
      <p:sp>
        <p:nvSpPr>
          <p:cNvPr id="3" name="Content Placeholder 2">
            <a:extLst>
              <a:ext uri="{FF2B5EF4-FFF2-40B4-BE49-F238E27FC236}">
                <a16:creationId xmlns:a16="http://schemas.microsoft.com/office/drawing/2014/main" id="{B0178744-E925-45B6-B367-5EA1D0E5CDAE}"/>
              </a:ext>
            </a:extLst>
          </p:cNvPr>
          <p:cNvSpPr>
            <a:spLocks noGrp="1"/>
          </p:cNvSpPr>
          <p:nvPr>
            <p:ph idx="1"/>
          </p:nvPr>
        </p:nvSpPr>
        <p:spPr>
          <a:xfrm>
            <a:off x="735980" y="2951402"/>
            <a:ext cx="10515600" cy="3429000"/>
          </a:xfrm>
        </p:spPr>
        <p:txBody>
          <a:bodyPr>
            <a:normAutofit lnSpcReduction="10000"/>
          </a:bodyPr>
          <a:lstStyle/>
          <a:p>
            <a:pPr marL="342900" marR="0" lvl="0" indent="-342900">
              <a:lnSpc>
                <a:spcPct val="107000"/>
              </a:lnSpc>
              <a:spcBef>
                <a:spcPts val="0"/>
              </a:spcBef>
              <a:spcAft>
                <a:spcPts val="0"/>
              </a:spcAft>
              <a:buAutoNum type="arabicPeriod" startAt="3"/>
            </a:pPr>
            <a:r>
              <a:rPr lang="en-US" sz="1800" b="1" dirty="0">
                <a:effectLst/>
                <a:latin typeface="Calibri" panose="020F0502020204030204" pitchFamily="34" charset="0"/>
                <a:ea typeface="Calibri" panose="020F0502020204030204" pitchFamily="34" charset="0"/>
                <a:cs typeface="Times New Roman" panose="02020603050405020304" pitchFamily="18" charset="0"/>
              </a:rPr>
              <a:t>Early January – NVPs hold an action planning session with the District staff, NO Supervisor,  NOs 	and LPOs:	</a:t>
            </a:r>
            <a:endParaRPr lang="en-US" sz="1800" b="1"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Wingdings" panose="05000000000000000000" pitchFamily="2" charset="2"/>
              <a:buChar char="§"/>
            </a:pPr>
            <a:r>
              <a:rPr lang="en-US" sz="2000" b="1" dirty="0">
                <a:effectLst/>
                <a:latin typeface="Calibri" panose="020F0502020204030204" pitchFamily="34" charset="0"/>
                <a:ea typeface="Calibri" panose="020F0502020204030204" pitchFamily="34" charset="0"/>
                <a:cs typeface="Times New Roman" panose="02020603050405020304" pitchFamily="18" charset="0"/>
              </a:rPr>
              <a:t>To coordinate assignments for Power Assessment Interviews of each local including BUE 	lists and hot issues and any NEOs and how covered.</a:t>
            </a:r>
          </a:p>
          <a:p>
            <a:pPr lvl="1">
              <a:lnSpc>
                <a:spcPct val="107000"/>
              </a:lnSpc>
              <a:spcBef>
                <a:spcPts val="0"/>
              </a:spcBef>
              <a:buFont typeface="Wingdings" panose="05000000000000000000" pitchFamily="2" charset="2"/>
              <a:buChar char="§"/>
            </a:pPr>
            <a:r>
              <a:rPr lang="en-US" sz="2000" b="1" dirty="0">
                <a:effectLst/>
                <a:latin typeface="Calibri" panose="020F0502020204030204" pitchFamily="34" charset="0"/>
                <a:ea typeface="Calibri" panose="020F0502020204030204" pitchFamily="34" charset="0"/>
                <a:cs typeface="Times New Roman" panose="02020603050405020304" pitchFamily="18" charset="0"/>
              </a:rPr>
              <a:t>Review of Data on all the Locals including recruitment stats.</a:t>
            </a:r>
          </a:p>
          <a:p>
            <a:pPr lvl="1">
              <a:lnSpc>
                <a:spcPct val="107000"/>
              </a:lnSpc>
              <a:spcBef>
                <a:spcPts val="0"/>
              </a:spcBef>
              <a:buFont typeface="Wingdings" panose="05000000000000000000" pitchFamily="2" charset="2"/>
              <a:buChar char="§"/>
            </a:pPr>
            <a:r>
              <a:rPr lang="en-US" sz="2000" b="1" dirty="0">
                <a:effectLst/>
                <a:latin typeface="Calibri" panose="020F0502020204030204" pitchFamily="34" charset="0"/>
                <a:ea typeface="Calibri" panose="020F0502020204030204" pitchFamily="34" charset="0"/>
                <a:cs typeface="Times New Roman" panose="02020603050405020304" pitchFamily="18" charset="0"/>
              </a:rPr>
              <a:t>Prioritization of Power assessments with all to be completed by end of Jan.</a:t>
            </a:r>
          </a:p>
          <a:p>
            <a:pPr lvl="1">
              <a:lnSpc>
                <a:spcPct val="107000"/>
              </a:lnSpc>
              <a:spcBef>
                <a:spcPts val="0"/>
              </a:spcBef>
            </a:pPr>
            <a:endParaRPr lang="en-US" sz="1800" b="1"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Symbol" panose="05050102010706020507" pitchFamily="18" charset="2"/>
              <a:buChar char=""/>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4.	Early- January- Hold a virtual call with local and council presidents on the plan. Build engagement 	for Virtual Legislative Conference-open to any member.</a:t>
            </a:r>
          </a:p>
          <a:p>
            <a:pPr marL="742950" marR="0" lvl="1" indent="-285750">
              <a:lnSpc>
                <a:spcPct val="107000"/>
              </a:lnSpc>
              <a:spcBef>
                <a:spcPts val="0"/>
              </a:spcBef>
              <a:spcAft>
                <a:spcPts val="800"/>
              </a:spcAft>
              <a:buFont typeface="Courier New" panose="02070309020205020404" pitchFamily="49" charset="0"/>
              <a:buChar char="o"/>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Rectangle 3">
            <a:extLst>
              <a:ext uri="{FF2B5EF4-FFF2-40B4-BE49-F238E27FC236}">
                <a16:creationId xmlns:a16="http://schemas.microsoft.com/office/drawing/2014/main" id="{56DB10B7-43AB-497F-B4A4-D174DB547580}"/>
              </a:ext>
            </a:extLst>
          </p:cNvPr>
          <p:cNvSpPr/>
          <p:nvPr/>
        </p:nvSpPr>
        <p:spPr>
          <a:xfrm>
            <a:off x="-19266" y="-1"/>
            <a:ext cx="12230529" cy="830997"/>
          </a:xfrm>
          <a:prstGeom prst="rect">
            <a:avLst/>
          </a:prstGeom>
          <a:solidFill>
            <a:srgbClr val="002060"/>
          </a:solid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4800" b="1" cap="none" spc="0" dirty="0">
                <a:solidFill>
                  <a:schemeClr val="accent4"/>
                </a:solidFill>
                <a:effectLst/>
              </a:rPr>
              <a:t>Moving Forward: Rebuild Red</a:t>
            </a:r>
            <a:r>
              <a:rPr lang="en-US" sz="4800" b="1" dirty="0">
                <a:solidFill>
                  <a:schemeClr val="accent4"/>
                </a:solidFill>
              </a:rPr>
              <a:t>esign Reclaim</a:t>
            </a:r>
            <a:endParaRPr lang="en-US" sz="4800" b="1" cap="none" spc="0" dirty="0">
              <a:solidFill>
                <a:schemeClr val="accent4"/>
              </a:solidFill>
              <a:effectLst/>
            </a:endParaRPr>
          </a:p>
        </p:txBody>
      </p:sp>
      <p:sp>
        <p:nvSpPr>
          <p:cNvPr id="5" name="TextBox 4">
            <a:extLst>
              <a:ext uri="{FF2B5EF4-FFF2-40B4-BE49-F238E27FC236}">
                <a16:creationId xmlns:a16="http://schemas.microsoft.com/office/drawing/2014/main" id="{09709260-AACF-4D29-A78D-DFF5C9EA2E72}"/>
              </a:ext>
            </a:extLst>
          </p:cNvPr>
          <p:cNvSpPr txBox="1"/>
          <p:nvPr/>
        </p:nvSpPr>
        <p:spPr>
          <a:xfrm>
            <a:off x="2553629" y="2226165"/>
            <a:ext cx="6356195" cy="532903"/>
          </a:xfrm>
          <a:prstGeom prst="rect">
            <a:avLst/>
          </a:prstGeom>
          <a:solidFill>
            <a:srgbClr val="002060"/>
          </a:solidFill>
        </p:spPr>
        <p:txBody>
          <a:bodyPr wrap="square">
            <a:spAutoFit/>
          </a:bodyPr>
          <a:lstStyle/>
          <a:p>
            <a:pPr marL="0" marR="0" algn="ctr">
              <a:lnSpc>
                <a:spcPct val="107000"/>
              </a:lnSpc>
              <a:spcBef>
                <a:spcPts val="0"/>
              </a:spcBef>
              <a:spcAft>
                <a:spcPts val="800"/>
              </a:spcAft>
            </a:pPr>
            <a:r>
              <a:rPr lang="en-US" sz="28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Hitting The </a:t>
            </a:r>
            <a:r>
              <a:rPr lang="en-US" sz="2800" b="1">
                <a:solidFill>
                  <a:srgbClr val="FFC000"/>
                </a:solidFill>
                <a:latin typeface="Calibri" panose="020F0502020204030204" pitchFamily="34" charset="0"/>
                <a:ea typeface="Calibri" panose="020F0502020204030204" pitchFamily="34" charset="0"/>
                <a:cs typeface="Times New Roman" panose="02020603050405020304" pitchFamily="18" charset="0"/>
              </a:rPr>
              <a:t>Ground Running</a:t>
            </a:r>
            <a:endParaRPr lang="en-US" sz="28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14846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7482D-FCE0-4234-9D73-C734C706CB72}"/>
              </a:ext>
            </a:extLst>
          </p:cNvPr>
          <p:cNvSpPr>
            <a:spLocks noGrp="1"/>
          </p:cNvSpPr>
          <p:nvPr>
            <p:ph type="title"/>
          </p:nvPr>
        </p:nvSpPr>
        <p:spPr>
          <a:xfrm>
            <a:off x="735980" y="1216928"/>
            <a:ext cx="10617819" cy="816903"/>
          </a:xfrm>
          <a:solidFill>
            <a:srgbClr val="FFC000"/>
          </a:solidFill>
        </p:spPr>
        <p:txBody>
          <a:bodyPr>
            <a:normAutofit/>
          </a:bodyPr>
          <a:lstStyle/>
          <a:p>
            <a:pPr algn="ctr"/>
            <a:r>
              <a:rPr lang="en-US" b="1" dirty="0">
                <a:solidFill>
                  <a:srgbClr val="002060"/>
                </a:solidFill>
              </a:rPr>
              <a:t> Two Tracks One Goal: A More Powerful AFGE</a:t>
            </a:r>
          </a:p>
        </p:txBody>
      </p:sp>
      <p:sp>
        <p:nvSpPr>
          <p:cNvPr id="3" name="Content Placeholder 2">
            <a:extLst>
              <a:ext uri="{FF2B5EF4-FFF2-40B4-BE49-F238E27FC236}">
                <a16:creationId xmlns:a16="http://schemas.microsoft.com/office/drawing/2014/main" id="{B0178744-E925-45B6-B367-5EA1D0E5CDAE}"/>
              </a:ext>
            </a:extLst>
          </p:cNvPr>
          <p:cNvSpPr>
            <a:spLocks noGrp="1"/>
          </p:cNvSpPr>
          <p:nvPr>
            <p:ph idx="1"/>
          </p:nvPr>
        </p:nvSpPr>
        <p:spPr>
          <a:xfrm>
            <a:off x="735980" y="2951402"/>
            <a:ext cx="10515600" cy="3429000"/>
          </a:xfrm>
        </p:spPr>
        <p:txBody>
          <a:bodyPr>
            <a:normAutofit/>
          </a:bodyPr>
          <a:lstStyle/>
          <a:p>
            <a:pPr marL="0" indent="0" algn="l">
              <a:buNone/>
            </a:pPr>
            <a:endParaRPr lang="en-US" sz="2000" b="1" i="0" dirty="0">
              <a:solidFill>
                <a:srgbClr val="000000"/>
              </a:solidFill>
              <a:effectLst/>
              <a:latin typeface="Times New Roman" panose="02020603050405020304" pitchFamily="18" charset="0"/>
            </a:endParaRPr>
          </a:p>
          <a:p>
            <a:pPr marL="0" indent="0" algn="l">
              <a:buNone/>
            </a:pPr>
            <a:r>
              <a:rPr lang="en-US" sz="2000" b="1" i="0" dirty="0">
                <a:solidFill>
                  <a:srgbClr val="000000"/>
                </a:solidFill>
                <a:effectLst/>
                <a:latin typeface="Times New Roman" panose="02020603050405020304" pitchFamily="18" charset="0"/>
              </a:rPr>
              <a:t>Mid January</a:t>
            </a:r>
          </a:p>
          <a:p>
            <a:pPr algn="l"/>
            <a:endParaRPr lang="en-US" sz="2000" b="0" i="0" dirty="0">
              <a:solidFill>
                <a:srgbClr val="000000"/>
              </a:solidFill>
              <a:effectLst/>
              <a:latin typeface="Times New Roman" panose="02020603050405020304" pitchFamily="18" charset="0"/>
            </a:endParaRPr>
          </a:p>
          <a:p>
            <a:pPr algn="l"/>
            <a:r>
              <a:rPr lang="en-US" sz="2000" b="0" i="0" dirty="0">
                <a:solidFill>
                  <a:srgbClr val="000000"/>
                </a:solidFill>
                <a:effectLst/>
                <a:latin typeface="Times New Roman" panose="02020603050405020304" pitchFamily="18" charset="0"/>
              </a:rPr>
              <a:t>5. FSED Check in with Departments and BCPs to identify agency hot issues—PPE, staffing, etc.</a:t>
            </a:r>
          </a:p>
          <a:p>
            <a:pPr algn="l"/>
            <a:r>
              <a:rPr lang="en-US" sz="2000" b="0" i="0" dirty="0">
                <a:solidFill>
                  <a:srgbClr val="000000"/>
                </a:solidFill>
                <a:effectLst/>
                <a:latin typeface="Times New Roman" panose="02020603050405020304" pitchFamily="18" charset="0"/>
              </a:rPr>
              <a:t>6. Districts hold a call with LP’s to review plan and let them know about the Power Assessment</a:t>
            </a:r>
          </a:p>
          <a:p>
            <a:pPr algn="l"/>
            <a:r>
              <a:rPr lang="en-US" sz="2000" b="0" i="0" dirty="0">
                <a:solidFill>
                  <a:srgbClr val="000000"/>
                </a:solidFill>
                <a:effectLst/>
                <a:latin typeface="Times New Roman" panose="02020603050405020304" pitchFamily="18" charset="0"/>
              </a:rPr>
              <a:t>7. Mid January- basic language and messaging developed by Coms and Org</a:t>
            </a:r>
          </a:p>
          <a:p>
            <a:pPr algn="l"/>
            <a:r>
              <a:rPr lang="en-US" sz="2000" b="0" i="0" dirty="0">
                <a:solidFill>
                  <a:srgbClr val="000000"/>
                </a:solidFill>
                <a:effectLst/>
                <a:latin typeface="Times New Roman" panose="02020603050405020304" pitchFamily="18" charset="0"/>
              </a:rPr>
              <a:t>8. Mid January- hold an online staff training to go over language and messaging.</a:t>
            </a:r>
          </a:p>
          <a:p>
            <a:pPr algn="l"/>
            <a:r>
              <a:rPr lang="en-US" sz="2000" b="0" i="0" dirty="0">
                <a:solidFill>
                  <a:srgbClr val="000000"/>
                </a:solidFill>
                <a:effectLst/>
                <a:latin typeface="Times New Roman" panose="02020603050405020304" pitchFamily="18" charset="0"/>
              </a:rPr>
              <a:t>9. Mid January- hold a virtual town hall with activists</a:t>
            </a:r>
          </a:p>
          <a:p>
            <a:pPr marL="742950" marR="0" lvl="1" indent="-285750">
              <a:lnSpc>
                <a:spcPct val="107000"/>
              </a:lnSpc>
              <a:spcBef>
                <a:spcPts val="0"/>
              </a:spcBef>
              <a:spcAft>
                <a:spcPts val="800"/>
              </a:spcAft>
              <a:buFont typeface="Courier New" panose="02070309020205020404" pitchFamily="49" charset="0"/>
              <a:buChar char="o"/>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Rectangle 3">
            <a:extLst>
              <a:ext uri="{FF2B5EF4-FFF2-40B4-BE49-F238E27FC236}">
                <a16:creationId xmlns:a16="http://schemas.microsoft.com/office/drawing/2014/main" id="{56DB10B7-43AB-497F-B4A4-D174DB547580}"/>
              </a:ext>
            </a:extLst>
          </p:cNvPr>
          <p:cNvSpPr/>
          <p:nvPr/>
        </p:nvSpPr>
        <p:spPr>
          <a:xfrm>
            <a:off x="-19266" y="-1"/>
            <a:ext cx="12230529" cy="830997"/>
          </a:xfrm>
          <a:prstGeom prst="rect">
            <a:avLst/>
          </a:prstGeom>
          <a:solidFill>
            <a:srgbClr val="002060"/>
          </a:solid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4800" b="1" cap="none" spc="0" dirty="0">
                <a:solidFill>
                  <a:schemeClr val="accent4"/>
                </a:solidFill>
                <a:effectLst/>
              </a:rPr>
              <a:t>Moving Forward: Rebuild Red</a:t>
            </a:r>
            <a:r>
              <a:rPr lang="en-US" sz="4800" b="1" dirty="0">
                <a:solidFill>
                  <a:schemeClr val="accent4"/>
                </a:solidFill>
              </a:rPr>
              <a:t>esign Reclaim</a:t>
            </a:r>
            <a:endParaRPr lang="en-US" sz="4800" b="1" cap="none" spc="0" dirty="0">
              <a:solidFill>
                <a:schemeClr val="accent4"/>
              </a:solidFill>
              <a:effectLst/>
            </a:endParaRPr>
          </a:p>
        </p:txBody>
      </p:sp>
      <p:sp>
        <p:nvSpPr>
          <p:cNvPr id="5" name="TextBox 4">
            <a:extLst>
              <a:ext uri="{FF2B5EF4-FFF2-40B4-BE49-F238E27FC236}">
                <a16:creationId xmlns:a16="http://schemas.microsoft.com/office/drawing/2014/main" id="{09709260-AACF-4D29-A78D-DFF5C9EA2E72}"/>
              </a:ext>
            </a:extLst>
          </p:cNvPr>
          <p:cNvSpPr txBox="1"/>
          <p:nvPr/>
        </p:nvSpPr>
        <p:spPr>
          <a:xfrm>
            <a:off x="2553629" y="2226165"/>
            <a:ext cx="6356195" cy="532903"/>
          </a:xfrm>
          <a:prstGeom prst="rect">
            <a:avLst/>
          </a:prstGeom>
          <a:solidFill>
            <a:srgbClr val="002060"/>
          </a:solidFill>
        </p:spPr>
        <p:txBody>
          <a:bodyPr wrap="square">
            <a:spAutoFit/>
          </a:bodyPr>
          <a:lstStyle/>
          <a:p>
            <a:pPr marL="0" marR="0" algn="ctr">
              <a:lnSpc>
                <a:spcPct val="107000"/>
              </a:lnSpc>
              <a:spcBef>
                <a:spcPts val="0"/>
              </a:spcBef>
              <a:spcAft>
                <a:spcPts val="800"/>
              </a:spcAft>
            </a:pPr>
            <a:r>
              <a:rPr lang="en-US" sz="28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Hitting The </a:t>
            </a:r>
            <a:r>
              <a:rPr lang="en-US" sz="2800" b="1">
                <a:solidFill>
                  <a:srgbClr val="FFC000"/>
                </a:solidFill>
                <a:latin typeface="Calibri" panose="020F0502020204030204" pitchFamily="34" charset="0"/>
                <a:ea typeface="Calibri" panose="020F0502020204030204" pitchFamily="34" charset="0"/>
                <a:cs typeface="Times New Roman" panose="02020603050405020304" pitchFamily="18" charset="0"/>
              </a:rPr>
              <a:t>Ground Running</a:t>
            </a:r>
            <a:endParaRPr lang="en-US" sz="28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325877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4961</TotalTime>
  <Words>1621</Words>
  <Application>Microsoft Macintosh PowerPoint</Application>
  <PresentationFormat>Widescreen</PresentationFormat>
  <Paragraphs>127</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Calibri Light</vt:lpstr>
      <vt:lpstr>Courier New</vt:lpstr>
      <vt:lpstr>Symbol</vt:lpstr>
      <vt:lpstr>Times New Roman</vt:lpstr>
      <vt:lpstr>Wingdings</vt:lpstr>
      <vt:lpstr>Office Theme</vt:lpstr>
      <vt:lpstr> Two Tracks One Goal: A More Powerful AFGE</vt:lpstr>
      <vt:lpstr> Two Tracks One Goal: A More Powerful AFGE</vt:lpstr>
      <vt:lpstr>Track One: Increase Recruitment Activities</vt:lpstr>
      <vt:lpstr> Track Two: Build A More Powerful AFGE</vt:lpstr>
      <vt:lpstr>Track Two: Build A More Powerful AFGE</vt:lpstr>
      <vt:lpstr> Two Tracks One Goal: A More Powerful AFGE</vt:lpstr>
      <vt:lpstr> Two Tracks One Goal: A More Powerful AFGE</vt:lpstr>
      <vt:lpstr> Two Tracks One Goal: A More Powerful AFGE</vt:lpstr>
      <vt:lpstr> Two Tracks One Goal: A More Powerful AFGE</vt:lpstr>
      <vt:lpstr> Two Tracks One Goal: A More Powerful AFGE</vt:lpstr>
      <vt:lpstr> Two Tracks One Goal: A More Powerful AFGE</vt:lpstr>
      <vt:lpstr> Two Tracks One Goal: A More Powerful AFGE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 Diggs</dc:creator>
  <cp:lastModifiedBy>Andrew Huddleston</cp:lastModifiedBy>
  <cp:revision>48</cp:revision>
  <cp:lastPrinted>2020-12-09T22:17:45Z</cp:lastPrinted>
  <dcterms:created xsi:type="dcterms:W3CDTF">2020-06-01T20:06:56Z</dcterms:created>
  <dcterms:modified xsi:type="dcterms:W3CDTF">2021-03-16T18:53:34Z</dcterms:modified>
</cp:coreProperties>
</file>