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61" r:id="rId4"/>
    <p:sldId id="266" r:id="rId5"/>
    <p:sldId id="281" r:id="rId6"/>
    <p:sldId id="288" r:id="rId7"/>
    <p:sldId id="289" r:id="rId8"/>
    <p:sldId id="290" r:id="rId9"/>
    <p:sldId id="286" r:id="rId10"/>
    <p:sldId id="287" r:id="rId11"/>
    <p:sldId id="282" r:id="rId12"/>
    <p:sldId id="267" r:id="rId13"/>
    <p:sldId id="274"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C74"/>
    <a:srgbClr val="FCB5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40"/>
    <p:restoredTop sz="74286" autoAdjust="0"/>
  </p:normalViewPr>
  <p:slideViewPr>
    <p:cSldViewPr snapToGrid="0" snapToObjects="1">
      <p:cViewPr varScale="1">
        <p:scale>
          <a:sx n="39" d="100"/>
          <a:sy n="39" d="100"/>
        </p:scale>
        <p:origin x="72"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1FA4F-A7A8-B640-A593-FC0B11871200}" type="datetimeFigureOut">
              <a:rPr lang="en-US" smtClean="0"/>
              <a:t>1/24/2022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73755-7B69-8448-8E7E-D1787F09890B}" type="slidenum">
              <a:rPr lang="en-US" smtClean="0"/>
              <a:t>‹#›</a:t>
            </a:fld>
            <a:endParaRPr lang="en-US"/>
          </a:p>
        </p:txBody>
      </p:sp>
    </p:spTree>
    <p:extLst>
      <p:ext uri="{BB962C8B-B14F-4D97-AF65-F5344CB8AC3E}">
        <p14:creationId xmlns:p14="http://schemas.microsoft.com/office/powerpoint/2010/main" val="570134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crw.org/wp-content/uploads/2016/11/Everything-You-Need-to-Know-about-the-Equal-Pay-Act.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stay connected with your union, AFGE, by getting email and text alerts! There are a lot of changes happening quickly, and you need to be kept up-to-date and involved. Please visit the link I’ve dropped in the chat, afge.org/</a:t>
            </a:r>
            <a:r>
              <a:rPr lang="en-US" dirty="0" err="1"/>
              <a:t>GetConnected</a:t>
            </a:r>
            <a:r>
              <a:rPr lang="en-US" dirty="0"/>
              <a:t> and click “I would like to sign up for email and text alerts”</a:t>
            </a:r>
          </a:p>
        </p:txBody>
      </p:sp>
      <p:sp>
        <p:nvSpPr>
          <p:cNvPr id="4" name="Slide Number Placeholder 3"/>
          <p:cNvSpPr>
            <a:spLocks noGrp="1"/>
          </p:cNvSpPr>
          <p:nvPr>
            <p:ph type="sldNum" sz="quarter" idx="5"/>
          </p:nvPr>
        </p:nvSpPr>
        <p:spPr/>
        <p:txBody>
          <a:bodyPr/>
          <a:lstStyle/>
          <a:p>
            <a:fld id="{61773755-7B69-8448-8E7E-D1787F09890B}" type="slidenum">
              <a:rPr lang="en-US" smtClean="0"/>
              <a:t>3</a:t>
            </a:fld>
            <a:endParaRPr lang="en-US"/>
          </a:p>
        </p:txBody>
      </p:sp>
    </p:spTree>
    <p:extLst>
      <p:ext uri="{BB962C8B-B14F-4D97-AF65-F5344CB8AC3E}">
        <p14:creationId xmlns:p14="http://schemas.microsoft.com/office/powerpoint/2010/main" val="1442924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spcBef>
                <a:spcPts val="0"/>
              </a:spcBef>
              <a:spcAft>
                <a:spcPts val="1400"/>
              </a:spcAft>
            </a:pPr>
            <a:r>
              <a:rPr lang="en-US" sz="1800" kern="1400" dirty="0">
                <a:ln>
                  <a:noFill/>
                </a:ln>
                <a:solidFill>
                  <a:srgbClr val="000000"/>
                </a:solidFill>
                <a:effectLst/>
                <a:latin typeface="Times New Roman" panose="02020603050405020304" pitchFamily="18" charset="0"/>
              </a:rPr>
              <a:t>Being active in your Union comes down to deciding what you want to see change at your workplace.  What do you care about?  Let’s all take a moment to talk about it.  If you aren’t a member yet, raise your hand, type in the chat, unmute yourself and have a voice.  This Union is your Union – what issues should your Union be taking on?</a:t>
            </a:r>
          </a:p>
          <a:p>
            <a:pPr marL="0" marR="0" indent="0" algn="l">
              <a:spcBef>
                <a:spcPts val="0"/>
              </a:spcBef>
              <a:spcAft>
                <a:spcPts val="1400"/>
              </a:spcAft>
            </a:pPr>
            <a:r>
              <a:rPr lang="en-US" sz="1800" kern="1400" dirty="0">
                <a:ln>
                  <a:noFill/>
                </a:ln>
                <a:solidFill>
                  <a:srgbClr val="000000"/>
                </a:solidFill>
                <a:effectLst/>
                <a:latin typeface="Times New Roman" panose="02020603050405020304" pitchFamily="18" charset="0"/>
              </a:rPr>
              <a:t>[Take Issues, talk about how being involved in the union is the way to address the issues mentioned.  Telework, leave, EEOC protection, fair promotions]</a:t>
            </a:r>
          </a:p>
        </p:txBody>
      </p:sp>
      <p:sp>
        <p:nvSpPr>
          <p:cNvPr id="4" name="Slide Number Placeholder 3"/>
          <p:cNvSpPr>
            <a:spLocks noGrp="1"/>
          </p:cNvSpPr>
          <p:nvPr>
            <p:ph type="sldNum" sz="quarter" idx="5"/>
          </p:nvPr>
        </p:nvSpPr>
        <p:spPr/>
        <p:txBody>
          <a:bodyPr/>
          <a:lstStyle/>
          <a:p>
            <a:fld id="{61773755-7B69-8448-8E7E-D1787F09890B}" type="slidenum">
              <a:rPr lang="en-US" smtClean="0"/>
              <a:t>12</a:t>
            </a:fld>
            <a:endParaRPr lang="en-US"/>
          </a:p>
        </p:txBody>
      </p:sp>
    </p:spTree>
    <p:extLst>
      <p:ext uri="{BB962C8B-B14F-4D97-AF65-F5344CB8AC3E}">
        <p14:creationId xmlns:p14="http://schemas.microsoft.com/office/powerpoint/2010/main" val="2986245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Ask yourself, do you want a voice on the job? If the answer is yes, raise your hand.  Either raise your hand on the screen or press the raised hand icon.  </a:t>
            </a:r>
          </a:p>
          <a:p>
            <a:r>
              <a:rPr lang="en-US" sz="1200" kern="1200" dirty="0">
                <a:solidFill>
                  <a:schemeClr val="tx1"/>
                </a:solidFill>
                <a:effectLst/>
                <a:latin typeface="+mn-lt"/>
                <a:ea typeface="+mn-ea"/>
                <a:cs typeface="+mn-cs"/>
              </a:rPr>
              <a:t>Keep them up.  Your colleagues are sending direct messages to you with membership forms.  Joining today is the only way to have a voice at work.  It is the only way to address the issues you care about and build your Union.</a:t>
            </a:r>
          </a:p>
          <a:p>
            <a:r>
              <a:rPr lang="en-US" sz="1200" kern="1200" dirty="0">
                <a:solidFill>
                  <a:schemeClr val="tx1"/>
                </a:solidFill>
                <a:effectLst/>
                <a:latin typeface="+mn-lt"/>
                <a:ea typeface="+mn-ea"/>
                <a:cs typeface="+mn-cs"/>
              </a:rPr>
              <a:t>If you only remember idea from this meeting, let it be this:  we, as a Union, are the only group fighting for the issues we care about.  Nobody else is fighting for us.  Nobody else is looking out for our interests, its just us.  </a:t>
            </a:r>
          </a:p>
        </p:txBody>
      </p:sp>
      <p:sp>
        <p:nvSpPr>
          <p:cNvPr id="4" name="Slide Number Placeholder 3"/>
          <p:cNvSpPr>
            <a:spLocks noGrp="1"/>
          </p:cNvSpPr>
          <p:nvPr>
            <p:ph type="sldNum" sz="quarter" idx="5"/>
          </p:nvPr>
        </p:nvSpPr>
        <p:spPr/>
        <p:txBody>
          <a:bodyPr/>
          <a:lstStyle/>
          <a:p>
            <a:fld id="{61773755-7B69-8448-8E7E-D1787F09890B}" type="slidenum">
              <a:rPr lang="en-US" smtClean="0"/>
              <a:t>13</a:t>
            </a:fld>
            <a:endParaRPr lang="en-US"/>
          </a:p>
        </p:txBody>
      </p:sp>
    </p:spTree>
    <p:extLst>
      <p:ext uri="{BB962C8B-B14F-4D97-AF65-F5344CB8AC3E}">
        <p14:creationId xmlns:p14="http://schemas.microsoft.com/office/powerpoint/2010/main" val="3637065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we need to sign up now. We need to join and build for power.  </a:t>
            </a:r>
          </a:p>
          <a:p>
            <a:r>
              <a:rPr lang="en-US" sz="1200" b="1" kern="1200" dirty="0">
                <a:solidFill>
                  <a:schemeClr val="tx1"/>
                </a:solidFill>
                <a:effectLst/>
                <a:latin typeface="+mn-lt"/>
                <a:ea typeface="+mn-ea"/>
                <a:cs typeface="+mn-cs"/>
              </a:rPr>
              <a:t>[While volunteers help people sign up, answer questions- use breakout rooms]</a:t>
            </a:r>
          </a:p>
          <a:p>
            <a:r>
              <a:rPr lang="en-US" sz="1200" kern="1200" dirty="0">
                <a:solidFill>
                  <a:schemeClr val="tx1"/>
                </a:solidFill>
                <a:effectLst/>
                <a:latin typeface="+mn-lt"/>
                <a:ea typeface="+mn-ea"/>
                <a:cs typeface="+mn-cs"/>
              </a:rPr>
              <a:t>We should note that using just one or two of the AFGE member can cover the cost of your annual dues.  Remember- the awesome member benefits add value and carry the cost of dues through savings and benefit programs</a:t>
            </a:r>
            <a:r>
              <a:rPr lang="en-US" sz="1200" kern="120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 me take any questions you might have.  If you have any questions I can’t answer, I will write them down and get you an answer.  I would like everyone to write their email in the chat, and I will get these answers to you.</a:t>
            </a:r>
          </a:p>
          <a:p>
            <a:r>
              <a:rPr lang="en-US" sz="1200" kern="1200" dirty="0">
                <a:solidFill>
                  <a:schemeClr val="tx1"/>
                </a:solidFill>
                <a:effectLst/>
                <a:latin typeface="+mn-lt"/>
                <a:ea typeface="+mn-ea"/>
                <a:cs typeface="+mn-cs"/>
              </a:rPr>
              <a:t>[Take questions. If you need to time to obtain answer, please tell them you will get back to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will have more updates on ways to get involved and to improve our lives at work.    Again, we want to keep you constantly informed. Please be sure you are signed up for updates through AFGE Action Network and AFGE Text, and that you gave your current home email and cell phone number on the sign-in sheet. This is a good start, brothers and sisters!  Give yourselves a hand for all of you who joined us today and for taking the first step in improving our jobs!</a:t>
            </a:r>
          </a:p>
          <a:p>
            <a:endParaRPr lang="en-US" noProof="0" dirty="0"/>
          </a:p>
        </p:txBody>
      </p:sp>
      <p:sp>
        <p:nvSpPr>
          <p:cNvPr id="4" name="Slide Number Placeholder 3"/>
          <p:cNvSpPr>
            <a:spLocks noGrp="1"/>
          </p:cNvSpPr>
          <p:nvPr>
            <p:ph type="sldNum" sz="quarter" idx="5"/>
          </p:nvPr>
        </p:nvSpPr>
        <p:spPr/>
        <p:txBody>
          <a:bodyPr/>
          <a:lstStyle/>
          <a:p>
            <a:fld id="{61773755-7B69-8448-8E7E-D1787F09890B}" type="slidenum">
              <a:rPr lang="en-US" smtClean="0"/>
              <a:t>14</a:t>
            </a:fld>
            <a:endParaRPr lang="en-US"/>
          </a:p>
        </p:txBody>
      </p:sp>
    </p:spTree>
    <p:extLst>
      <p:ext uri="{BB962C8B-B14F-4D97-AF65-F5344CB8AC3E}">
        <p14:creationId xmlns:p14="http://schemas.microsoft.com/office/powerpoint/2010/main" val="2124985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speak plainly about what a Union is.  A union is a group of employees who work together to determine the terms and conditions of employment with their boss.  What does that mean? Well, basically, when you have a Union, the boss can’t change things about work without negotiating, until both sides agree.  And that means pretty much everything, particularly with some new rules from the Biden administration.  How small a change?  Well, there are some famous cases saying even changes in prices to the vending machines must be bargained.  But, really, we focus on what matters.  Staying safe, being fair, getting what we need to make sure the job gets done right.</a:t>
            </a:r>
          </a:p>
        </p:txBody>
      </p:sp>
      <p:sp>
        <p:nvSpPr>
          <p:cNvPr id="4" name="Slide Number Placeholder 3"/>
          <p:cNvSpPr>
            <a:spLocks noGrp="1"/>
          </p:cNvSpPr>
          <p:nvPr>
            <p:ph type="sldNum" sz="quarter" idx="5"/>
          </p:nvPr>
        </p:nvSpPr>
        <p:spPr/>
        <p:txBody>
          <a:bodyPr/>
          <a:lstStyle/>
          <a:p>
            <a:fld id="{61773755-7B69-8448-8E7E-D1787F09890B}" type="slidenum">
              <a:rPr lang="en-US" smtClean="0"/>
              <a:t>4</a:t>
            </a:fld>
            <a:endParaRPr lang="en-US"/>
          </a:p>
        </p:txBody>
      </p:sp>
    </p:spTree>
    <p:extLst>
      <p:ext uri="{BB962C8B-B14F-4D97-AF65-F5344CB8AC3E}">
        <p14:creationId xmlns:p14="http://schemas.microsoft.com/office/powerpoint/2010/main" val="3050320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if you are a union member, you have a say in what happens in those negotiations.  You can help decide what needs to change, what needs to be fixed, what rights you and protections you need on the job.  These are things that you, as a frontline employee doing the work of the agency, know better than anybody else.  Being in the union, being active in the union, is having a voice in the work you do, your workplace, and how the work gets done.  Choosing not to be a member means choosing not to have a voice at work.  </a:t>
            </a:r>
          </a:p>
          <a:p>
            <a:r>
              <a:rPr lang="en-US" dirty="0"/>
              <a:t>Today, we are going to talk specifically about the importance women play in our Union, and the role union power plays in building a fair workplace.  Because, truly, it is unfair without one.  </a:t>
            </a:r>
          </a:p>
        </p:txBody>
      </p:sp>
      <p:sp>
        <p:nvSpPr>
          <p:cNvPr id="4" name="Slide Number Placeholder 3"/>
          <p:cNvSpPr>
            <a:spLocks noGrp="1"/>
          </p:cNvSpPr>
          <p:nvPr>
            <p:ph type="sldNum" sz="quarter" idx="5"/>
          </p:nvPr>
        </p:nvSpPr>
        <p:spPr/>
        <p:txBody>
          <a:bodyPr/>
          <a:lstStyle/>
          <a:p>
            <a:fld id="{61773755-7B69-8448-8E7E-D1787F09890B}" type="slidenum">
              <a:rPr lang="en-US" smtClean="0"/>
              <a:t>5</a:t>
            </a:fld>
            <a:endParaRPr lang="en-US"/>
          </a:p>
        </p:txBody>
      </p:sp>
    </p:spTree>
    <p:extLst>
      <p:ext uri="{BB962C8B-B14F-4D97-AF65-F5344CB8AC3E}">
        <p14:creationId xmlns:p14="http://schemas.microsoft.com/office/powerpoint/2010/main" val="1169570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 start, lets look at pay.  There is a wage gap in this country.  That means men with certain qualifications, experience, and credentials get paid more than similarly situated women.</a:t>
            </a: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In America</a:t>
            </a:r>
            <a:r>
              <a:rPr lang="en-US" sz="1800" dirty="0">
                <a:effectLst/>
                <a:latin typeface="Calibri" panose="020F0502020204030204" pitchFamily="34" charset="0"/>
                <a:ea typeface="Calibri" panose="020F0502020204030204" pitchFamily="34" charset="0"/>
                <a:cs typeface="Times New Roman" panose="02020603050405020304" pitchFamily="18" charset="0"/>
              </a:rPr>
              <a:t>, women make 82 cents for every dollar men make.  It get’s worse- studies show African-American make 68 cents for every dollar a similar situated white male makes, and 59 cents for Latinas.  This is the reality for working women in this country- it is unjust, and it is unacceptable.</a:t>
            </a:r>
          </a:p>
          <a:p>
            <a:endParaRPr lang="en-US" dirty="0"/>
          </a:p>
        </p:txBody>
      </p:sp>
      <p:sp>
        <p:nvSpPr>
          <p:cNvPr id="4" name="Slide Number Placeholder 3"/>
          <p:cNvSpPr>
            <a:spLocks noGrp="1"/>
          </p:cNvSpPr>
          <p:nvPr>
            <p:ph type="sldNum" sz="quarter" idx="5"/>
          </p:nvPr>
        </p:nvSpPr>
        <p:spPr/>
        <p:txBody>
          <a:bodyPr/>
          <a:lstStyle/>
          <a:p>
            <a:fld id="{61773755-7B69-8448-8E7E-D1787F09890B}" type="slidenum">
              <a:rPr lang="en-US" smtClean="0"/>
              <a:t>6</a:t>
            </a:fld>
            <a:endParaRPr lang="en-US"/>
          </a:p>
        </p:txBody>
      </p:sp>
    </p:spTree>
    <p:extLst>
      <p:ext uri="{BB962C8B-B14F-4D97-AF65-F5344CB8AC3E}">
        <p14:creationId xmlns:p14="http://schemas.microsoft.com/office/powerpoint/2010/main" val="2157843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wage gap is much, much smaller in the Federal workforce.  It collapses from between 41 or 19 cents per dollar to 7 cents.  And that number has been steadily declining, things are getting more equitable for women in the federal workforce- for woman of all races- much faster than in the private sector.  This same trend is true in DC Government.  Why is that?</a:t>
            </a:r>
          </a:p>
        </p:txBody>
      </p:sp>
      <p:sp>
        <p:nvSpPr>
          <p:cNvPr id="4" name="Slide Number Placeholder 3"/>
          <p:cNvSpPr>
            <a:spLocks noGrp="1"/>
          </p:cNvSpPr>
          <p:nvPr>
            <p:ph type="sldNum" sz="quarter" idx="5"/>
          </p:nvPr>
        </p:nvSpPr>
        <p:spPr/>
        <p:txBody>
          <a:bodyPr/>
          <a:lstStyle/>
          <a:p>
            <a:fld id="{61773755-7B69-8448-8E7E-D1787F09890B}" type="slidenum">
              <a:rPr lang="en-US" smtClean="0"/>
              <a:t>7</a:t>
            </a:fld>
            <a:endParaRPr lang="en-US"/>
          </a:p>
        </p:txBody>
      </p:sp>
    </p:spTree>
    <p:extLst>
      <p:ext uri="{BB962C8B-B14F-4D97-AF65-F5344CB8AC3E}">
        <p14:creationId xmlns:p14="http://schemas.microsoft.com/office/powerpoint/2010/main" val="2472739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hint- there is roughly 700% more union density in government than in the private sector.  That means more rules, more fairness, more enforcement.  It means more of a voice.  It means women having a seat at the table, talking about what is fair, what is right- what the actual terms and conditions of employment are.  That is, truly, the difference a union makes in the workplace.  Where there is a wage gap, where there are policies that don’t make sense treat women fairly, there is simply no substitute for women being active in their Union and having a voice. </a:t>
            </a:r>
          </a:p>
        </p:txBody>
      </p:sp>
      <p:sp>
        <p:nvSpPr>
          <p:cNvPr id="4" name="Slide Number Placeholder 3"/>
          <p:cNvSpPr>
            <a:spLocks noGrp="1"/>
          </p:cNvSpPr>
          <p:nvPr>
            <p:ph type="sldNum" sz="quarter" idx="5"/>
          </p:nvPr>
        </p:nvSpPr>
        <p:spPr/>
        <p:txBody>
          <a:bodyPr/>
          <a:lstStyle/>
          <a:p>
            <a:fld id="{61773755-7B69-8448-8E7E-D1787F09890B}" type="slidenum">
              <a:rPr lang="en-US" smtClean="0"/>
              <a:t>8</a:t>
            </a:fld>
            <a:endParaRPr lang="en-US"/>
          </a:p>
        </p:txBody>
      </p:sp>
    </p:spTree>
    <p:extLst>
      <p:ext uri="{BB962C8B-B14F-4D97-AF65-F5344CB8AC3E}">
        <p14:creationId xmlns:p14="http://schemas.microsoft.com/office/powerpoint/2010/main" val="507570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Women in unions make more. W</a:t>
            </a:r>
            <a:r>
              <a:rPr lang="en-US" b="0" i="0" dirty="0">
                <a:solidFill>
                  <a:srgbClr val="1F2E3D"/>
                </a:solidFill>
                <a:effectLst/>
                <a:latin typeface="source-sans-pro-n4"/>
              </a:rPr>
              <a:t>omen represented by labor unions earn an average of $212, more per week than women in nonunion jobs..  Compare that to men of the same age range who are represented by unions earn than those without union representation.  Active unions close the wage gap. </a:t>
            </a:r>
            <a:endParaRPr lang="en-US" b="0" i="0" dirty="0">
              <a:solidFill>
                <a:schemeClr val="tx1"/>
              </a:solidFill>
              <a:effectLst/>
              <a:latin typeface="+mn-lt"/>
            </a:endParaRPr>
          </a:p>
          <a:p>
            <a:pPr marL="285750" indent="-285750">
              <a:buFont typeface="Arial" panose="020B0604020202020204" pitchFamily="34" charset="0"/>
              <a:buChar char="•"/>
            </a:pPr>
            <a:r>
              <a:rPr lang="en-US" b="0" i="0" dirty="0">
                <a:solidFill>
                  <a:srgbClr val="1F2E3D"/>
                </a:solidFill>
                <a:effectLst/>
                <a:latin typeface="source-sans-pro-n4"/>
              </a:rPr>
              <a:t>Women who are represented by unions reduce the wage gap by roughly 40%.  You may remember that Latinas suffered the biggest wage gap- it comes as no surprise that union power changes that.  </a:t>
            </a:r>
            <a:r>
              <a:rPr lang="en-US" sz="1200" b="0" i="0" dirty="0">
                <a:solidFill>
                  <a:srgbClr val="1F2E3D"/>
                </a:solidFill>
                <a:effectLst/>
                <a:latin typeface="Arial" panose="020B0604020202020204" pitchFamily="34" charset="0"/>
                <a:cs typeface="Arial" panose="020B0604020202020204" pitchFamily="34" charset="0"/>
              </a:rPr>
              <a:t>Latinas in Unions earn 42.1 percent higher than those without union representation.  This is not an accident- Unions are about having a voice and having power.  </a:t>
            </a: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1773755-7B69-8448-8E7E-D1787F09890B}" type="slidenum">
              <a:rPr lang="en-US" smtClean="0"/>
              <a:t>9</a:t>
            </a:fld>
            <a:endParaRPr lang="en-US"/>
          </a:p>
        </p:txBody>
      </p:sp>
    </p:spTree>
    <p:extLst>
      <p:ext uri="{BB962C8B-B14F-4D97-AF65-F5344CB8AC3E}">
        <p14:creationId xmlns:p14="http://schemas.microsoft.com/office/powerpoint/2010/main" val="2246766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Women in the Federal sector are the happiest with non-compensatory benefits that get bargained by our Union.</a:t>
            </a:r>
          </a:p>
          <a:p>
            <a:r>
              <a:rPr lang="en-US" dirty="0"/>
              <a:t>The fact of the matter is, the things that make our life better at work are all items we bargain for.  When we go to the table, it is based upon the priorities we get from members.  Our rights for flexible schedules, telework, health and wellness programs, EAP, childcare, eldercare and more are bargained union rights.  The more involved we are, the more we say we want and the more organized we are in our effort to get it, the better it gets.  Remember those charts before- how radically different pay and treatment is for women in the workforce in general?  The key to unlocking that, the key to the pay equity we are closer to than ever before, the key to a fair and equitable workplace is you- your voice in your union.</a:t>
            </a:r>
          </a:p>
        </p:txBody>
      </p:sp>
      <p:sp>
        <p:nvSpPr>
          <p:cNvPr id="4" name="Slide Number Placeholder 3"/>
          <p:cNvSpPr>
            <a:spLocks noGrp="1"/>
          </p:cNvSpPr>
          <p:nvPr>
            <p:ph type="sldNum" sz="quarter" idx="5"/>
          </p:nvPr>
        </p:nvSpPr>
        <p:spPr/>
        <p:txBody>
          <a:bodyPr/>
          <a:lstStyle/>
          <a:p>
            <a:fld id="{61773755-7B69-8448-8E7E-D1787F09890B}" type="slidenum">
              <a:rPr lang="en-US" smtClean="0"/>
              <a:t>10</a:t>
            </a:fld>
            <a:endParaRPr lang="en-US"/>
          </a:p>
        </p:txBody>
      </p:sp>
    </p:spTree>
    <p:extLst>
      <p:ext uri="{BB962C8B-B14F-4D97-AF65-F5344CB8AC3E}">
        <p14:creationId xmlns:p14="http://schemas.microsoft.com/office/powerpoint/2010/main" val="4207918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 have a say in bargaining survey, members drive the issues the Union addresses.  Members decide what changes the Union takes on, because members are the Union.  Being a member means choosing to be involved and deciding the fate not just of your job but your workplace. </a:t>
            </a:r>
            <a:r>
              <a:rPr lang="en-US" sz="1200" b="0" i="0" dirty="0">
                <a:solidFill>
                  <a:srgbClr val="1F2E3D"/>
                </a:solidFill>
                <a:effectLst/>
                <a:latin typeface="Arial" panose="020B0604020202020204" pitchFamily="34" charset="0"/>
                <a:cs typeface="Arial" panose="020B0604020202020204" pitchFamily="34" charset="0"/>
              </a:rPr>
              <a:t>If you have a voice, you can change things.  Being in a Union means choosing to have power at work.  Choosing not to be in a Union means choosing not to have power. </a:t>
            </a:r>
            <a:endParaRPr lang="en-US" dirty="0"/>
          </a:p>
        </p:txBody>
      </p:sp>
      <p:sp>
        <p:nvSpPr>
          <p:cNvPr id="4" name="Slide Number Placeholder 3"/>
          <p:cNvSpPr>
            <a:spLocks noGrp="1"/>
          </p:cNvSpPr>
          <p:nvPr>
            <p:ph type="sldNum" sz="quarter" idx="5"/>
          </p:nvPr>
        </p:nvSpPr>
        <p:spPr/>
        <p:txBody>
          <a:bodyPr/>
          <a:lstStyle/>
          <a:p>
            <a:fld id="{61773755-7B69-8448-8E7E-D1787F09890B}" type="slidenum">
              <a:rPr lang="en-US" smtClean="0"/>
              <a:t>11</a:t>
            </a:fld>
            <a:endParaRPr lang="en-US"/>
          </a:p>
        </p:txBody>
      </p:sp>
    </p:spTree>
    <p:extLst>
      <p:ext uri="{BB962C8B-B14F-4D97-AF65-F5344CB8AC3E}">
        <p14:creationId xmlns:p14="http://schemas.microsoft.com/office/powerpoint/2010/main" val="1944947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EEEDE6-6892-B845-9F31-DFDB496F1562}"/>
              </a:ext>
            </a:extLst>
          </p:cNvPr>
          <p:cNvPicPr>
            <a:picLocks noChangeAspect="1"/>
          </p:cNvPicPr>
          <p:nvPr userDrawn="1"/>
        </p:nvPicPr>
        <p:blipFill>
          <a:blip r:embed="rId2"/>
          <a:srcRect/>
          <a:stretch/>
        </p:blipFill>
        <p:spPr>
          <a:xfrm>
            <a:off x="5884" y="0"/>
            <a:ext cx="12180231" cy="6858000"/>
          </a:xfrm>
          <a:prstGeom prst="rect">
            <a:avLst/>
          </a:prstGeom>
        </p:spPr>
      </p:pic>
      <p:sp>
        <p:nvSpPr>
          <p:cNvPr id="2" name="Title 1">
            <a:extLst>
              <a:ext uri="{FF2B5EF4-FFF2-40B4-BE49-F238E27FC236}">
                <a16:creationId xmlns:a16="http://schemas.microsoft.com/office/drawing/2014/main" id="{665E34C4-3378-8641-9E16-853188983C04}"/>
              </a:ext>
            </a:extLst>
          </p:cNvPr>
          <p:cNvSpPr>
            <a:spLocks noGrp="1"/>
          </p:cNvSpPr>
          <p:nvPr>
            <p:ph type="ctrTitle" hasCustomPrompt="1"/>
          </p:nvPr>
        </p:nvSpPr>
        <p:spPr>
          <a:xfrm>
            <a:off x="261258" y="2503487"/>
            <a:ext cx="8830492" cy="1006475"/>
          </a:xfrm>
        </p:spPr>
        <p:txBody>
          <a:bodyPr anchor="b"/>
          <a:lstStyle>
            <a:lvl1pPr algn="ctr">
              <a:defRPr sz="4400" b="1">
                <a:solidFill>
                  <a:schemeClr val="bg1"/>
                </a:solidFill>
                <a:latin typeface="Arial" panose="020B0604020202020204" pitchFamily="34" charset="0"/>
                <a:cs typeface="Arial" panose="020B0604020202020204" pitchFamily="34" charset="0"/>
              </a:defRPr>
            </a:lvl1pPr>
          </a:lstStyle>
          <a:p>
            <a:r>
              <a:rPr lang="en-US" dirty="0"/>
              <a:t>AFGE LOCAL LUNCH &amp; LEARN</a:t>
            </a:r>
          </a:p>
        </p:txBody>
      </p:sp>
      <p:sp>
        <p:nvSpPr>
          <p:cNvPr id="3" name="Subtitle 2">
            <a:extLst>
              <a:ext uri="{FF2B5EF4-FFF2-40B4-BE49-F238E27FC236}">
                <a16:creationId xmlns:a16="http://schemas.microsoft.com/office/drawing/2014/main" id="{2F429C97-5DD5-B44A-9EF4-B31BC80DE5D0}"/>
              </a:ext>
            </a:extLst>
          </p:cNvPr>
          <p:cNvSpPr>
            <a:spLocks noGrp="1"/>
          </p:cNvSpPr>
          <p:nvPr>
            <p:ph type="subTitle" idx="1" hasCustomPrompt="1"/>
          </p:nvPr>
        </p:nvSpPr>
        <p:spPr>
          <a:xfrm>
            <a:off x="261258" y="3602038"/>
            <a:ext cx="8830492" cy="1655762"/>
          </a:xfrm>
        </p:spPr>
        <p:txBody>
          <a:bodyPr/>
          <a:lstStyle>
            <a:lvl1pPr marL="0" indent="0" algn="l">
              <a:buNone/>
              <a:defRPr sz="24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p>
        </p:txBody>
      </p:sp>
      <p:sp>
        <p:nvSpPr>
          <p:cNvPr id="4" name="Date Placeholder 3">
            <a:extLst>
              <a:ext uri="{FF2B5EF4-FFF2-40B4-BE49-F238E27FC236}">
                <a16:creationId xmlns:a16="http://schemas.microsoft.com/office/drawing/2014/main" id="{B549F751-EF23-0744-B74B-07514086CDDC}"/>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5" name="Footer Placeholder 4">
            <a:extLst>
              <a:ext uri="{FF2B5EF4-FFF2-40B4-BE49-F238E27FC236}">
                <a16:creationId xmlns:a16="http://schemas.microsoft.com/office/drawing/2014/main" id="{12F554C5-6D22-D44B-A7A6-BF813FFDAA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3ED79D-08E3-8548-A027-7224250F08D8}"/>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2595815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306D2-21DA-C740-B79B-53C73643A0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97016E-2593-E344-8918-88D5FEC25E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E3BBDB-7A19-0A44-8706-2193D01DB5E5}"/>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5" name="Footer Placeholder 4">
            <a:extLst>
              <a:ext uri="{FF2B5EF4-FFF2-40B4-BE49-F238E27FC236}">
                <a16:creationId xmlns:a16="http://schemas.microsoft.com/office/drawing/2014/main" id="{F19D2362-D574-1D4A-9255-B506C8E890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651FF-78B5-2043-A22B-A270740A01A0}"/>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3207067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35E057-3B72-3945-BBC7-5147ADDEA1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C16FE-1750-9948-9288-952EBCFF51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20391-8CD7-5B43-98A0-B2CEE940CAE9}"/>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5" name="Footer Placeholder 4">
            <a:extLst>
              <a:ext uri="{FF2B5EF4-FFF2-40B4-BE49-F238E27FC236}">
                <a16:creationId xmlns:a16="http://schemas.microsoft.com/office/drawing/2014/main" id="{1CBE1BE2-3B5C-1647-8A79-0A39F2FE6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C58AFD-E855-CF40-A189-6BF0EB78838F}"/>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45054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BBCE52D3-CD58-D44E-8CF9-EFBD0F8D2CC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8A45310-F109-F047-9A55-D3BFAF27A00A}"/>
              </a:ext>
            </a:extLst>
          </p:cNvPr>
          <p:cNvSpPr>
            <a:spLocks noGrp="1"/>
          </p:cNvSpPr>
          <p:nvPr>
            <p:ph type="title"/>
          </p:nvPr>
        </p:nvSpPr>
        <p:spPr>
          <a:xfrm>
            <a:off x="3336010" y="681037"/>
            <a:ext cx="8824993" cy="1325563"/>
          </a:xfrm>
        </p:spPr>
        <p:txBody>
          <a:bodyPr/>
          <a:lstStyle>
            <a:lvl1pPr>
              <a:defRPr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02F8AB0-281D-8648-AFF4-1F84CE020E42}"/>
              </a:ext>
            </a:extLst>
          </p:cNvPr>
          <p:cNvSpPr>
            <a:spLocks noGrp="1"/>
          </p:cNvSpPr>
          <p:nvPr>
            <p:ph idx="1"/>
          </p:nvPr>
        </p:nvSpPr>
        <p:spPr>
          <a:xfrm>
            <a:off x="4169044" y="2231755"/>
            <a:ext cx="7184756" cy="3945207"/>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A6867A-D5BB-3C47-8035-44EE579C8E40}"/>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5" name="Footer Placeholder 4">
            <a:extLst>
              <a:ext uri="{FF2B5EF4-FFF2-40B4-BE49-F238E27FC236}">
                <a16:creationId xmlns:a16="http://schemas.microsoft.com/office/drawing/2014/main" id="{FA262D90-7D00-324D-AF6B-8FB95AFC36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064CA4-EDE9-F84A-BBB0-74DCBC6EED90}"/>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198281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4EEDCD67-C3D2-2148-9AF6-3CCD1F04804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2091500-19A6-1E43-9344-FA0A3FD06873}"/>
              </a:ext>
            </a:extLst>
          </p:cNvPr>
          <p:cNvSpPr>
            <a:spLocks noGrp="1"/>
          </p:cNvSpPr>
          <p:nvPr>
            <p:ph type="title"/>
          </p:nvPr>
        </p:nvSpPr>
        <p:spPr>
          <a:xfrm>
            <a:off x="4256976" y="3058319"/>
            <a:ext cx="10515600" cy="741362"/>
          </a:xfrm>
        </p:spPr>
        <p:txBody>
          <a:bodyPr anchor="b"/>
          <a:lstStyle>
            <a:lvl1pPr>
              <a:defRPr sz="4400">
                <a:solidFill>
                  <a:srgbClr val="FFC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2A70C5BF-9C34-6443-A740-1CAFCE92605E}"/>
              </a:ext>
            </a:extLst>
          </p:cNvPr>
          <p:cNvSpPr>
            <a:spLocks noGrp="1"/>
          </p:cNvSpPr>
          <p:nvPr>
            <p:ph type="body" idx="1"/>
          </p:nvPr>
        </p:nvSpPr>
        <p:spPr>
          <a:xfrm>
            <a:off x="831850" y="4881966"/>
            <a:ext cx="10515600" cy="1207684"/>
          </a:xfrm>
        </p:spPr>
        <p:txBody>
          <a:bodyPr/>
          <a:lstStyle>
            <a:lvl1pPr marL="0" indent="0">
              <a:buNone/>
              <a:defRPr sz="2400">
                <a:solidFill>
                  <a:srgbClr val="00206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2B1FEA4-1CB9-9D4F-BA9C-1D61CEDC0C48}"/>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5" name="Footer Placeholder 4">
            <a:extLst>
              <a:ext uri="{FF2B5EF4-FFF2-40B4-BE49-F238E27FC236}">
                <a16:creationId xmlns:a16="http://schemas.microsoft.com/office/drawing/2014/main" id="{85C4CBFC-0A70-1448-8A4B-F92E7C376C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5BAA0F-EF5E-BA4D-B2E5-6DE77AF93575}"/>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1477641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2C5561C3-6FA0-DC44-96EA-C4E67B7360EC}"/>
              </a:ext>
            </a:extLst>
          </p:cNvPr>
          <p:cNvPicPr>
            <a:picLocks noChangeAspect="1"/>
          </p:cNvPicPr>
          <p:nvPr userDrawn="1"/>
        </p:nvPicPr>
        <p:blipFill>
          <a:blip r:embed="rId2"/>
          <a:stretch>
            <a:fillRect/>
          </a:stretch>
        </p:blipFill>
        <p:spPr>
          <a:xfrm>
            <a:off x="5884" y="0"/>
            <a:ext cx="12180232" cy="6858000"/>
          </a:xfrm>
          <a:prstGeom prst="rect">
            <a:avLst/>
          </a:prstGeom>
        </p:spPr>
      </p:pic>
      <p:sp>
        <p:nvSpPr>
          <p:cNvPr id="2" name="Title 1">
            <a:extLst>
              <a:ext uri="{FF2B5EF4-FFF2-40B4-BE49-F238E27FC236}">
                <a16:creationId xmlns:a16="http://schemas.microsoft.com/office/drawing/2014/main" id="{495F3688-77F1-024F-868E-D6C4CFC86B99}"/>
              </a:ext>
            </a:extLst>
          </p:cNvPr>
          <p:cNvSpPr>
            <a:spLocks noGrp="1"/>
          </p:cNvSpPr>
          <p:nvPr>
            <p:ph type="title"/>
          </p:nvPr>
        </p:nvSpPr>
        <p:spPr>
          <a:xfrm>
            <a:off x="3440624" y="365125"/>
            <a:ext cx="7913176" cy="1325563"/>
          </a:xfrm>
        </p:spPr>
        <p:txBody>
          <a:bodyPr/>
          <a:lstStyle>
            <a:lvl1pPr>
              <a:defRPr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Content Placeholder 3">
            <a:extLst>
              <a:ext uri="{FF2B5EF4-FFF2-40B4-BE49-F238E27FC236}">
                <a16:creationId xmlns:a16="http://schemas.microsoft.com/office/drawing/2014/main" id="{E16A9E75-ADA5-8E49-98A4-C4EC72AFDE37}"/>
              </a:ext>
            </a:extLst>
          </p:cNvPr>
          <p:cNvSpPr>
            <a:spLocks noGrp="1"/>
          </p:cNvSpPr>
          <p:nvPr>
            <p:ph sz="half" idx="2"/>
          </p:nvPr>
        </p:nvSpPr>
        <p:spPr>
          <a:xfrm>
            <a:off x="6172200" y="1825625"/>
            <a:ext cx="5181600" cy="4351338"/>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DD0FAAE-A658-4B47-AC02-78A779909CB3}"/>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6" name="Footer Placeholder 5">
            <a:extLst>
              <a:ext uri="{FF2B5EF4-FFF2-40B4-BE49-F238E27FC236}">
                <a16:creationId xmlns:a16="http://schemas.microsoft.com/office/drawing/2014/main" id="{896E44BB-74A0-8C48-B02E-42FC67B3F9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ED733C-2860-FB44-9C94-97EB9839FA18}"/>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156434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Two people looking at a computer screen&#10;&#10;Description automatically generated with low confidence">
            <a:extLst>
              <a:ext uri="{FF2B5EF4-FFF2-40B4-BE49-F238E27FC236}">
                <a16:creationId xmlns:a16="http://schemas.microsoft.com/office/drawing/2014/main" id="{33863FD1-D38A-6746-8368-91E4BDD2884B}"/>
              </a:ext>
            </a:extLst>
          </p:cNvPr>
          <p:cNvPicPr>
            <a:picLocks noChangeAspect="1"/>
          </p:cNvPicPr>
          <p:nvPr userDrawn="1"/>
        </p:nvPicPr>
        <p:blipFill>
          <a:blip r:embed="rId2"/>
          <a:stretch>
            <a:fillRect/>
          </a:stretch>
        </p:blipFill>
        <p:spPr>
          <a:xfrm>
            <a:off x="5884" y="0"/>
            <a:ext cx="12180232" cy="6858000"/>
          </a:xfrm>
          <a:prstGeom prst="rect">
            <a:avLst/>
          </a:prstGeom>
        </p:spPr>
      </p:pic>
      <p:sp>
        <p:nvSpPr>
          <p:cNvPr id="2" name="Title 1">
            <a:extLst>
              <a:ext uri="{FF2B5EF4-FFF2-40B4-BE49-F238E27FC236}">
                <a16:creationId xmlns:a16="http://schemas.microsoft.com/office/drawing/2014/main" id="{6BE1A7D3-2D06-934A-A640-1F61F7745EB0}"/>
              </a:ext>
            </a:extLst>
          </p:cNvPr>
          <p:cNvSpPr>
            <a:spLocks noGrp="1"/>
          </p:cNvSpPr>
          <p:nvPr>
            <p:ph type="title"/>
          </p:nvPr>
        </p:nvSpPr>
        <p:spPr>
          <a:xfrm>
            <a:off x="839788" y="365125"/>
            <a:ext cx="10515600" cy="1325563"/>
          </a:xfrm>
        </p:spPr>
        <p:txBody>
          <a:bodyPr/>
          <a:lstStyle>
            <a:lvl1pPr>
              <a:defRPr b="1">
                <a:solidFill>
                  <a:srgbClr val="FFC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62CBD7F-908B-9041-BCFB-8522BA038BB3}"/>
              </a:ext>
            </a:extLst>
          </p:cNvPr>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9B24F2D-9004-FD40-AE3E-06C95EC6FBDA}"/>
              </a:ext>
            </a:extLst>
          </p:cNvPr>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58B6A6D-3C0C-4A4D-8C7D-74E941EC9345}"/>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8" name="Footer Placeholder 7">
            <a:extLst>
              <a:ext uri="{FF2B5EF4-FFF2-40B4-BE49-F238E27FC236}">
                <a16:creationId xmlns:a16="http://schemas.microsoft.com/office/drawing/2014/main" id="{2F0CAA8B-09A7-B04C-859C-15E2F8B70B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78B0CE-39F2-3048-BFD3-DFA49DA4E424}"/>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170645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A picture containing logo&#10;&#10;Description automatically generated">
            <a:extLst>
              <a:ext uri="{FF2B5EF4-FFF2-40B4-BE49-F238E27FC236}">
                <a16:creationId xmlns:a16="http://schemas.microsoft.com/office/drawing/2014/main" id="{C4A4320C-4D51-0746-9931-939717A61B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5FA4D05-A688-184F-AB22-1E1710F515D5}"/>
              </a:ext>
            </a:extLst>
          </p:cNvPr>
          <p:cNvSpPr>
            <a:spLocks noGrp="1"/>
          </p:cNvSpPr>
          <p:nvPr>
            <p:ph type="title"/>
          </p:nvPr>
        </p:nvSpPr>
        <p:spPr>
          <a:xfrm>
            <a:off x="3226231" y="644094"/>
            <a:ext cx="8521485" cy="1325563"/>
          </a:xfrm>
        </p:spPr>
        <p:txBody>
          <a:bodyPr/>
          <a:lstStyle>
            <a:lvl1pPr>
              <a:defRPr>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DEBC64BE-917A-AC4A-BF24-2437E36582A2}"/>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4" name="Footer Placeholder 3">
            <a:extLst>
              <a:ext uri="{FF2B5EF4-FFF2-40B4-BE49-F238E27FC236}">
                <a16:creationId xmlns:a16="http://schemas.microsoft.com/office/drawing/2014/main" id="{0A010C65-133B-F34C-A28A-119BB53775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2CDD06-A18D-C34F-A0A2-664054FB703D}"/>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1008963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4F73D2-EDE3-1940-9BA4-F9A863520F29}"/>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3" name="Footer Placeholder 2">
            <a:extLst>
              <a:ext uri="{FF2B5EF4-FFF2-40B4-BE49-F238E27FC236}">
                <a16:creationId xmlns:a16="http://schemas.microsoft.com/office/drawing/2014/main" id="{65F1B363-284F-F540-A1B9-138F445607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E4154A-5758-684F-A1E6-14FF06E028F7}"/>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2181333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A picture containing graphical user interface&#10;&#10;Description automatically generated">
            <a:extLst>
              <a:ext uri="{FF2B5EF4-FFF2-40B4-BE49-F238E27FC236}">
                <a16:creationId xmlns:a16="http://schemas.microsoft.com/office/drawing/2014/main" id="{360F36FB-D6FD-0C42-917A-043BA6047F96}"/>
              </a:ext>
            </a:extLst>
          </p:cNvPr>
          <p:cNvPicPr>
            <a:picLocks noChangeAspect="1"/>
          </p:cNvPicPr>
          <p:nvPr userDrawn="1"/>
        </p:nvPicPr>
        <p:blipFill>
          <a:blip r:embed="rId2"/>
          <a:stretch>
            <a:fillRect/>
          </a:stretch>
        </p:blipFill>
        <p:spPr>
          <a:xfrm>
            <a:off x="0" y="-3313"/>
            <a:ext cx="12192000" cy="6864626"/>
          </a:xfrm>
          <a:prstGeom prst="rect">
            <a:avLst/>
          </a:prstGeom>
        </p:spPr>
      </p:pic>
      <p:sp>
        <p:nvSpPr>
          <p:cNvPr id="2" name="Title 1">
            <a:extLst>
              <a:ext uri="{FF2B5EF4-FFF2-40B4-BE49-F238E27FC236}">
                <a16:creationId xmlns:a16="http://schemas.microsoft.com/office/drawing/2014/main" id="{53C882F9-45C1-B449-9B97-01EEDCAE3DC1}"/>
              </a:ext>
            </a:extLst>
          </p:cNvPr>
          <p:cNvSpPr>
            <a:spLocks noGrp="1"/>
          </p:cNvSpPr>
          <p:nvPr>
            <p:ph type="title"/>
          </p:nvPr>
        </p:nvSpPr>
        <p:spPr>
          <a:xfrm>
            <a:off x="5180012" y="457200"/>
            <a:ext cx="6172200" cy="1600200"/>
          </a:xfrm>
        </p:spPr>
        <p:txBody>
          <a:bodyPr anchor="b"/>
          <a:lstStyle>
            <a:lvl1pPr>
              <a:defRPr sz="3200">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3D34A52-E1AE-2744-88EA-F4C94E60A2A0}"/>
              </a:ext>
            </a:extLst>
          </p:cNvPr>
          <p:cNvSpPr>
            <a:spLocks noGrp="1"/>
          </p:cNvSpPr>
          <p:nvPr>
            <p:ph idx="1"/>
          </p:nvPr>
        </p:nvSpPr>
        <p:spPr>
          <a:xfrm>
            <a:off x="5183188" y="3192651"/>
            <a:ext cx="6172200" cy="2668399"/>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9B1DB48-BE48-354F-92F9-5FBA26234FE8}"/>
              </a:ext>
            </a:extLst>
          </p:cNvPr>
          <p:cNvSpPr>
            <a:spLocks noGrp="1"/>
          </p:cNvSpPr>
          <p:nvPr>
            <p:ph type="body" sz="half" idx="2"/>
          </p:nvPr>
        </p:nvSpPr>
        <p:spPr>
          <a:xfrm>
            <a:off x="5183188" y="2773510"/>
            <a:ext cx="6169024" cy="270992"/>
          </a:xfrm>
        </p:spPr>
        <p:txBody>
          <a:bodyPr/>
          <a:lstStyle>
            <a:lvl1pPr marL="0" indent="0">
              <a:buNone/>
              <a:defRPr sz="1600">
                <a:solidFill>
                  <a:srgbClr val="00206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023836D-28DD-054D-8882-FB9995EC25C6}"/>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6" name="Footer Placeholder 5">
            <a:extLst>
              <a:ext uri="{FF2B5EF4-FFF2-40B4-BE49-F238E27FC236}">
                <a16:creationId xmlns:a16="http://schemas.microsoft.com/office/drawing/2014/main" id="{DE0F4614-CB18-A64F-8A63-409C017CB8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2F8359-C91B-E94D-A4A3-4B1DBFB4C5CA}"/>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1672758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EAC2-91B7-7947-A836-171A671DED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97860E-4506-3443-B9ED-36F6BD5B26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D61A97-5B30-464A-9521-8BFB6F28DA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4DB343-7E1D-F547-B3D1-C065BD6F1F53}"/>
              </a:ext>
            </a:extLst>
          </p:cNvPr>
          <p:cNvSpPr>
            <a:spLocks noGrp="1"/>
          </p:cNvSpPr>
          <p:nvPr>
            <p:ph type="dt" sz="half" idx="10"/>
          </p:nvPr>
        </p:nvSpPr>
        <p:spPr/>
        <p:txBody>
          <a:bodyPr/>
          <a:lstStyle/>
          <a:p>
            <a:fld id="{CB33447E-D03E-1F49-88E7-52AC5BBCE861}" type="datetimeFigureOut">
              <a:rPr lang="en-US" smtClean="0"/>
              <a:t>1/24/2022</a:t>
            </a:fld>
            <a:endParaRPr lang="en-US"/>
          </a:p>
        </p:txBody>
      </p:sp>
      <p:sp>
        <p:nvSpPr>
          <p:cNvPr id="6" name="Footer Placeholder 5">
            <a:extLst>
              <a:ext uri="{FF2B5EF4-FFF2-40B4-BE49-F238E27FC236}">
                <a16:creationId xmlns:a16="http://schemas.microsoft.com/office/drawing/2014/main" id="{AD4BDFEF-C6D2-1B41-A625-2309F72763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76321C-5D2C-F043-88C9-8D4615839FC2}"/>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398204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0457AF-89AB-D545-B377-290D44467C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71948B-BDFA-5B46-BCC3-426739B0CD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2D143-CCC3-8541-A74C-3A0A874EEA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3447E-D03E-1F49-88E7-52AC5BBCE861}" type="datetimeFigureOut">
              <a:rPr lang="en-US" smtClean="0"/>
              <a:t>1/24/2022</a:t>
            </a:fld>
            <a:endParaRPr lang="en-US"/>
          </a:p>
        </p:txBody>
      </p:sp>
      <p:sp>
        <p:nvSpPr>
          <p:cNvPr id="5" name="Footer Placeholder 4">
            <a:extLst>
              <a:ext uri="{FF2B5EF4-FFF2-40B4-BE49-F238E27FC236}">
                <a16:creationId xmlns:a16="http://schemas.microsoft.com/office/drawing/2014/main" id="{C6D2ED9B-99EC-5646-9B09-416236B173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562E3D-DDCF-F140-9287-D1FC4D2DC7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8B34E1-24F8-814B-9BC1-C948B9C44D94}" type="slidenum">
              <a:rPr lang="en-US" smtClean="0"/>
              <a:t>‹#›</a:t>
            </a:fld>
            <a:endParaRPr lang="en-US"/>
          </a:p>
        </p:txBody>
      </p:sp>
    </p:spTree>
    <p:extLst>
      <p:ext uri="{BB962C8B-B14F-4D97-AF65-F5344CB8AC3E}">
        <p14:creationId xmlns:p14="http://schemas.microsoft.com/office/powerpoint/2010/main" val="2314522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B85EF-C940-5C4A-A49E-FBC1279B1D2F}"/>
              </a:ext>
            </a:extLst>
          </p:cNvPr>
          <p:cNvSpPr>
            <a:spLocks noGrp="1"/>
          </p:cNvSpPr>
          <p:nvPr>
            <p:ph type="ctrTitle"/>
          </p:nvPr>
        </p:nvSpPr>
        <p:spPr>
          <a:xfrm>
            <a:off x="-251011" y="2277035"/>
            <a:ext cx="9789458" cy="1151965"/>
          </a:xfrm>
        </p:spPr>
        <p:txBody>
          <a:bodyPr>
            <a:noAutofit/>
          </a:bodyPr>
          <a:lstStyle/>
          <a:p>
            <a:r>
              <a:rPr lang="en-US" sz="3200" dirty="0"/>
              <a:t>AFGE Local XXXX: Power for Women at Work</a:t>
            </a:r>
          </a:p>
        </p:txBody>
      </p:sp>
      <p:sp>
        <p:nvSpPr>
          <p:cNvPr id="3" name="Subtitle 2">
            <a:extLst>
              <a:ext uri="{FF2B5EF4-FFF2-40B4-BE49-F238E27FC236}">
                <a16:creationId xmlns:a16="http://schemas.microsoft.com/office/drawing/2014/main" id="{1849F576-B2F2-F643-8E37-157820F5BFD3}"/>
              </a:ext>
            </a:extLst>
          </p:cNvPr>
          <p:cNvSpPr>
            <a:spLocks noGrp="1"/>
          </p:cNvSpPr>
          <p:nvPr>
            <p:ph type="subTitle" idx="1"/>
          </p:nvPr>
        </p:nvSpPr>
        <p:spPr/>
        <p:txBody>
          <a:bodyPr/>
          <a:lstStyle/>
          <a:p>
            <a:r>
              <a:rPr lang="en-US" dirty="0"/>
              <a:t>FOR MORE INFORMATION CONTACT: XXXX@GMAIL.COM</a:t>
            </a:r>
          </a:p>
        </p:txBody>
      </p:sp>
      <p:pic>
        <p:nvPicPr>
          <p:cNvPr id="7" name="Picture 6" descr="A picture containing text, clipart, sign&#10;&#10;Description automatically generated">
            <a:extLst>
              <a:ext uri="{FF2B5EF4-FFF2-40B4-BE49-F238E27FC236}">
                <a16:creationId xmlns:a16="http://schemas.microsoft.com/office/drawing/2014/main" id="{5E2EEC33-8AF3-1F41-8A0E-87F9C6DD70F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61258" y="225286"/>
            <a:ext cx="870132" cy="1755913"/>
          </a:xfrm>
          <a:prstGeom prst="rect">
            <a:avLst/>
          </a:prstGeom>
        </p:spPr>
      </p:pic>
    </p:spTree>
    <p:extLst>
      <p:ext uri="{BB962C8B-B14F-4D97-AF65-F5344CB8AC3E}">
        <p14:creationId xmlns:p14="http://schemas.microsoft.com/office/powerpoint/2010/main" val="1956872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F70FB-7BB9-4647-8692-B12404DDE216}"/>
              </a:ext>
            </a:extLst>
          </p:cNvPr>
          <p:cNvSpPr>
            <a:spLocks noGrp="1"/>
          </p:cNvSpPr>
          <p:nvPr>
            <p:ph type="title"/>
          </p:nvPr>
        </p:nvSpPr>
        <p:spPr/>
        <p:txBody>
          <a:bodyPr/>
          <a:lstStyle/>
          <a:p>
            <a:r>
              <a:rPr lang="en-US" dirty="0"/>
              <a:t>It is better for Feds</a:t>
            </a:r>
          </a:p>
        </p:txBody>
      </p:sp>
      <p:pic>
        <p:nvPicPr>
          <p:cNvPr id="5" name="Picture 4">
            <a:extLst>
              <a:ext uri="{FF2B5EF4-FFF2-40B4-BE49-F238E27FC236}">
                <a16:creationId xmlns:a16="http://schemas.microsoft.com/office/drawing/2014/main" id="{FE378993-81A4-4C8B-9191-411308010630}"/>
              </a:ext>
            </a:extLst>
          </p:cNvPr>
          <p:cNvPicPr>
            <a:picLocks noChangeAspect="1"/>
          </p:cNvPicPr>
          <p:nvPr/>
        </p:nvPicPr>
        <p:blipFill>
          <a:blip r:embed="rId3"/>
          <a:stretch>
            <a:fillRect/>
          </a:stretch>
        </p:blipFill>
        <p:spPr>
          <a:xfrm>
            <a:off x="1005854" y="2231755"/>
            <a:ext cx="9901518" cy="4000115"/>
          </a:xfrm>
          <a:prstGeom prst="rect">
            <a:avLst/>
          </a:prstGeom>
        </p:spPr>
      </p:pic>
    </p:spTree>
    <p:extLst>
      <p:ext uri="{BB962C8B-B14F-4D97-AF65-F5344CB8AC3E}">
        <p14:creationId xmlns:p14="http://schemas.microsoft.com/office/powerpoint/2010/main" val="2328611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4697-CDAC-41A1-925D-6E734675B79F}"/>
              </a:ext>
            </a:extLst>
          </p:cNvPr>
          <p:cNvSpPr>
            <a:spLocks noGrp="1"/>
          </p:cNvSpPr>
          <p:nvPr>
            <p:ph type="title"/>
          </p:nvPr>
        </p:nvSpPr>
        <p:spPr>
          <a:xfrm>
            <a:off x="838200" y="365125"/>
            <a:ext cx="6254496" cy="1828800"/>
          </a:xfrm>
        </p:spPr>
        <p:txBody>
          <a:bodyPr>
            <a:normAutofit/>
          </a:bodyPr>
          <a:lstStyle/>
          <a:p>
            <a:r>
              <a:rPr lang="en-US" sz="4100" dirty="0"/>
              <a:t>Your Union, Your Voice</a:t>
            </a:r>
          </a:p>
        </p:txBody>
      </p:sp>
      <p:sp>
        <p:nvSpPr>
          <p:cNvPr id="15" name="Content Placeholder 7">
            <a:extLst>
              <a:ext uri="{FF2B5EF4-FFF2-40B4-BE49-F238E27FC236}">
                <a16:creationId xmlns:a16="http://schemas.microsoft.com/office/drawing/2014/main" id="{3A9F3BEC-2AA8-46C5-96EF-EF6E0580EE43}"/>
              </a:ext>
            </a:extLst>
          </p:cNvPr>
          <p:cNvSpPr>
            <a:spLocks noGrp="1"/>
          </p:cNvSpPr>
          <p:nvPr>
            <p:ph idx="1"/>
          </p:nvPr>
        </p:nvSpPr>
        <p:spPr>
          <a:xfrm>
            <a:off x="838200" y="2322576"/>
            <a:ext cx="6254496" cy="3858768"/>
          </a:xfrm>
          <a:solidFill>
            <a:srgbClr val="FFC000"/>
          </a:solidFill>
        </p:spPr>
        <p:txBody>
          <a:bodyPr>
            <a:normAutofit/>
          </a:bodyPr>
          <a:lstStyle/>
          <a:p>
            <a:pPr marL="0" indent="0">
              <a:buNone/>
            </a:pPr>
            <a:r>
              <a:rPr lang="en-US" sz="6600" dirty="0"/>
              <a:t>Members decide because members are the union</a:t>
            </a:r>
          </a:p>
          <a:p>
            <a:endParaRPr lang="en-US" sz="2400" dirty="0"/>
          </a:p>
        </p:txBody>
      </p:sp>
      <p:pic>
        <p:nvPicPr>
          <p:cNvPr id="4" name="Content Placeholder 3" descr="A person holding a red sign&#10;&#10;Description automatically generated with medium confidence">
            <a:extLst>
              <a:ext uri="{FF2B5EF4-FFF2-40B4-BE49-F238E27FC236}">
                <a16:creationId xmlns:a16="http://schemas.microsoft.com/office/drawing/2014/main" id="{B24BAE3F-68EB-4D62-A755-037AFCEB6C6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2"/>
          <a:stretch/>
        </p:blipFill>
        <p:spPr>
          <a:xfrm>
            <a:off x="7552266" y="10"/>
            <a:ext cx="4639733" cy="6857990"/>
          </a:xfrm>
          <a:prstGeom prst="rect">
            <a:avLst/>
          </a:prstGeom>
        </p:spPr>
      </p:pic>
    </p:spTree>
    <p:extLst>
      <p:ext uri="{BB962C8B-B14F-4D97-AF65-F5344CB8AC3E}">
        <p14:creationId xmlns:p14="http://schemas.microsoft.com/office/powerpoint/2010/main" val="201602860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8" name="Straight Connector 21">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9" name="Rectangle 2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AC90F7-B231-9F4B-B527-B2EBE386AC37}"/>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latin typeface="+mj-lt"/>
                <a:cs typeface="+mj-cs"/>
              </a:rPr>
              <a:t>Raise your voice</a:t>
            </a:r>
          </a:p>
        </p:txBody>
      </p:sp>
      <p:pic>
        <p:nvPicPr>
          <p:cNvPr id="4" name="Picture 3" descr="A picture containing text, clipart, sign&#10;&#10;Description automatically generated">
            <a:extLst>
              <a:ext uri="{FF2B5EF4-FFF2-40B4-BE49-F238E27FC236}">
                <a16:creationId xmlns:a16="http://schemas.microsoft.com/office/drawing/2014/main" id="{11D2D7B4-6E55-AD45-9082-922DBBD4B3D9}"/>
              </a:ext>
            </a:extLst>
          </p:cNvPr>
          <p:cNvPicPr>
            <a:picLocks noChangeAspect="1"/>
          </p:cNvPicPr>
          <p:nvPr/>
        </p:nvPicPr>
        <p:blipFill>
          <a:blip r:embed="rId3"/>
          <a:stretch>
            <a:fillRect/>
          </a:stretch>
        </p:blipFill>
        <p:spPr>
          <a:xfrm>
            <a:off x="527538" y="477749"/>
            <a:ext cx="1988824" cy="3997637"/>
          </a:xfrm>
          <a:prstGeom prst="rect">
            <a:avLst/>
          </a:prstGeom>
        </p:spPr>
      </p:pic>
      <p:pic>
        <p:nvPicPr>
          <p:cNvPr id="8" name="Content Placeholder 7">
            <a:extLst>
              <a:ext uri="{FF2B5EF4-FFF2-40B4-BE49-F238E27FC236}">
                <a16:creationId xmlns:a16="http://schemas.microsoft.com/office/drawing/2014/main" id="{BA0428EB-29DD-4668-A236-2CFF05123A5B}"/>
              </a:ext>
            </a:extLst>
          </p:cNvPr>
          <p:cNvPicPr>
            <a:picLocks noGrp="1" noChangeAspect="1"/>
          </p:cNvPicPr>
          <p:nvPr>
            <p:ph idx="1"/>
          </p:nvPr>
        </p:nvPicPr>
        <p:blipFill>
          <a:blip r:embed="rId4"/>
          <a:stretch>
            <a:fillRect/>
          </a:stretch>
        </p:blipFill>
        <p:spPr>
          <a:xfrm>
            <a:off x="6416043" y="662955"/>
            <a:ext cx="5455917" cy="3287189"/>
          </a:xfrm>
          <a:prstGeom prst="rect">
            <a:avLst/>
          </a:prstGeom>
        </p:spPr>
      </p:pic>
      <p:cxnSp>
        <p:nvCxnSpPr>
          <p:cNvPr id="30" name="Straight Connector 2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298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C7491-F1F7-7A41-80BB-AA5631097B00}"/>
              </a:ext>
            </a:extLst>
          </p:cNvPr>
          <p:cNvSpPr>
            <a:spLocks noGrp="1"/>
          </p:cNvSpPr>
          <p:nvPr>
            <p:ph type="title"/>
          </p:nvPr>
        </p:nvSpPr>
        <p:spPr>
          <a:xfrm>
            <a:off x="400051" y="644094"/>
            <a:ext cx="11347666" cy="2056244"/>
          </a:xfrm>
        </p:spPr>
        <p:txBody>
          <a:bodyPr>
            <a:normAutofit/>
          </a:bodyPr>
          <a:lstStyle/>
          <a:p>
            <a:r>
              <a:rPr lang="en-US" sz="6000" b="1" dirty="0">
                <a:solidFill>
                  <a:srgbClr val="092C74"/>
                </a:solidFill>
                <a:highlight>
                  <a:srgbClr val="FCB524"/>
                </a:highlight>
              </a:rPr>
              <a:t>Have a voice on the job, </a:t>
            </a:r>
            <a:r>
              <a:rPr lang="en-US" sz="6000" b="1" dirty="0">
                <a:solidFill>
                  <a:schemeClr val="bg1"/>
                </a:solidFill>
                <a:highlight>
                  <a:srgbClr val="FCB524"/>
                </a:highlight>
              </a:rPr>
              <a:t>build </a:t>
            </a:r>
            <a:r>
              <a:rPr lang="en-US" sz="6000" b="1" u="sng" dirty="0">
                <a:highlight>
                  <a:srgbClr val="FCB524"/>
                </a:highlight>
              </a:rPr>
              <a:t>your</a:t>
            </a:r>
            <a:r>
              <a:rPr lang="en-US" sz="6000" b="1" dirty="0">
                <a:solidFill>
                  <a:schemeClr val="bg1"/>
                </a:solidFill>
                <a:highlight>
                  <a:srgbClr val="FCB524"/>
                </a:highlight>
              </a:rPr>
              <a:t> union</a:t>
            </a:r>
            <a:r>
              <a:rPr lang="en-US" sz="6000" b="1" dirty="0">
                <a:solidFill>
                  <a:srgbClr val="092C74"/>
                </a:solidFill>
                <a:highlight>
                  <a:srgbClr val="FCB524"/>
                </a:highlight>
              </a:rPr>
              <a:t>.</a:t>
            </a:r>
          </a:p>
        </p:txBody>
      </p:sp>
      <p:pic>
        <p:nvPicPr>
          <p:cNvPr id="3" name="Picture 2" descr="A picture containing text, clipart, sign&#10;&#10;Description automatically generated">
            <a:extLst>
              <a:ext uri="{FF2B5EF4-FFF2-40B4-BE49-F238E27FC236}">
                <a16:creationId xmlns:a16="http://schemas.microsoft.com/office/drawing/2014/main" id="{02933469-A5D0-634D-9E92-41D2E5F91A1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897798" y="4945690"/>
            <a:ext cx="870132" cy="1755913"/>
          </a:xfrm>
          <a:prstGeom prst="rect">
            <a:avLst/>
          </a:prstGeom>
        </p:spPr>
      </p:pic>
      <p:sp>
        <p:nvSpPr>
          <p:cNvPr id="5" name="TextBox 4">
            <a:extLst>
              <a:ext uri="{FF2B5EF4-FFF2-40B4-BE49-F238E27FC236}">
                <a16:creationId xmlns:a16="http://schemas.microsoft.com/office/drawing/2014/main" id="{9B74D655-7050-464A-8507-3F05D516A902}"/>
              </a:ext>
            </a:extLst>
          </p:cNvPr>
          <p:cNvSpPr txBox="1"/>
          <p:nvPr/>
        </p:nvSpPr>
        <p:spPr>
          <a:xfrm>
            <a:off x="252620" y="5431104"/>
            <a:ext cx="9301163" cy="769441"/>
          </a:xfrm>
          <a:prstGeom prst="rect">
            <a:avLst/>
          </a:prstGeom>
          <a:solidFill>
            <a:srgbClr val="092C74"/>
          </a:solid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Your Union Makes the Difference</a:t>
            </a:r>
          </a:p>
        </p:txBody>
      </p:sp>
      <p:sp>
        <p:nvSpPr>
          <p:cNvPr id="7" name="Right Arrow 6">
            <a:extLst>
              <a:ext uri="{FF2B5EF4-FFF2-40B4-BE49-F238E27FC236}">
                <a16:creationId xmlns:a16="http://schemas.microsoft.com/office/drawing/2014/main" id="{514366D6-AAE0-2448-A138-F6096E2397DA}"/>
              </a:ext>
            </a:extLst>
          </p:cNvPr>
          <p:cNvSpPr/>
          <p:nvPr/>
        </p:nvSpPr>
        <p:spPr>
          <a:xfrm>
            <a:off x="9302153" y="5057775"/>
            <a:ext cx="1424195" cy="1514475"/>
          </a:xfrm>
          <a:prstGeom prst="rightArrow">
            <a:avLst>
              <a:gd name="adj1" fmla="val 50000"/>
              <a:gd name="adj2" fmla="val 64045"/>
            </a:avLst>
          </a:prstGeom>
          <a:solidFill>
            <a:srgbClr val="092C74"/>
          </a:solidFill>
          <a:ln>
            <a:solidFill>
              <a:srgbClr val="092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379CBEA0-FFA4-2548-B63E-08BE2AB11E5A}"/>
              </a:ext>
            </a:extLst>
          </p:cNvPr>
          <p:cNvSpPr txBox="1">
            <a:spLocks/>
          </p:cNvSpPr>
          <p:nvPr/>
        </p:nvSpPr>
        <p:spPr>
          <a:xfrm>
            <a:off x="-696880" y="4337774"/>
            <a:ext cx="8341567" cy="121583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800" b="1" dirty="0">
                <a:solidFill>
                  <a:srgbClr val="FCB524"/>
                </a:solidFill>
                <a:latin typeface="Arial Black" panose="020B0604020202020204" pitchFamily="34" charset="0"/>
                <a:cs typeface="Arial Black" panose="020B0604020202020204" pitchFamily="34" charset="0"/>
              </a:rPr>
              <a:t>Join</a:t>
            </a:r>
            <a:r>
              <a:rPr lang="en-US" sz="8800" b="1" dirty="0">
                <a:solidFill>
                  <a:srgbClr val="002060"/>
                </a:solidFill>
                <a:latin typeface="Arial Black" panose="020B0604020202020204" pitchFamily="34" charset="0"/>
                <a:cs typeface="Arial Black" panose="020B0604020202020204" pitchFamily="34" charset="0"/>
              </a:rPr>
              <a:t> </a:t>
            </a:r>
            <a:r>
              <a:rPr lang="en-US" sz="8800" b="1" dirty="0">
                <a:solidFill>
                  <a:srgbClr val="092C74"/>
                </a:solidFill>
                <a:latin typeface="Arial Black" panose="020B0604020202020204" pitchFamily="34" charset="0"/>
                <a:cs typeface="Arial Black" panose="020B0604020202020204" pitchFamily="34" charset="0"/>
              </a:rPr>
              <a:t>AFGE</a:t>
            </a:r>
          </a:p>
        </p:txBody>
      </p:sp>
    </p:spTree>
    <p:extLst>
      <p:ext uri="{BB962C8B-B14F-4D97-AF65-F5344CB8AC3E}">
        <p14:creationId xmlns:p14="http://schemas.microsoft.com/office/powerpoint/2010/main" val="1985583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ipart, sign&#10;&#10;Description automatically generated">
            <a:extLst>
              <a:ext uri="{FF2B5EF4-FFF2-40B4-BE49-F238E27FC236}">
                <a16:creationId xmlns:a16="http://schemas.microsoft.com/office/drawing/2014/main" id="{0C2E59A2-38F5-6147-AF2F-9F08491C804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897798" y="4945690"/>
            <a:ext cx="870132" cy="1755913"/>
          </a:xfrm>
          <a:prstGeom prst="rect">
            <a:avLst/>
          </a:prstGeom>
        </p:spPr>
      </p:pic>
      <p:sp>
        <p:nvSpPr>
          <p:cNvPr id="6" name="TextBox 5">
            <a:extLst>
              <a:ext uri="{FF2B5EF4-FFF2-40B4-BE49-F238E27FC236}">
                <a16:creationId xmlns:a16="http://schemas.microsoft.com/office/drawing/2014/main" id="{150CDAC2-2A59-4347-98BF-67A42DEB9B29}"/>
              </a:ext>
            </a:extLst>
          </p:cNvPr>
          <p:cNvSpPr txBox="1"/>
          <p:nvPr/>
        </p:nvSpPr>
        <p:spPr>
          <a:xfrm>
            <a:off x="252620" y="5431104"/>
            <a:ext cx="9301163" cy="769441"/>
          </a:xfrm>
          <a:prstGeom prst="rect">
            <a:avLst/>
          </a:prstGeom>
          <a:solidFill>
            <a:srgbClr val="092C74"/>
          </a:solid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Your Union Makes the Difference</a:t>
            </a:r>
          </a:p>
        </p:txBody>
      </p:sp>
      <p:sp>
        <p:nvSpPr>
          <p:cNvPr id="7" name="Right Arrow 6">
            <a:extLst>
              <a:ext uri="{FF2B5EF4-FFF2-40B4-BE49-F238E27FC236}">
                <a16:creationId xmlns:a16="http://schemas.microsoft.com/office/drawing/2014/main" id="{B73A0505-2ECE-BD41-B006-87628FB68831}"/>
              </a:ext>
            </a:extLst>
          </p:cNvPr>
          <p:cNvSpPr/>
          <p:nvPr/>
        </p:nvSpPr>
        <p:spPr>
          <a:xfrm>
            <a:off x="9302153" y="5057775"/>
            <a:ext cx="1424195" cy="1514475"/>
          </a:xfrm>
          <a:prstGeom prst="rightArrow">
            <a:avLst>
              <a:gd name="adj1" fmla="val 50000"/>
              <a:gd name="adj2" fmla="val 64045"/>
            </a:avLst>
          </a:prstGeom>
          <a:solidFill>
            <a:srgbClr val="092C74"/>
          </a:solidFill>
          <a:ln>
            <a:solidFill>
              <a:srgbClr val="092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DEEA05E6-352E-2241-86FE-3F6F50318123}"/>
              </a:ext>
            </a:extLst>
          </p:cNvPr>
          <p:cNvSpPr txBox="1">
            <a:spLocks/>
          </p:cNvSpPr>
          <p:nvPr/>
        </p:nvSpPr>
        <p:spPr>
          <a:xfrm>
            <a:off x="-696880" y="4337774"/>
            <a:ext cx="8341567" cy="121583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800" b="1" dirty="0">
                <a:solidFill>
                  <a:srgbClr val="FCB524"/>
                </a:solidFill>
                <a:latin typeface="Arial Black" panose="020B0604020202020204" pitchFamily="34" charset="0"/>
                <a:cs typeface="Arial Black" panose="020B0604020202020204" pitchFamily="34" charset="0"/>
              </a:rPr>
              <a:t>Join</a:t>
            </a:r>
            <a:r>
              <a:rPr lang="en-US" sz="8800" b="1" dirty="0">
                <a:solidFill>
                  <a:srgbClr val="002060"/>
                </a:solidFill>
                <a:latin typeface="Arial Black" panose="020B0604020202020204" pitchFamily="34" charset="0"/>
                <a:cs typeface="Arial Black" panose="020B0604020202020204" pitchFamily="34" charset="0"/>
              </a:rPr>
              <a:t> </a:t>
            </a:r>
            <a:r>
              <a:rPr lang="en-US" sz="8800" b="1" dirty="0">
                <a:solidFill>
                  <a:srgbClr val="092C74"/>
                </a:solidFill>
                <a:latin typeface="Arial Black" panose="020B0604020202020204" pitchFamily="34" charset="0"/>
                <a:cs typeface="Arial Black" panose="020B0604020202020204" pitchFamily="34" charset="0"/>
              </a:rPr>
              <a:t>AFGE</a:t>
            </a:r>
          </a:p>
        </p:txBody>
      </p:sp>
      <p:pic>
        <p:nvPicPr>
          <p:cNvPr id="10" name="Picture 9" descr="A hand holding a blue sign&#10;&#10;Description automatically generated with medium confidence">
            <a:extLst>
              <a:ext uri="{FF2B5EF4-FFF2-40B4-BE49-F238E27FC236}">
                <a16:creationId xmlns:a16="http://schemas.microsoft.com/office/drawing/2014/main" id="{B2C6686E-2D6A-4C45-A80C-7E6A80D96B21}"/>
              </a:ext>
            </a:extLst>
          </p:cNvPr>
          <p:cNvPicPr>
            <a:picLocks noChangeAspect="1"/>
          </p:cNvPicPr>
          <p:nvPr/>
        </p:nvPicPr>
        <p:blipFill>
          <a:blip r:embed="rId4"/>
          <a:stretch>
            <a:fillRect/>
          </a:stretch>
        </p:blipFill>
        <p:spPr>
          <a:xfrm>
            <a:off x="5290930" y="325334"/>
            <a:ext cx="6477000" cy="3365500"/>
          </a:xfrm>
          <a:prstGeom prst="rect">
            <a:avLst/>
          </a:prstGeom>
        </p:spPr>
      </p:pic>
    </p:spTree>
    <p:extLst>
      <p:ext uri="{BB962C8B-B14F-4D97-AF65-F5344CB8AC3E}">
        <p14:creationId xmlns:p14="http://schemas.microsoft.com/office/powerpoint/2010/main" val="698146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BC3EF-EB97-7846-84D8-8A2D357678B5}"/>
              </a:ext>
            </a:extLst>
          </p:cNvPr>
          <p:cNvSpPr>
            <a:spLocks noGrp="1"/>
          </p:cNvSpPr>
          <p:nvPr>
            <p:ph type="title"/>
          </p:nvPr>
        </p:nvSpPr>
        <p:spPr>
          <a:xfrm>
            <a:off x="314515" y="1844401"/>
            <a:ext cx="8824993" cy="1325563"/>
          </a:xfrm>
        </p:spPr>
        <p:txBody>
          <a:bodyPr/>
          <a:lstStyle/>
          <a:p>
            <a:r>
              <a:rPr lang="en-US" dirty="0"/>
              <a:t>Welcome!</a:t>
            </a:r>
          </a:p>
        </p:txBody>
      </p:sp>
      <p:sp>
        <p:nvSpPr>
          <p:cNvPr id="3" name="Content Placeholder 2">
            <a:extLst>
              <a:ext uri="{FF2B5EF4-FFF2-40B4-BE49-F238E27FC236}">
                <a16:creationId xmlns:a16="http://schemas.microsoft.com/office/drawing/2014/main" id="{84D8B4E8-3523-C34E-87D5-49C4EE9F3B47}"/>
              </a:ext>
            </a:extLst>
          </p:cNvPr>
          <p:cNvSpPr>
            <a:spLocks noGrp="1"/>
          </p:cNvSpPr>
          <p:nvPr>
            <p:ph idx="1"/>
          </p:nvPr>
        </p:nvSpPr>
        <p:spPr>
          <a:xfrm>
            <a:off x="314515" y="3169964"/>
            <a:ext cx="7184756" cy="3945207"/>
          </a:xfrm>
        </p:spPr>
        <p:txBody>
          <a:bodyPr>
            <a:normAutofit/>
          </a:bodyPr>
          <a:lstStyle/>
          <a:p>
            <a:r>
              <a:rPr lang="en-US" sz="4000" dirty="0"/>
              <a:t>We are AFGE Local XXXX </a:t>
            </a:r>
          </a:p>
          <a:p>
            <a:r>
              <a:rPr lang="en-US" sz="4000" dirty="0"/>
              <a:t>This is YOUR union.</a:t>
            </a:r>
          </a:p>
          <a:p>
            <a:r>
              <a:rPr lang="en-US" sz="4000" dirty="0"/>
              <a:t>Contact XXXX with any questions.</a:t>
            </a:r>
          </a:p>
        </p:txBody>
      </p:sp>
      <p:pic>
        <p:nvPicPr>
          <p:cNvPr id="6" name="Picture 5" descr="A picture containing text, clipart, sign&#10;&#10;Description automatically generated">
            <a:extLst>
              <a:ext uri="{FF2B5EF4-FFF2-40B4-BE49-F238E27FC236}">
                <a16:creationId xmlns:a16="http://schemas.microsoft.com/office/drawing/2014/main" id="{18694D12-5FAF-FD44-B782-9E87FD95706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897798" y="4945690"/>
            <a:ext cx="870132" cy="1755913"/>
          </a:xfrm>
          <a:prstGeom prst="rect">
            <a:avLst/>
          </a:prstGeom>
        </p:spPr>
      </p:pic>
      <p:pic>
        <p:nvPicPr>
          <p:cNvPr id="4" name="Picture 3">
            <a:extLst>
              <a:ext uri="{FF2B5EF4-FFF2-40B4-BE49-F238E27FC236}">
                <a16:creationId xmlns:a16="http://schemas.microsoft.com/office/drawing/2014/main" id="{2F05971D-DD8D-49E5-A289-6D0D31B3725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567506" y="1085850"/>
            <a:ext cx="5144003" cy="3429000"/>
          </a:xfrm>
          <a:prstGeom prst="rect">
            <a:avLst/>
          </a:prstGeom>
        </p:spPr>
      </p:pic>
    </p:spTree>
    <p:extLst>
      <p:ext uri="{BB962C8B-B14F-4D97-AF65-F5344CB8AC3E}">
        <p14:creationId xmlns:p14="http://schemas.microsoft.com/office/powerpoint/2010/main" val="2488006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68EE6-2ADC-7F41-BF02-DAD133518C75}"/>
              </a:ext>
            </a:extLst>
          </p:cNvPr>
          <p:cNvSpPr>
            <a:spLocks noGrp="1"/>
          </p:cNvSpPr>
          <p:nvPr>
            <p:ph type="title"/>
          </p:nvPr>
        </p:nvSpPr>
        <p:spPr/>
        <p:txBody>
          <a:bodyPr>
            <a:normAutofit/>
          </a:bodyPr>
          <a:lstStyle/>
          <a:p>
            <a:r>
              <a:rPr lang="en-US" sz="6000" dirty="0"/>
              <a:t>Stay Connected</a:t>
            </a:r>
          </a:p>
        </p:txBody>
      </p:sp>
      <p:sp>
        <p:nvSpPr>
          <p:cNvPr id="3" name="Text Placeholder 2">
            <a:extLst>
              <a:ext uri="{FF2B5EF4-FFF2-40B4-BE49-F238E27FC236}">
                <a16:creationId xmlns:a16="http://schemas.microsoft.com/office/drawing/2014/main" id="{B748D4DB-9503-7640-9376-24DE15385834}"/>
              </a:ext>
            </a:extLst>
          </p:cNvPr>
          <p:cNvSpPr>
            <a:spLocks noGrp="1"/>
          </p:cNvSpPr>
          <p:nvPr>
            <p:ph type="body" idx="1"/>
          </p:nvPr>
        </p:nvSpPr>
        <p:spPr>
          <a:xfrm>
            <a:off x="839788" y="1429407"/>
            <a:ext cx="5676626" cy="1075668"/>
          </a:xfrm>
        </p:spPr>
        <p:txBody>
          <a:bodyPr>
            <a:normAutofit/>
          </a:bodyPr>
          <a:lstStyle/>
          <a:p>
            <a:r>
              <a:rPr lang="en-US" sz="3200" dirty="0"/>
              <a:t>Get email and text updates sent to your phone.</a:t>
            </a:r>
          </a:p>
        </p:txBody>
      </p:sp>
      <p:sp>
        <p:nvSpPr>
          <p:cNvPr id="4" name="Content Placeholder 3">
            <a:extLst>
              <a:ext uri="{FF2B5EF4-FFF2-40B4-BE49-F238E27FC236}">
                <a16:creationId xmlns:a16="http://schemas.microsoft.com/office/drawing/2014/main" id="{83566B07-7F2B-B940-ADC7-DE9E3F6E748E}"/>
              </a:ext>
            </a:extLst>
          </p:cNvPr>
          <p:cNvSpPr>
            <a:spLocks noGrp="1"/>
          </p:cNvSpPr>
          <p:nvPr>
            <p:ph sz="half" idx="2"/>
          </p:nvPr>
        </p:nvSpPr>
        <p:spPr>
          <a:xfrm>
            <a:off x="839788" y="3219066"/>
            <a:ext cx="5157787" cy="3684588"/>
          </a:xfrm>
        </p:spPr>
        <p:txBody>
          <a:bodyPr/>
          <a:lstStyle/>
          <a:p>
            <a:r>
              <a:rPr lang="en-US" dirty="0"/>
              <a:t>Visit </a:t>
            </a:r>
            <a:r>
              <a:rPr lang="en-US" dirty="0">
                <a:solidFill>
                  <a:srgbClr val="FFC000"/>
                </a:solidFill>
              </a:rPr>
              <a:t>afge.org/</a:t>
            </a:r>
            <a:r>
              <a:rPr lang="en-US" dirty="0" err="1">
                <a:solidFill>
                  <a:srgbClr val="FFC000"/>
                </a:solidFill>
              </a:rPr>
              <a:t>GetConnected</a:t>
            </a:r>
            <a:r>
              <a:rPr lang="en-US">
                <a:solidFill>
                  <a:srgbClr val="FFC000"/>
                </a:solidFill>
              </a:rPr>
              <a:t> </a:t>
            </a:r>
            <a:r>
              <a:rPr lang="en-US"/>
              <a:t>to sign up for email &amp; text alerts!</a:t>
            </a:r>
            <a:endParaRPr lang="en-US" dirty="0"/>
          </a:p>
        </p:txBody>
      </p:sp>
      <p:pic>
        <p:nvPicPr>
          <p:cNvPr id="5" name="Picture 4" descr="A picture containing text, clipart, sign&#10;&#10;Description automatically generated">
            <a:extLst>
              <a:ext uri="{FF2B5EF4-FFF2-40B4-BE49-F238E27FC236}">
                <a16:creationId xmlns:a16="http://schemas.microsoft.com/office/drawing/2014/main" id="{3A73729F-2F34-AD4E-979B-5C4FBD5A1AA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897798" y="4945690"/>
            <a:ext cx="870132" cy="1755913"/>
          </a:xfrm>
          <a:prstGeom prst="rect">
            <a:avLst/>
          </a:prstGeom>
        </p:spPr>
      </p:pic>
    </p:spTree>
    <p:extLst>
      <p:ext uri="{BB962C8B-B14F-4D97-AF65-F5344CB8AC3E}">
        <p14:creationId xmlns:p14="http://schemas.microsoft.com/office/powerpoint/2010/main" val="1957151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41A7-8FDA-6B43-A49E-53B2FB743977}"/>
              </a:ext>
            </a:extLst>
          </p:cNvPr>
          <p:cNvSpPr>
            <a:spLocks noGrp="1"/>
          </p:cNvSpPr>
          <p:nvPr>
            <p:ph type="title"/>
          </p:nvPr>
        </p:nvSpPr>
        <p:spPr>
          <a:xfrm>
            <a:off x="2407961" y="854765"/>
            <a:ext cx="7376078" cy="1013792"/>
          </a:xfrm>
        </p:spPr>
        <p:txBody>
          <a:bodyPr>
            <a:normAutofit/>
          </a:bodyPr>
          <a:lstStyle/>
          <a:p>
            <a:pPr algn="ctr"/>
            <a:r>
              <a:rPr lang="en-US" sz="5400" dirty="0"/>
              <a:t>What is a Union</a:t>
            </a:r>
          </a:p>
        </p:txBody>
      </p:sp>
      <p:pic>
        <p:nvPicPr>
          <p:cNvPr id="6" name="Picture 5" descr="A picture containing text, clipart, sign&#10;&#10;Description automatically generated">
            <a:extLst>
              <a:ext uri="{FF2B5EF4-FFF2-40B4-BE49-F238E27FC236}">
                <a16:creationId xmlns:a16="http://schemas.microsoft.com/office/drawing/2014/main" id="{E40A6D0A-2241-B445-A0C4-38047741805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897798" y="4945690"/>
            <a:ext cx="870132" cy="1755913"/>
          </a:xfrm>
          <a:prstGeom prst="rect">
            <a:avLst/>
          </a:prstGeom>
        </p:spPr>
      </p:pic>
      <p:pic>
        <p:nvPicPr>
          <p:cNvPr id="5" name="Content Placeholder 4">
            <a:extLst>
              <a:ext uri="{FF2B5EF4-FFF2-40B4-BE49-F238E27FC236}">
                <a16:creationId xmlns:a16="http://schemas.microsoft.com/office/drawing/2014/main" id="{3173B1DF-66D0-4542-BE42-4A914AE649C9}"/>
              </a:ext>
            </a:extLst>
          </p:cNvPr>
          <p:cNvPicPr>
            <a:picLocks noGrp="1" noChangeAspect="1"/>
          </p:cNvPicPr>
          <p:nvPr>
            <p:ph idx="1"/>
          </p:nvPr>
        </p:nvPicPr>
        <p:blipFill>
          <a:blip r:embed="rId4" cstate="hqprint">
            <a:extLst>
              <a:ext uri="{28A0092B-C50C-407E-A947-70E740481C1C}">
                <a14:useLocalDpi xmlns:a14="http://schemas.microsoft.com/office/drawing/2010/main"/>
              </a:ext>
            </a:extLst>
          </a:blip>
          <a:stretch>
            <a:fillRect/>
          </a:stretch>
        </p:blipFill>
        <p:spPr>
          <a:xfrm>
            <a:off x="4802584" y="2232025"/>
            <a:ext cx="5917407" cy="3944938"/>
          </a:xfrm>
          <a:prstGeom prst="rect">
            <a:avLst/>
          </a:prstGeom>
        </p:spPr>
      </p:pic>
      <p:sp>
        <p:nvSpPr>
          <p:cNvPr id="7" name="TextBox 6">
            <a:extLst>
              <a:ext uri="{FF2B5EF4-FFF2-40B4-BE49-F238E27FC236}">
                <a16:creationId xmlns:a16="http://schemas.microsoft.com/office/drawing/2014/main" id="{16A72056-0052-4CF1-BAC9-7AF36998237B}"/>
              </a:ext>
            </a:extLst>
          </p:cNvPr>
          <p:cNvSpPr txBox="1"/>
          <p:nvPr/>
        </p:nvSpPr>
        <p:spPr>
          <a:xfrm flipH="1">
            <a:off x="350519" y="2232025"/>
            <a:ext cx="4091382" cy="3447098"/>
          </a:xfrm>
          <a:prstGeom prst="rect">
            <a:avLst/>
          </a:prstGeom>
          <a:solidFill>
            <a:srgbClr val="FFC000"/>
          </a:solidFill>
        </p:spPr>
        <p:txBody>
          <a:bodyPr wrap="square" rtlCol="0">
            <a:spAutoFit/>
          </a:bodyPr>
          <a:lstStyle/>
          <a:p>
            <a:r>
              <a:rPr lang="en-US" sz="4000" dirty="0">
                <a:solidFill>
                  <a:srgbClr val="002060"/>
                </a:solidFill>
              </a:rPr>
              <a:t>Being a Union member means having a say about what happens on the job</a:t>
            </a:r>
          </a:p>
          <a:p>
            <a:endParaRPr lang="en-US" dirty="0"/>
          </a:p>
        </p:txBody>
      </p:sp>
    </p:spTree>
    <p:extLst>
      <p:ext uri="{BB962C8B-B14F-4D97-AF65-F5344CB8AC3E}">
        <p14:creationId xmlns:p14="http://schemas.microsoft.com/office/powerpoint/2010/main" val="4150701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81B64-565D-42DA-A129-44F795149807}"/>
              </a:ext>
            </a:extLst>
          </p:cNvPr>
          <p:cNvSpPr>
            <a:spLocks noGrp="1"/>
          </p:cNvSpPr>
          <p:nvPr>
            <p:ph type="title"/>
          </p:nvPr>
        </p:nvSpPr>
        <p:spPr>
          <a:xfrm>
            <a:off x="5069940" y="365124"/>
            <a:ext cx="6172200" cy="1828800"/>
          </a:xfrm>
        </p:spPr>
        <p:txBody>
          <a:bodyPr vert="horz" lIns="91440" tIns="45720" rIns="91440" bIns="45720" rtlCol="0">
            <a:normAutofit/>
          </a:bodyPr>
          <a:lstStyle/>
          <a:p>
            <a:r>
              <a:rPr lang="en-US" u="sng" dirty="0">
                <a:latin typeface="+mj-lt"/>
                <a:cs typeface="+mj-cs"/>
              </a:rPr>
              <a:t>A VOICE AT WORK</a:t>
            </a:r>
          </a:p>
        </p:txBody>
      </p:sp>
      <p:pic>
        <p:nvPicPr>
          <p:cNvPr id="5" name="Content Placeholder 4" descr="Medium shot of a person holding a book&#10;&#10;Description automatically generated with medium confidence">
            <a:extLst>
              <a:ext uri="{FF2B5EF4-FFF2-40B4-BE49-F238E27FC236}">
                <a16:creationId xmlns:a16="http://schemas.microsoft.com/office/drawing/2014/main" id="{127CE8ED-383D-4168-BEB0-EACE921BC23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20" y="10"/>
            <a:ext cx="4639713" cy="6857990"/>
          </a:xfrm>
          <a:prstGeom prst="rect">
            <a:avLst/>
          </a:prstGeom>
        </p:spPr>
      </p:pic>
      <p:sp>
        <p:nvSpPr>
          <p:cNvPr id="9" name="Content Placeholder 8">
            <a:extLst>
              <a:ext uri="{FF2B5EF4-FFF2-40B4-BE49-F238E27FC236}">
                <a16:creationId xmlns:a16="http://schemas.microsoft.com/office/drawing/2014/main" id="{C108007A-BD40-453E-B7B1-42516F25F30F}"/>
              </a:ext>
            </a:extLst>
          </p:cNvPr>
          <p:cNvSpPr>
            <a:spLocks noGrp="1"/>
          </p:cNvSpPr>
          <p:nvPr>
            <p:ph idx="1"/>
          </p:nvPr>
        </p:nvSpPr>
        <p:spPr>
          <a:xfrm>
            <a:off x="5069940" y="2322576"/>
            <a:ext cx="6836310" cy="3858768"/>
          </a:xfrm>
        </p:spPr>
        <p:txBody>
          <a:bodyPr vert="horz" lIns="91440" tIns="45720" rIns="91440" bIns="45720" rtlCol="0">
            <a:normAutofit/>
          </a:bodyPr>
          <a:lstStyle/>
          <a:p>
            <a:r>
              <a:rPr lang="en-US" sz="3600" dirty="0"/>
              <a:t>Who knows your job better than you?</a:t>
            </a:r>
          </a:p>
          <a:p>
            <a:r>
              <a:rPr lang="en-US" sz="3600" dirty="0"/>
              <a:t>Who knows the needs of the job better than you?</a:t>
            </a:r>
          </a:p>
          <a:p>
            <a:r>
              <a:rPr lang="en-US" sz="3600" dirty="0"/>
              <a:t>Choose to be a member, choose to have a say.</a:t>
            </a:r>
          </a:p>
        </p:txBody>
      </p:sp>
    </p:spTree>
    <p:extLst>
      <p:ext uri="{BB962C8B-B14F-4D97-AF65-F5344CB8AC3E}">
        <p14:creationId xmlns:p14="http://schemas.microsoft.com/office/powerpoint/2010/main" val="3555682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1CFBC-34E9-4F08-908E-AEC685B9F523}"/>
              </a:ext>
            </a:extLst>
          </p:cNvPr>
          <p:cNvSpPr>
            <a:spLocks noGrp="1"/>
          </p:cNvSpPr>
          <p:nvPr>
            <p:ph type="title"/>
          </p:nvPr>
        </p:nvSpPr>
        <p:spPr>
          <a:xfrm>
            <a:off x="770966" y="681037"/>
            <a:ext cx="11390038" cy="1325563"/>
          </a:xfrm>
        </p:spPr>
        <p:txBody>
          <a:bodyPr/>
          <a:lstStyle/>
          <a:p>
            <a:r>
              <a:rPr lang="en-US" dirty="0"/>
              <a:t>PAY GAP: WOMEN ARE PAID LESS</a:t>
            </a:r>
          </a:p>
        </p:txBody>
      </p:sp>
      <p:pic>
        <p:nvPicPr>
          <p:cNvPr id="7" name="Content Placeholder 6" descr="Timeline&#10;&#10;Description automatically generated with medium confidence">
            <a:extLst>
              <a:ext uri="{FF2B5EF4-FFF2-40B4-BE49-F238E27FC236}">
                <a16:creationId xmlns:a16="http://schemas.microsoft.com/office/drawing/2014/main" id="{84853D90-AB90-4A57-9C39-DF36C6603C67}"/>
              </a:ext>
            </a:extLst>
          </p:cNvPr>
          <p:cNvPicPr>
            <a:picLocks noGrp="1" noChangeAspect="1"/>
          </p:cNvPicPr>
          <p:nvPr>
            <p:ph idx="1"/>
          </p:nvPr>
        </p:nvPicPr>
        <p:blipFill>
          <a:blip r:embed="rId3"/>
          <a:stretch>
            <a:fillRect/>
          </a:stretch>
        </p:blipFill>
        <p:spPr>
          <a:xfrm>
            <a:off x="770966" y="1929780"/>
            <a:ext cx="10650068" cy="4339958"/>
          </a:xfrm>
        </p:spPr>
      </p:pic>
    </p:spTree>
    <p:extLst>
      <p:ext uri="{BB962C8B-B14F-4D97-AF65-F5344CB8AC3E}">
        <p14:creationId xmlns:p14="http://schemas.microsoft.com/office/powerpoint/2010/main" val="3066803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4E7E5-1C37-4935-BB1B-9996FFC1F4CD}"/>
              </a:ext>
            </a:extLst>
          </p:cNvPr>
          <p:cNvSpPr>
            <a:spLocks noGrp="1"/>
          </p:cNvSpPr>
          <p:nvPr>
            <p:ph type="title"/>
          </p:nvPr>
        </p:nvSpPr>
        <p:spPr>
          <a:xfrm>
            <a:off x="1308848" y="681037"/>
            <a:ext cx="10852156" cy="1325563"/>
          </a:xfrm>
        </p:spPr>
        <p:txBody>
          <a:bodyPr/>
          <a:lstStyle/>
          <a:p>
            <a:r>
              <a:rPr lang="en-US" dirty="0"/>
              <a:t>Federal Wage Gap</a:t>
            </a:r>
          </a:p>
        </p:txBody>
      </p:sp>
      <p:pic>
        <p:nvPicPr>
          <p:cNvPr id="1026" name="Picture 2">
            <a:extLst>
              <a:ext uri="{FF2B5EF4-FFF2-40B4-BE49-F238E27FC236}">
                <a16:creationId xmlns:a16="http://schemas.microsoft.com/office/drawing/2014/main" id="{B8788403-E3F1-467F-AB9A-FF7C8441A6FD}"/>
              </a:ext>
            </a:extLst>
          </p:cNvPr>
          <p:cNvPicPr>
            <a:picLocks noGrp="1" noChangeAspect="1" noChangeArrowheads="1"/>
          </p:cNvPicPr>
          <p:nvPr>
            <p:ph idx="1"/>
          </p:nvPr>
        </p:nvPicPr>
        <p:blipFill>
          <a:blip r:embed="rId3"/>
          <a:srcRect/>
          <a:stretch/>
        </p:blipFill>
        <p:spPr bwMode="auto">
          <a:xfrm>
            <a:off x="785813" y="2006600"/>
            <a:ext cx="10472737" cy="426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26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CB43-A2FD-4CFB-9FE4-4F7145B43A12}"/>
              </a:ext>
            </a:extLst>
          </p:cNvPr>
          <p:cNvSpPr>
            <a:spLocks noGrp="1"/>
          </p:cNvSpPr>
          <p:nvPr>
            <p:ph type="title"/>
          </p:nvPr>
        </p:nvSpPr>
        <p:spPr/>
        <p:txBody>
          <a:bodyPr/>
          <a:lstStyle/>
          <a:p>
            <a:r>
              <a:rPr lang="en-US" dirty="0"/>
              <a:t>Union Density</a:t>
            </a:r>
          </a:p>
        </p:txBody>
      </p:sp>
      <p:pic>
        <p:nvPicPr>
          <p:cNvPr id="7" name="Content Placeholder 6" descr="A picture containing timeline&#10;&#10;Description automatically generated">
            <a:extLst>
              <a:ext uri="{FF2B5EF4-FFF2-40B4-BE49-F238E27FC236}">
                <a16:creationId xmlns:a16="http://schemas.microsoft.com/office/drawing/2014/main" id="{23C1B37E-5DB0-404B-A40A-D657F0842FCB}"/>
              </a:ext>
            </a:extLst>
          </p:cNvPr>
          <p:cNvPicPr>
            <a:picLocks noGrp="1" noChangeAspect="1"/>
          </p:cNvPicPr>
          <p:nvPr>
            <p:ph idx="1"/>
          </p:nvPr>
        </p:nvPicPr>
        <p:blipFill>
          <a:blip r:embed="rId3"/>
          <a:stretch>
            <a:fillRect/>
          </a:stretch>
        </p:blipFill>
        <p:spPr>
          <a:xfrm>
            <a:off x="783431" y="2006600"/>
            <a:ext cx="10625138" cy="4411178"/>
          </a:xfrm>
        </p:spPr>
      </p:pic>
    </p:spTree>
    <p:extLst>
      <p:ext uri="{BB962C8B-B14F-4D97-AF65-F5344CB8AC3E}">
        <p14:creationId xmlns:p14="http://schemas.microsoft.com/office/powerpoint/2010/main" val="3237451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3C55A-E021-4F16-8776-08C36027D5EB}"/>
              </a:ext>
            </a:extLst>
          </p:cNvPr>
          <p:cNvSpPr>
            <a:spLocks noGrp="1"/>
          </p:cNvSpPr>
          <p:nvPr>
            <p:ph type="title"/>
          </p:nvPr>
        </p:nvSpPr>
        <p:spPr>
          <a:xfrm>
            <a:off x="1721224" y="681037"/>
            <a:ext cx="10439779" cy="1325563"/>
          </a:xfrm>
        </p:spPr>
        <p:txBody>
          <a:bodyPr/>
          <a:lstStyle/>
          <a:p>
            <a:r>
              <a:rPr lang="en-US" dirty="0"/>
              <a:t>Women in Unions Make a Difference</a:t>
            </a:r>
          </a:p>
        </p:txBody>
      </p:sp>
      <p:pic>
        <p:nvPicPr>
          <p:cNvPr id="5" name="Content Placeholder 4" descr="A picture containing text, person&#10;&#10;Description automatically generated">
            <a:extLst>
              <a:ext uri="{FF2B5EF4-FFF2-40B4-BE49-F238E27FC236}">
                <a16:creationId xmlns:a16="http://schemas.microsoft.com/office/drawing/2014/main" id="{7EFF95A2-974F-4D8E-AB1A-8EDED50EB824}"/>
              </a:ext>
            </a:extLst>
          </p:cNvPr>
          <p:cNvPicPr>
            <a:picLocks noGrp="1" noChangeAspect="1"/>
          </p:cNvPicPr>
          <p:nvPr>
            <p:ph idx="1"/>
          </p:nvPr>
        </p:nvPicPr>
        <p:blipFill rotWithShape="1">
          <a:blip r:embed="rId3" cstate="hqprint">
            <a:extLst>
              <a:ext uri="{28A0092B-C50C-407E-A947-70E740481C1C}">
                <a14:useLocalDpi xmlns:a14="http://schemas.microsoft.com/office/drawing/2010/main"/>
              </a:ext>
            </a:extLst>
          </a:blip>
          <a:srcRect/>
          <a:stretch/>
        </p:blipFill>
        <p:spPr>
          <a:xfrm>
            <a:off x="180039" y="2006599"/>
            <a:ext cx="5968744" cy="4304553"/>
          </a:xfrm>
        </p:spPr>
      </p:pic>
      <p:sp>
        <p:nvSpPr>
          <p:cNvPr id="7" name="TextBox 6">
            <a:extLst>
              <a:ext uri="{FF2B5EF4-FFF2-40B4-BE49-F238E27FC236}">
                <a16:creationId xmlns:a16="http://schemas.microsoft.com/office/drawing/2014/main" id="{8D9EFF8A-E3BE-4DC9-882F-66C0D582BB03}"/>
              </a:ext>
            </a:extLst>
          </p:cNvPr>
          <p:cNvSpPr txBox="1"/>
          <p:nvPr/>
        </p:nvSpPr>
        <p:spPr>
          <a:xfrm>
            <a:off x="6293224" y="2006598"/>
            <a:ext cx="5504329" cy="1938992"/>
          </a:xfrm>
          <a:prstGeom prst="rect">
            <a:avLst/>
          </a:prstGeom>
          <a:noFill/>
          <a:ln w="28575">
            <a:solidFill>
              <a:srgbClr val="092C74"/>
            </a:solidFill>
          </a:ln>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Women in Unions make more money </a:t>
            </a:r>
          </a:p>
          <a:p>
            <a:pPr marL="742950" lvl="1" indent="-285750">
              <a:buFont typeface="Arial" panose="020B0604020202020204" pitchFamily="34" charset="0"/>
              <a:buChar char="•"/>
            </a:pPr>
            <a:r>
              <a:rPr lang="en-US" sz="2400" b="0" i="0" dirty="0">
                <a:solidFill>
                  <a:srgbClr val="1F2E3D"/>
                </a:solidFill>
                <a:effectLst/>
                <a:latin typeface="Arial" panose="020B0604020202020204" pitchFamily="34" charset="0"/>
                <a:cs typeface="Arial" panose="020B0604020202020204" pitchFamily="34" charset="0"/>
              </a:rPr>
              <a:t>women represented by labor unions earn an average of $212, more per week than women in nonunion jobs. </a:t>
            </a:r>
            <a:endParaRPr lang="en-US" sz="2400" dirty="0">
              <a:solidFill>
                <a:srgbClr val="1F2E3D"/>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1D74AAA-2516-43E0-B3FB-92480AE0056E}"/>
              </a:ext>
            </a:extLst>
          </p:cNvPr>
          <p:cNvSpPr txBox="1"/>
          <p:nvPr/>
        </p:nvSpPr>
        <p:spPr>
          <a:xfrm>
            <a:off x="6293223" y="4228172"/>
            <a:ext cx="5504329" cy="1569660"/>
          </a:xfrm>
          <a:prstGeom prst="rect">
            <a:avLst/>
          </a:prstGeom>
          <a:noFill/>
          <a:ln w="28575">
            <a:solidFill>
              <a:srgbClr val="092C74"/>
            </a:solidFill>
          </a:ln>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Women in Unions have Smaller Wage Gap</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88.7 cents on the dollar rather than 81 cents on the dollar</a:t>
            </a:r>
          </a:p>
        </p:txBody>
      </p:sp>
    </p:spTree>
    <p:extLst>
      <p:ext uri="{BB962C8B-B14F-4D97-AF65-F5344CB8AC3E}">
        <p14:creationId xmlns:p14="http://schemas.microsoft.com/office/powerpoint/2010/main" val="3355565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8981</TotalTime>
  <Words>1727</Words>
  <Application>Microsoft Office PowerPoint</Application>
  <PresentationFormat>Widescreen</PresentationFormat>
  <Paragraphs>68</Paragraphs>
  <Slides>14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Black</vt:lpstr>
      <vt:lpstr>Calibri</vt:lpstr>
      <vt:lpstr>Calibri Light</vt:lpstr>
      <vt:lpstr>source-sans-pro-n4</vt:lpstr>
      <vt:lpstr>Times New Roman</vt:lpstr>
      <vt:lpstr>Office Theme</vt:lpstr>
      <vt:lpstr>AFGE Local XXXX: Power for Women at Work</vt:lpstr>
      <vt:lpstr>Welcome!</vt:lpstr>
      <vt:lpstr>Stay Connected</vt:lpstr>
      <vt:lpstr>What is a Union</vt:lpstr>
      <vt:lpstr>A VOICE AT WORK</vt:lpstr>
      <vt:lpstr>PAY GAP: WOMEN ARE PAID LESS</vt:lpstr>
      <vt:lpstr>Federal Wage Gap</vt:lpstr>
      <vt:lpstr>Union Density</vt:lpstr>
      <vt:lpstr>Women in Unions Make a Difference</vt:lpstr>
      <vt:lpstr>It is better for Feds</vt:lpstr>
      <vt:lpstr>Your Union, Your Voice</vt:lpstr>
      <vt:lpstr>Raise your voice</vt:lpstr>
      <vt:lpstr>Have a voice on the job, build your union.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Janelle Murphy</dc:creator>
  <cp:lastModifiedBy>Daniel Riehl</cp:lastModifiedBy>
  <cp:revision>49</cp:revision>
  <dcterms:created xsi:type="dcterms:W3CDTF">2021-03-08T05:08:54Z</dcterms:created>
  <dcterms:modified xsi:type="dcterms:W3CDTF">2022-01-25T03:13:18Z</dcterms:modified>
</cp:coreProperties>
</file>