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61" r:id="rId4"/>
    <p:sldId id="285" r:id="rId5"/>
    <p:sldId id="280" r:id="rId6"/>
    <p:sldId id="278" r:id="rId7"/>
    <p:sldId id="281" r:id="rId8"/>
    <p:sldId id="287" r:id="rId9"/>
    <p:sldId id="259" r:id="rId10"/>
    <p:sldId id="27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524"/>
    <a:srgbClr val="092C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474" autoAdjust="0"/>
    <p:restoredTop sz="65722" autoAdjust="0"/>
  </p:normalViewPr>
  <p:slideViewPr>
    <p:cSldViewPr snapToGrid="0" snapToObjects="1">
      <p:cViewPr varScale="1">
        <p:scale>
          <a:sx n="35" d="100"/>
          <a:sy n="35" d="100"/>
        </p:scale>
        <p:origin x="78" y="31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1FA4F-A7A8-B640-A593-FC0B11871200}" type="datetimeFigureOut">
              <a:rPr lang="en-US" smtClean="0"/>
              <a:t>1/24/2022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73755-7B69-8448-8E7E-D1787F09890B}" type="slidenum">
              <a:rPr lang="en-US" smtClean="0"/>
              <a:t>‹#›</a:t>
            </a:fld>
            <a:endParaRPr lang="en-US"/>
          </a:p>
        </p:txBody>
      </p:sp>
    </p:spTree>
    <p:extLst>
      <p:ext uri="{BB962C8B-B14F-4D97-AF65-F5344CB8AC3E}">
        <p14:creationId xmlns:p14="http://schemas.microsoft.com/office/powerpoint/2010/main" val="570134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773755-7B69-8448-8E7E-D1787F09890B}" type="slidenum">
              <a:rPr lang="en-US" smtClean="0"/>
              <a:t>1</a:t>
            </a:fld>
            <a:endParaRPr lang="en-US"/>
          </a:p>
        </p:txBody>
      </p:sp>
    </p:spTree>
    <p:extLst>
      <p:ext uri="{BB962C8B-B14F-4D97-AF65-F5344CB8AC3E}">
        <p14:creationId xmlns:p14="http://schemas.microsoft.com/office/powerpoint/2010/main" val="2183729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are expecting more updates from OPM in the response to the EO that will have positive change in workplace. Again, we want to keep you constantly informed. Please be sure you are signed up for updates through AFGE Action Network and AFGE Text, and that you gave your current home email and cell phone number on the sign-in sheet. This is a good start!  Give yourselves a hand for all of you who joined us today and for taking the first step in improving our jobs!</a:t>
            </a:r>
          </a:p>
          <a:p>
            <a:endParaRPr lang="en-US" noProof="0" dirty="0"/>
          </a:p>
        </p:txBody>
      </p:sp>
      <p:sp>
        <p:nvSpPr>
          <p:cNvPr id="4" name="Slide Number Placeholder 3"/>
          <p:cNvSpPr>
            <a:spLocks noGrp="1"/>
          </p:cNvSpPr>
          <p:nvPr>
            <p:ph type="sldNum" sz="quarter" idx="5"/>
          </p:nvPr>
        </p:nvSpPr>
        <p:spPr/>
        <p:txBody>
          <a:bodyPr/>
          <a:lstStyle/>
          <a:p>
            <a:fld id="{61773755-7B69-8448-8E7E-D1787F09890B}" type="slidenum">
              <a:rPr lang="en-US" smtClean="0"/>
              <a:t>10</a:t>
            </a:fld>
            <a:endParaRPr lang="en-US"/>
          </a:p>
        </p:txBody>
      </p:sp>
    </p:spTree>
    <p:extLst>
      <p:ext uri="{BB962C8B-B14F-4D97-AF65-F5344CB8AC3E}">
        <p14:creationId xmlns:p14="http://schemas.microsoft.com/office/powerpoint/2010/main" val="2124985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773755-7B69-8448-8E7E-D1787F09890B}" type="slidenum">
              <a:rPr lang="en-US" smtClean="0"/>
              <a:t>2</a:t>
            </a:fld>
            <a:endParaRPr lang="en-US"/>
          </a:p>
        </p:txBody>
      </p:sp>
    </p:spTree>
    <p:extLst>
      <p:ext uri="{BB962C8B-B14F-4D97-AF65-F5344CB8AC3E}">
        <p14:creationId xmlns:p14="http://schemas.microsoft.com/office/powerpoint/2010/main" val="1080011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stay connected with your union, AFGE, by getting email and text alerts! There are a lot of changes happening quickly, and you need to be kept up-to-date and involved. Please visit the link I’ve dropped in the chat, afge.org/</a:t>
            </a:r>
            <a:r>
              <a:rPr lang="en-US" dirty="0" err="1"/>
              <a:t>GetConnected</a:t>
            </a:r>
            <a:r>
              <a:rPr lang="en-US" dirty="0"/>
              <a:t> and click “I would like to sign up for email and text alerts”</a:t>
            </a:r>
          </a:p>
        </p:txBody>
      </p:sp>
      <p:sp>
        <p:nvSpPr>
          <p:cNvPr id="4" name="Slide Number Placeholder 3"/>
          <p:cNvSpPr>
            <a:spLocks noGrp="1"/>
          </p:cNvSpPr>
          <p:nvPr>
            <p:ph type="sldNum" sz="quarter" idx="5"/>
          </p:nvPr>
        </p:nvSpPr>
        <p:spPr/>
        <p:txBody>
          <a:bodyPr/>
          <a:lstStyle/>
          <a:p>
            <a:fld id="{61773755-7B69-8448-8E7E-D1787F09890B}" type="slidenum">
              <a:rPr lang="en-US" smtClean="0"/>
              <a:t>3</a:t>
            </a:fld>
            <a:endParaRPr lang="en-US"/>
          </a:p>
        </p:txBody>
      </p:sp>
    </p:spTree>
    <p:extLst>
      <p:ext uri="{BB962C8B-B14F-4D97-AF65-F5344CB8AC3E}">
        <p14:creationId xmlns:p14="http://schemas.microsoft.com/office/powerpoint/2010/main" val="1442924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We’re at the brink of changes that will make the federal government the most pro-employee it has ever been. With the wind on our back after the most recent OPM memoranda, we need to act NOW to use this guidance and fortify federal employee’s voices at work. During this presentation we will discuss the recent attacks on our rights, AFGE’s involvement in the creation of the Worker Organizing and Empowerment Executive Order and its implementation, and how we can utilize our Power NOW!</a:t>
            </a:r>
          </a:p>
          <a:p>
            <a:endParaRPr lang="en-US" dirty="0"/>
          </a:p>
        </p:txBody>
      </p:sp>
      <p:sp>
        <p:nvSpPr>
          <p:cNvPr id="4" name="Slide Number Placeholder 3"/>
          <p:cNvSpPr>
            <a:spLocks noGrp="1"/>
          </p:cNvSpPr>
          <p:nvPr>
            <p:ph type="sldNum" sz="quarter" idx="5"/>
          </p:nvPr>
        </p:nvSpPr>
        <p:spPr/>
        <p:txBody>
          <a:bodyPr/>
          <a:lstStyle/>
          <a:p>
            <a:fld id="{61773755-7B69-8448-8E7E-D1787F09890B}" type="slidenum">
              <a:rPr lang="en-US" smtClean="0"/>
              <a:t>4</a:t>
            </a:fld>
            <a:endParaRPr lang="en-US"/>
          </a:p>
        </p:txBody>
      </p:sp>
    </p:spTree>
    <p:extLst>
      <p:ext uri="{BB962C8B-B14F-4D97-AF65-F5344CB8AC3E}">
        <p14:creationId xmlns:p14="http://schemas.microsoft.com/office/powerpoint/2010/main" val="2827222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 need to highlight recent attacks on government employees before we discuss our huge win for AFGE and federal workers.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Some of you may have seen the impact of the Trump anti-worker Executive Orders which limited telework, reduced representational rights, evicted unions from on-site offices, attempted to throw out our contracts and imposed management mandates that wiped out our workplace rights. Not only that, but it also decreased our power and voice at work which threatened AFGE’s existence.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1773755-7B69-8448-8E7E-D1787F09890B}" type="slidenum">
              <a:rPr lang="en-US" smtClean="0"/>
              <a:t>5</a:t>
            </a:fld>
            <a:endParaRPr lang="en-US"/>
          </a:p>
        </p:txBody>
      </p:sp>
    </p:spTree>
    <p:extLst>
      <p:ext uri="{BB962C8B-B14F-4D97-AF65-F5344CB8AC3E}">
        <p14:creationId xmlns:p14="http://schemas.microsoft.com/office/powerpoint/2010/main" val="1798823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Mobilizing for Power is the life blood of AFGE. We rely on a network of activists at the Local level to have conversations with their co-workers, neighbors, and communities about the importance of dignity, equality, and respect on the job. Because of our mobilizing success, the Biden administration’s transition team reached out to AFGE to solicit pro-worker policy proposals.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When the Biden administration reached out to AFGE, our AFGE 2020 membership survey had already captured what was most important to federal workers. The first priority from our members was to rescind the Trump anti-worker Executive Orders which Biden did on his second full day in office. The second priority was to increase workers power to organize, mobilize and bargain collectively.</a:t>
            </a:r>
            <a:r>
              <a:rPr lang="en-US" sz="1800" dirty="0">
                <a:effectLst/>
                <a:latin typeface="Times New Roman" panose="02020603050405020304" pitchFamily="18" charset="0"/>
                <a:ea typeface="Times New Roman" panose="02020603050405020304" pitchFamily="18" charset="0"/>
              </a:rPr>
              <a:t> </a:t>
            </a: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Members who participated in our 2020 survey had their voices directly heard by the new administration. That is why it is so important to take our surveys, answer our calls to action when we email, and make your voices heard when we text you to reach out to your elected representatives.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Biden Administration then signed the Worker Organizing and Empowerment Executive Order that formed a Task Force led by VP Harris and comprised of top agency officials, to empower workers to organize and promote collective bargaining. In President Biden’s own words, the public sector should be the “role model” employer. Something AFGE has always been fighting to achieve.</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time, sweat, and some tears AFGE leaders and activists experienced during our mobilizing efforts to rightfully reclaim our place at the table is the only reason we were able to take these day-to-day issues that are important to all of us directly to the Biden administration. We demanded our voices to be heard by standing in solidarity to create meaningful change in the workplace and we are seeing those changes take place NOW because of you!</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1773755-7B69-8448-8E7E-D1787F09890B}" type="slidenum">
              <a:rPr lang="en-US" smtClean="0"/>
              <a:t>6</a:t>
            </a:fld>
            <a:endParaRPr lang="en-US"/>
          </a:p>
        </p:txBody>
      </p:sp>
    </p:spTree>
    <p:extLst>
      <p:ext uri="{BB962C8B-B14F-4D97-AF65-F5344CB8AC3E}">
        <p14:creationId xmlns:p14="http://schemas.microsoft.com/office/powerpoint/2010/main" val="492409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As a result of the Task Force’s recommendations, OPM released the following directives:</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First, all job announcements will include whether the position is a bargaining unit position. If so, it will also include the union’s name and its local number. With union membership at an all time low, only 10.8% of workers in the US are union members, a public sector job may be the first time a worker will have an opportunity to have union job. Including the bargaining unit status, the union’s name, and local number in the job posting will help introduce potential workers to unions.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Second, it directs agencies to include unions in New Employee Orientations. Once again, after decades of union-busting in the public and private sector, many workers are unaware of the importance of unions. This will guarantee that AFGE will have a fair opportunity to introduce the labor movement to new employees before they begin their career in the public sector. We need all Locals to be proactive by using their power to organize new employees NOW!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Finally, it directs agencies to include employee rights under the Federal Service Labor-Management Relations Statute 5 U.S.C. Chapter 71 during NEOs, again on a quarterly or bi-annual basis, and must include the union’s contact. Some BUEs and AFGE members may be well-educated about their rights, but some have only heard about their rights during a NEO while many may not know their rights at all. By including the union’s contact in all notifications of employee rights, it will ensure that all BUEs will be able to contact their union if they believe that any of their rights have been violated.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While these measures may seem simple, or while some agencies may have many of these processes already in place, it emphasizes federal employees have the right to organize, form and join unions NOW!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1773755-7B69-8448-8E7E-D1787F09890B}" type="slidenum">
              <a:rPr lang="en-US" smtClean="0"/>
              <a:t>7</a:t>
            </a:fld>
            <a:endParaRPr lang="en-US"/>
          </a:p>
        </p:txBody>
      </p:sp>
    </p:spTree>
    <p:extLst>
      <p:ext uri="{BB962C8B-B14F-4D97-AF65-F5344CB8AC3E}">
        <p14:creationId xmlns:p14="http://schemas.microsoft.com/office/powerpoint/2010/main" val="3404849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new guidance coming out of OPM is positive, to make the most of the changes it will require involvement from all of us. If what we talked about today excites you, you’re not alone. Right NOW, we can make impactful, positive changes for federal workers like yourselves and the government for generations to come. If you’ve been thinking about becoming an active member of AFGE, NOW is the time. </a:t>
            </a:r>
          </a:p>
          <a:p>
            <a:endParaRPr lang="en-US" dirty="0"/>
          </a:p>
          <a:p>
            <a:r>
              <a:rPr lang="en-US" dirty="0"/>
              <a:t>With this guidance, the administration aims to promote worker organizing and I’m here to tell you exactly how you can get involved in that organizing. </a:t>
            </a:r>
          </a:p>
          <a:p>
            <a:endParaRPr lang="en-US" dirty="0"/>
          </a:p>
          <a:p>
            <a:r>
              <a:rPr lang="en-US" dirty="0"/>
              <a:t>First, if you aren’t already a dues paying member, I ask you join now. Second, there are a multitude of ways to get involved with the union. If you’re interested in talking to your coworkers about the importance of union membership and activism join our organizing committee. If you would like to mobilize young workers around working-class issues join YOUNG. If you’re interested in promoting and acting on a legislative agenda that puts federal employees at the forefront, become a Legislative political coordinator. If you’re a veteran and want to focus on issues that effect veterans like yourself, join AFGE Veterans. Our Local is only as strong as we make it. The folks involved in all levels of the Local union are your coworkers and we can’t do it alone.  </a:t>
            </a:r>
          </a:p>
          <a:p>
            <a:endParaRPr lang="en-US" dirty="0"/>
          </a:p>
          <a:p>
            <a:endParaRPr lang="en-US" dirty="0"/>
          </a:p>
        </p:txBody>
      </p:sp>
      <p:sp>
        <p:nvSpPr>
          <p:cNvPr id="4" name="Slide Number Placeholder 3"/>
          <p:cNvSpPr>
            <a:spLocks noGrp="1"/>
          </p:cNvSpPr>
          <p:nvPr>
            <p:ph type="sldNum" sz="quarter" idx="5"/>
          </p:nvPr>
        </p:nvSpPr>
        <p:spPr/>
        <p:txBody>
          <a:bodyPr/>
          <a:lstStyle/>
          <a:p>
            <a:fld id="{61773755-7B69-8448-8E7E-D1787F09890B}" type="slidenum">
              <a:rPr lang="en-US" smtClean="0"/>
              <a:t>8</a:t>
            </a:fld>
            <a:endParaRPr lang="en-US"/>
          </a:p>
        </p:txBody>
      </p:sp>
    </p:spTree>
    <p:extLst>
      <p:ext uri="{BB962C8B-B14F-4D97-AF65-F5344CB8AC3E}">
        <p14:creationId xmlns:p14="http://schemas.microsoft.com/office/powerpoint/2010/main" val="686006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we need you to sign up now. We need to join and build for power. To join AFGE you can fill out an 1187 that is included in the chat and return it to your local. You can also sign-up using E-dues with the link in the chat. </a:t>
            </a:r>
          </a:p>
          <a:p>
            <a:r>
              <a:rPr lang="en-US" sz="1200" b="1" kern="1200" dirty="0">
                <a:solidFill>
                  <a:schemeClr val="tx1"/>
                </a:solidFill>
                <a:effectLst/>
                <a:latin typeface="+mn-lt"/>
                <a:ea typeface="+mn-ea"/>
                <a:cs typeface="+mn-cs"/>
              </a:rPr>
              <a:t>[While volunteers help people sign up, answer questions]</a:t>
            </a:r>
          </a:p>
          <a:p>
            <a:r>
              <a:rPr lang="en-US" sz="1200" kern="1200" dirty="0">
                <a:solidFill>
                  <a:schemeClr val="tx1"/>
                </a:solidFill>
                <a:effectLst/>
                <a:latin typeface="+mn-lt"/>
                <a:ea typeface="+mn-ea"/>
                <a:cs typeface="+mn-cs"/>
              </a:rPr>
              <a:t>We should note that using just one or two of the AFGE member benefits can cover the cost of your annual dues.</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 me take any questions you might have.  If you have any questions I can’t answer, I will write them down and get you an answer.  I would like everyone to write their email in the chat, and I will get these answers to you.</a:t>
            </a:r>
          </a:p>
          <a:p>
            <a:r>
              <a:rPr lang="en-US" sz="1200" kern="1200" dirty="0">
                <a:solidFill>
                  <a:schemeClr val="tx1"/>
                </a:solidFill>
                <a:effectLst/>
                <a:latin typeface="+mn-lt"/>
                <a:ea typeface="+mn-ea"/>
                <a:cs typeface="+mn-cs"/>
              </a:rPr>
              <a:t>[Take questions. If you need to time to obtain answer, please tell them you will get back to them]</a:t>
            </a:r>
          </a:p>
          <a:p>
            <a:endParaRPr lang="en-US" dirty="0"/>
          </a:p>
        </p:txBody>
      </p:sp>
      <p:sp>
        <p:nvSpPr>
          <p:cNvPr id="4" name="Slide Number Placeholder 3"/>
          <p:cNvSpPr>
            <a:spLocks noGrp="1"/>
          </p:cNvSpPr>
          <p:nvPr>
            <p:ph type="sldNum" sz="quarter" idx="5"/>
          </p:nvPr>
        </p:nvSpPr>
        <p:spPr/>
        <p:txBody>
          <a:bodyPr/>
          <a:lstStyle/>
          <a:p>
            <a:fld id="{61773755-7B69-8448-8E7E-D1787F09890B}" type="slidenum">
              <a:rPr lang="en-US" smtClean="0"/>
              <a:t>9</a:t>
            </a:fld>
            <a:endParaRPr lang="en-US"/>
          </a:p>
        </p:txBody>
      </p:sp>
    </p:spTree>
    <p:extLst>
      <p:ext uri="{BB962C8B-B14F-4D97-AF65-F5344CB8AC3E}">
        <p14:creationId xmlns:p14="http://schemas.microsoft.com/office/powerpoint/2010/main" val="10881023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3EEEDE6-6892-B845-9F31-DFDB496F1562}"/>
              </a:ext>
            </a:extLst>
          </p:cNvPr>
          <p:cNvPicPr>
            <a:picLocks noChangeAspect="1"/>
          </p:cNvPicPr>
          <p:nvPr userDrawn="1"/>
        </p:nvPicPr>
        <p:blipFill>
          <a:blip r:embed="rId2"/>
          <a:srcRect/>
          <a:stretch/>
        </p:blipFill>
        <p:spPr>
          <a:xfrm>
            <a:off x="5884" y="0"/>
            <a:ext cx="12180231" cy="6858000"/>
          </a:xfrm>
          <a:prstGeom prst="rect">
            <a:avLst/>
          </a:prstGeom>
        </p:spPr>
      </p:pic>
      <p:sp>
        <p:nvSpPr>
          <p:cNvPr id="2" name="Title 1">
            <a:extLst>
              <a:ext uri="{FF2B5EF4-FFF2-40B4-BE49-F238E27FC236}">
                <a16:creationId xmlns:a16="http://schemas.microsoft.com/office/drawing/2014/main" id="{665E34C4-3378-8641-9E16-853188983C04}"/>
              </a:ext>
            </a:extLst>
          </p:cNvPr>
          <p:cNvSpPr>
            <a:spLocks noGrp="1"/>
          </p:cNvSpPr>
          <p:nvPr>
            <p:ph type="ctrTitle" hasCustomPrompt="1"/>
          </p:nvPr>
        </p:nvSpPr>
        <p:spPr>
          <a:xfrm>
            <a:off x="261258" y="2503487"/>
            <a:ext cx="8830492" cy="1006475"/>
          </a:xfrm>
        </p:spPr>
        <p:txBody>
          <a:bodyPr anchor="b"/>
          <a:lstStyle>
            <a:lvl1pPr algn="ctr">
              <a:defRPr sz="4400" b="1">
                <a:solidFill>
                  <a:schemeClr val="bg1"/>
                </a:solidFill>
                <a:latin typeface="Arial" panose="020B0604020202020204" pitchFamily="34" charset="0"/>
                <a:cs typeface="Arial" panose="020B0604020202020204" pitchFamily="34" charset="0"/>
              </a:defRPr>
            </a:lvl1pPr>
          </a:lstStyle>
          <a:p>
            <a:r>
              <a:rPr lang="en-US" dirty="0"/>
              <a:t>AFGE LOCAL LUNCH &amp; LEARN</a:t>
            </a:r>
          </a:p>
        </p:txBody>
      </p:sp>
      <p:sp>
        <p:nvSpPr>
          <p:cNvPr id="3" name="Subtitle 2">
            <a:extLst>
              <a:ext uri="{FF2B5EF4-FFF2-40B4-BE49-F238E27FC236}">
                <a16:creationId xmlns:a16="http://schemas.microsoft.com/office/drawing/2014/main" id="{2F429C97-5DD5-B44A-9EF4-B31BC80DE5D0}"/>
              </a:ext>
            </a:extLst>
          </p:cNvPr>
          <p:cNvSpPr>
            <a:spLocks noGrp="1"/>
          </p:cNvSpPr>
          <p:nvPr>
            <p:ph type="subTitle" idx="1" hasCustomPrompt="1"/>
          </p:nvPr>
        </p:nvSpPr>
        <p:spPr>
          <a:xfrm>
            <a:off x="261258" y="3602038"/>
            <a:ext cx="8830492" cy="1655762"/>
          </a:xfrm>
        </p:spPr>
        <p:txBody>
          <a:bodyPr/>
          <a:lstStyle>
            <a:lvl1pPr marL="0" indent="0" algn="l">
              <a:buNone/>
              <a:defRPr sz="2400">
                <a:solidFill>
                  <a:srgbClr val="FFC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 HERE</a:t>
            </a:r>
          </a:p>
        </p:txBody>
      </p:sp>
      <p:sp>
        <p:nvSpPr>
          <p:cNvPr id="4" name="Date Placeholder 3">
            <a:extLst>
              <a:ext uri="{FF2B5EF4-FFF2-40B4-BE49-F238E27FC236}">
                <a16:creationId xmlns:a16="http://schemas.microsoft.com/office/drawing/2014/main" id="{B549F751-EF23-0744-B74B-07514086CDDC}"/>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5" name="Footer Placeholder 4">
            <a:extLst>
              <a:ext uri="{FF2B5EF4-FFF2-40B4-BE49-F238E27FC236}">
                <a16:creationId xmlns:a16="http://schemas.microsoft.com/office/drawing/2014/main" id="{12F554C5-6D22-D44B-A7A6-BF813FFDAA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3ED79D-08E3-8548-A027-7224250F08D8}"/>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2595815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306D2-21DA-C740-B79B-53C73643A0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97016E-2593-E344-8918-88D5FEC25E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E3BBDB-7A19-0A44-8706-2193D01DB5E5}"/>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5" name="Footer Placeholder 4">
            <a:extLst>
              <a:ext uri="{FF2B5EF4-FFF2-40B4-BE49-F238E27FC236}">
                <a16:creationId xmlns:a16="http://schemas.microsoft.com/office/drawing/2014/main" id="{F19D2362-D574-1D4A-9255-B506C8E890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651FF-78B5-2043-A22B-A270740A01A0}"/>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3207067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35E057-3B72-3945-BBC7-5147ADDEA1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2C16FE-1750-9948-9288-952EBCFF51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220391-8CD7-5B43-98A0-B2CEE940CAE9}"/>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5" name="Footer Placeholder 4">
            <a:extLst>
              <a:ext uri="{FF2B5EF4-FFF2-40B4-BE49-F238E27FC236}">
                <a16:creationId xmlns:a16="http://schemas.microsoft.com/office/drawing/2014/main" id="{1CBE1BE2-3B5C-1647-8A79-0A39F2FE6B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C58AFD-E855-CF40-A189-6BF0EB78838F}"/>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450543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BBCE52D3-CD58-D44E-8CF9-EFBD0F8D2C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8A45310-F109-F047-9A55-D3BFAF27A00A}"/>
              </a:ext>
            </a:extLst>
          </p:cNvPr>
          <p:cNvSpPr>
            <a:spLocks noGrp="1"/>
          </p:cNvSpPr>
          <p:nvPr>
            <p:ph type="title"/>
          </p:nvPr>
        </p:nvSpPr>
        <p:spPr>
          <a:xfrm>
            <a:off x="3336010" y="681037"/>
            <a:ext cx="8824993" cy="1325563"/>
          </a:xfrm>
        </p:spPr>
        <p:txBody>
          <a:bodyPr/>
          <a:lstStyle>
            <a:lvl1pPr>
              <a:defRPr b="1">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02F8AB0-281D-8648-AFF4-1F84CE020E42}"/>
              </a:ext>
            </a:extLst>
          </p:cNvPr>
          <p:cNvSpPr>
            <a:spLocks noGrp="1"/>
          </p:cNvSpPr>
          <p:nvPr>
            <p:ph idx="1"/>
          </p:nvPr>
        </p:nvSpPr>
        <p:spPr>
          <a:xfrm>
            <a:off x="4169044" y="2231755"/>
            <a:ext cx="7184756" cy="3945207"/>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A6867A-D5BB-3C47-8035-44EE579C8E40}"/>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5" name="Footer Placeholder 4">
            <a:extLst>
              <a:ext uri="{FF2B5EF4-FFF2-40B4-BE49-F238E27FC236}">
                <a16:creationId xmlns:a16="http://schemas.microsoft.com/office/drawing/2014/main" id="{FA262D90-7D00-324D-AF6B-8FB95AFC36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064CA4-EDE9-F84A-BBB0-74DCBC6EED90}"/>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198281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4EEDCD67-C3D2-2148-9AF6-3CCD1F0480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2091500-19A6-1E43-9344-FA0A3FD06873}"/>
              </a:ext>
            </a:extLst>
          </p:cNvPr>
          <p:cNvSpPr>
            <a:spLocks noGrp="1"/>
          </p:cNvSpPr>
          <p:nvPr>
            <p:ph type="title"/>
          </p:nvPr>
        </p:nvSpPr>
        <p:spPr>
          <a:xfrm>
            <a:off x="4256976" y="3058319"/>
            <a:ext cx="10515600" cy="741362"/>
          </a:xfrm>
        </p:spPr>
        <p:txBody>
          <a:bodyPr anchor="b"/>
          <a:lstStyle>
            <a:lvl1pPr>
              <a:defRPr sz="4400">
                <a:solidFill>
                  <a:srgbClr val="FFC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2A70C5BF-9C34-6443-A740-1CAFCE92605E}"/>
              </a:ext>
            </a:extLst>
          </p:cNvPr>
          <p:cNvSpPr>
            <a:spLocks noGrp="1"/>
          </p:cNvSpPr>
          <p:nvPr>
            <p:ph type="body" idx="1"/>
          </p:nvPr>
        </p:nvSpPr>
        <p:spPr>
          <a:xfrm>
            <a:off x="831850" y="4881966"/>
            <a:ext cx="10515600" cy="1207684"/>
          </a:xfrm>
        </p:spPr>
        <p:txBody>
          <a:bodyPr/>
          <a:lstStyle>
            <a:lvl1pPr marL="0" indent="0">
              <a:buNone/>
              <a:defRPr sz="2400">
                <a:solidFill>
                  <a:srgbClr val="00206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C2B1FEA4-1CB9-9D4F-BA9C-1D61CEDC0C48}"/>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5" name="Footer Placeholder 4">
            <a:extLst>
              <a:ext uri="{FF2B5EF4-FFF2-40B4-BE49-F238E27FC236}">
                <a16:creationId xmlns:a16="http://schemas.microsoft.com/office/drawing/2014/main" id="{85C4CBFC-0A70-1448-8A4B-F92E7C376C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5BAA0F-EF5E-BA4D-B2E5-6DE77AF93575}"/>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1477641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descr="Icon&#10;&#10;Description automatically generated">
            <a:extLst>
              <a:ext uri="{FF2B5EF4-FFF2-40B4-BE49-F238E27FC236}">
                <a16:creationId xmlns:a16="http://schemas.microsoft.com/office/drawing/2014/main" id="{2C5561C3-6FA0-DC44-96EA-C4E67B7360EC}"/>
              </a:ext>
            </a:extLst>
          </p:cNvPr>
          <p:cNvPicPr>
            <a:picLocks noChangeAspect="1"/>
          </p:cNvPicPr>
          <p:nvPr userDrawn="1"/>
        </p:nvPicPr>
        <p:blipFill>
          <a:blip r:embed="rId2"/>
          <a:stretch>
            <a:fillRect/>
          </a:stretch>
        </p:blipFill>
        <p:spPr>
          <a:xfrm>
            <a:off x="5884" y="0"/>
            <a:ext cx="12180232" cy="6858000"/>
          </a:xfrm>
          <a:prstGeom prst="rect">
            <a:avLst/>
          </a:prstGeom>
        </p:spPr>
      </p:pic>
      <p:sp>
        <p:nvSpPr>
          <p:cNvPr id="2" name="Title 1">
            <a:extLst>
              <a:ext uri="{FF2B5EF4-FFF2-40B4-BE49-F238E27FC236}">
                <a16:creationId xmlns:a16="http://schemas.microsoft.com/office/drawing/2014/main" id="{495F3688-77F1-024F-868E-D6C4CFC86B99}"/>
              </a:ext>
            </a:extLst>
          </p:cNvPr>
          <p:cNvSpPr>
            <a:spLocks noGrp="1"/>
          </p:cNvSpPr>
          <p:nvPr>
            <p:ph type="title"/>
          </p:nvPr>
        </p:nvSpPr>
        <p:spPr>
          <a:xfrm>
            <a:off x="3440624" y="365125"/>
            <a:ext cx="7913176" cy="1325563"/>
          </a:xfrm>
        </p:spPr>
        <p:txBody>
          <a:bodyPr/>
          <a:lstStyle>
            <a:lvl1pPr>
              <a:defRPr b="1">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Content Placeholder 3">
            <a:extLst>
              <a:ext uri="{FF2B5EF4-FFF2-40B4-BE49-F238E27FC236}">
                <a16:creationId xmlns:a16="http://schemas.microsoft.com/office/drawing/2014/main" id="{E16A9E75-ADA5-8E49-98A4-C4EC72AFDE37}"/>
              </a:ext>
            </a:extLst>
          </p:cNvPr>
          <p:cNvSpPr>
            <a:spLocks noGrp="1"/>
          </p:cNvSpPr>
          <p:nvPr>
            <p:ph sz="half" idx="2"/>
          </p:nvPr>
        </p:nvSpPr>
        <p:spPr>
          <a:xfrm>
            <a:off x="6172200" y="1825625"/>
            <a:ext cx="5181600" cy="4351338"/>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DD0FAAE-A658-4B47-AC02-78A779909CB3}"/>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6" name="Footer Placeholder 5">
            <a:extLst>
              <a:ext uri="{FF2B5EF4-FFF2-40B4-BE49-F238E27FC236}">
                <a16:creationId xmlns:a16="http://schemas.microsoft.com/office/drawing/2014/main" id="{896E44BB-74A0-8C48-B02E-42FC67B3F9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ED733C-2860-FB44-9C94-97EB9839FA18}"/>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156434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descr="Two people looking at a computer screen&#10;&#10;Description automatically generated with low confidence">
            <a:extLst>
              <a:ext uri="{FF2B5EF4-FFF2-40B4-BE49-F238E27FC236}">
                <a16:creationId xmlns:a16="http://schemas.microsoft.com/office/drawing/2014/main" id="{33863FD1-D38A-6746-8368-91E4BDD2884B}"/>
              </a:ext>
            </a:extLst>
          </p:cNvPr>
          <p:cNvPicPr>
            <a:picLocks noChangeAspect="1"/>
          </p:cNvPicPr>
          <p:nvPr userDrawn="1"/>
        </p:nvPicPr>
        <p:blipFill>
          <a:blip r:embed="rId2"/>
          <a:stretch>
            <a:fillRect/>
          </a:stretch>
        </p:blipFill>
        <p:spPr>
          <a:xfrm>
            <a:off x="5884" y="0"/>
            <a:ext cx="12180232" cy="6858000"/>
          </a:xfrm>
          <a:prstGeom prst="rect">
            <a:avLst/>
          </a:prstGeom>
        </p:spPr>
      </p:pic>
      <p:sp>
        <p:nvSpPr>
          <p:cNvPr id="2" name="Title 1">
            <a:extLst>
              <a:ext uri="{FF2B5EF4-FFF2-40B4-BE49-F238E27FC236}">
                <a16:creationId xmlns:a16="http://schemas.microsoft.com/office/drawing/2014/main" id="{6BE1A7D3-2D06-934A-A640-1F61F7745EB0}"/>
              </a:ext>
            </a:extLst>
          </p:cNvPr>
          <p:cNvSpPr>
            <a:spLocks noGrp="1"/>
          </p:cNvSpPr>
          <p:nvPr>
            <p:ph type="title"/>
          </p:nvPr>
        </p:nvSpPr>
        <p:spPr>
          <a:xfrm>
            <a:off x="839788" y="365125"/>
            <a:ext cx="10515600" cy="1325563"/>
          </a:xfrm>
        </p:spPr>
        <p:txBody>
          <a:bodyPr/>
          <a:lstStyle>
            <a:lvl1pPr>
              <a:defRPr b="1">
                <a:solidFill>
                  <a:srgbClr val="FFC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962CBD7F-908B-9041-BCFB-8522BA038BB3}"/>
              </a:ext>
            </a:extLst>
          </p:cNvPr>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9B24F2D-9004-FD40-AE3E-06C95EC6FBDA}"/>
              </a:ext>
            </a:extLst>
          </p:cNvPr>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58B6A6D-3C0C-4A4D-8C7D-74E941EC9345}"/>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8" name="Footer Placeholder 7">
            <a:extLst>
              <a:ext uri="{FF2B5EF4-FFF2-40B4-BE49-F238E27FC236}">
                <a16:creationId xmlns:a16="http://schemas.microsoft.com/office/drawing/2014/main" id="{2F0CAA8B-09A7-B04C-859C-15E2F8B70B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78B0CE-39F2-3048-BFD3-DFA49DA4E424}"/>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170645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A picture containing logo&#10;&#10;Description automatically generated">
            <a:extLst>
              <a:ext uri="{FF2B5EF4-FFF2-40B4-BE49-F238E27FC236}">
                <a16:creationId xmlns:a16="http://schemas.microsoft.com/office/drawing/2014/main" id="{C4A4320C-4D51-0746-9931-939717A61B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5FA4D05-A688-184F-AB22-1E1710F515D5}"/>
              </a:ext>
            </a:extLst>
          </p:cNvPr>
          <p:cNvSpPr>
            <a:spLocks noGrp="1"/>
          </p:cNvSpPr>
          <p:nvPr>
            <p:ph type="title"/>
          </p:nvPr>
        </p:nvSpPr>
        <p:spPr>
          <a:xfrm>
            <a:off x="3226231" y="644094"/>
            <a:ext cx="8521485" cy="1325563"/>
          </a:xfrm>
        </p:spPr>
        <p:txBody>
          <a:bodyPr/>
          <a:lstStyle>
            <a:lvl1pPr>
              <a:defRPr>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DEBC64BE-917A-AC4A-BF24-2437E36582A2}"/>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4" name="Footer Placeholder 3">
            <a:extLst>
              <a:ext uri="{FF2B5EF4-FFF2-40B4-BE49-F238E27FC236}">
                <a16:creationId xmlns:a16="http://schemas.microsoft.com/office/drawing/2014/main" id="{0A010C65-133B-F34C-A28A-119BB53775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2CDD06-A18D-C34F-A0A2-664054FB703D}"/>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1008963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4F73D2-EDE3-1940-9BA4-F9A863520F29}"/>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3" name="Footer Placeholder 2">
            <a:extLst>
              <a:ext uri="{FF2B5EF4-FFF2-40B4-BE49-F238E27FC236}">
                <a16:creationId xmlns:a16="http://schemas.microsoft.com/office/drawing/2014/main" id="{65F1B363-284F-F540-A1B9-138F445607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E4154A-5758-684F-A1E6-14FF06E028F7}"/>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2181333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A picture containing graphical user interface&#10;&#10;Description automatically generated">
            <a:extLst>
              <a:ext uri="{FF2B5EF4-FFF2-40B4-BE49-F238E27FC236}">
                <a16:creationId xmlns:a16="http://schemas.microsoft.com/office/drawing/2014/main" id="{360F36FB-D6FD-0C42-917A-043BA6047F96}"/>
              </a:ext>
            </a:extLst>
          </p:cNvPr>
          <p:cNvPicPr>
            <a:picLocks noChangeAspect="1"/>
          </p:cNvPicPr>
          <p:nvPr userDrawn="1"/>
        </p:nvPicPr>
        <p:blipFill>
          <a:blip r:embed="rId2"/>
          <a:stretch>
            <a:fillRect/>
          </a:stretch>
        </p:blipFill>
        <p:spPr>
          <a:xfrm>
            <a:off x="0" y="-3313"/>
            <a:ext cx="12192000" cy="6864626"/>
          </a:xfrm>
          <a:prstGeom prst="rect">
            <a:avLst/>
          </a:prstGeom>
        </p:spPr>
      </p:pic>
      <p:sp>
        <p:nvSpPr>
          <p:cNvPr id="2" name="Title 1">
            <a:extLst>
              <a:ext uri="{FF2B5EF4-FFF2-40B4-BE49-F238E27FC236}">
                <a16:creationId xmlns:a16="http://schemas.microsoft.com/office/drawing/2014/main" id="{53C882F9-45C1-B449-9B97-01EEDCAE3DC1}"/>
              </a:ext>
            </a:extLst>
          </p:cNvPr>
          <p:cNvSpPr>
            <a:spLocks noGrp="1"/>
          </p:cNvSpPr>
          <p:nvPr>
            <p:ph type="title"/>
          </p:nvPr>
        </p:nvSpPr>
        <p:spPr>
          <a:xfrm>
            <a:off x="5180012" y="457200"/>
            <a:ext cx="6172200" cy="1600200"/>
          </a:xfrm>
        </p:spPr>
        <p:txBody>
          <a:bodyPr anchor="b"/>
          <a:lstStyle>
            <a:lvl1pPr>
              <a:defRPr sz="3200">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3D34A52-E1AE-2744-88EA-F4C94E60A2A0}"/>
              </a:ext>
            </a:extLst>
          </p:cNvPr>
          <p:cNvSpPr>
            <a:spLocks noGrp="1"/>
          </p:cNvSpPr>
          <p:nvPr>
            <p:ph idx="1"/>
          </p:nvPr>
        </p:nvSpPr>
        <p:spPr>
          <a:xfrm>
            <a:off x="5183188" y="3192651"/>
            <a:ext cx="6172200" cy="2668399"/>
          </a:xfr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9B1DB48-BE48-354F-92F9-5FBA26234FE8}"/>
              </a:ext>
            </a:extLst>
          </p:cNvPr>
          <p:cNvSpPr>
            <a:spLocks noGrp="1"/>
          </p:cNvSpPr>
          <p:nvPr>
            <p:ph type="body" sz="half" idx="2"/>
          </p:nvPr>
        </p:nvSpPr>
        <p:spPr>
          <a:xfrm>
            <a:off x="5183188" y="2773510"/>
            <a:ext cx="6169024" cy="270992"/>
          </a:xfrm>
        </p:spPr>
        <p:txBody>
          <a:bodyPr/>
          <a:lstStyle>
            <a:lvl1pPr marL="0" indent="0">
              <a:buNone/>
              <a:defRPr sz="1600">
                <a:solidFill>
                  <a:srgbClr val="00206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023836D-28DD-054D-8882-FB9995EC25C6}"/>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6" name="Footer Placeholder 5">
            <a:extLst>
              <a:ext uri="{FF2B5EF4-FFF2-40B4-BE49-F238E27FC236}">
                <a16:creationId xmlns:a16="http://schemas.microsoft.com/office/drawing/2014/main" id="{DE0F4614-CB18-A64F-8A63-409C017CB8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2F8359-C91B-E94D-A4A3-4B1DBFB4C5CA}"/>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1672758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CEAC2-91B7-7947-A836-171A671DED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97860E-4506-3443-B9ED-36F6BD5B26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D61A97-5B30-464A-9521-8BFB6F28DA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4DB343-7E1D-F547-B3D1-C065BD6F1F53}"/>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6" name="Footer Placeholder 5">
            <a:extLst>
              <a:ext uri="{FF2B5EF4-FFF2-40B4-BE49-F238E27FC236}">
                <a16:creationId xmlns:a16="http://schemas.microsoft.com/office/drawing/2014/main" id="{AD4BDFEF-C6D2-1B41-A625-2309F72763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76321C-5D2C-F043-88C9-8D4615839FC2}"/>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398204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0457AF-89AB-D545-B377-290D44467C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71948B-BDFA-5B46-BCC3-426739B0CD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D2D143-CCC3-8541-A74C-3A0A874EEA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3447E-D03E-1F49-88E7-52AC5BBCE861}" type="datetimeFigureOut">
              <a:rPr lang="en-US" smtClean="0"/>
              <a:t>1/24/2022</a:t>
            </a:fld>
            <a:endParaRPr lang="en-US"/>
          </a:p>
        </p:txBody>
      </p:sp>
      <p:sp>
        <p:nvSpPr>
          <p:cNvPr id="5" name="Footer Placeholder 4">
            <a:extLst>
              <a:ext uri="{FF2B5EF4-FFF2-40B4-BE49-F238E27FC236}">
                <a16:creationId xmlns:a16="http://schemas.microsoft.com/office/drawing/2014/main" id="{C6D2ED9B-99EC-5646-9B09-416236B173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562E3D-DDCF-F140-9287-D1FC4D2DC7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8B34E1-24F8-814B-9BC1-C948B9C44D94}" type="slidenum">
              <a:rPr lang="en-US" smtClean="0"/>
              <a:t>‹#›</a:t>
            </a:fld>
            <a:endParaRPr lang="en-US"/>
          </a:p>
        </p:txBody>
      </p:sp>
    </p:spTree>
    <p:extLst>
      <p:ext uri="{BB962C8B-B14F-4D97-AF65-F5344CB8AC3E}">
        <p14:creationId xmlns:p14="http://schemas.microsoft.com/office/powerpoint/2010/main" val="2314522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B85EF-C940-5C4A-A49E-FBC1279B1D2F}"/>
              </a:ext>
            </a:extLst>
          </p:cNvPr>
          <p:cNvSpPr>
            <a:spLocks noGrp="1"/>
          </p:cNvSpPr>
          <p:nvPr>
            <p:ph type="ctrTitle"/>
          </p:nvPr>
        </p:nvSpPr>
        <p:spPr>
          <a:xfrm>
            <a:off x="0" y="2752724"/>
            <a:ext cx="8830492" cy="1006475"/>
          </a:xfrm>
        </p:spPr>
        <p:txBody>
          <a:bodyPr>
            <a:noAutofit/>
          </a:bodyPr>
          <a:lstStyle/>
          <a:p>
            <a:r>
              <a:rPr lang="en-US" sz="3200" dirty="0"/>
              <a:t>AFGE Local XXXX Worker Organizing and Empowerment Executive Order 14025</a:t>
            </a:r>
          </a:p>
        </p:txBody>
      </p:sp>
      <p:sp>
        <p:nvSpPr>
          <p:cNvPr id="3" name="Subtitle 2">
            <a:extLst>
              <a:ext uri="{FF2B5EF4-FFF2-40B4-BE49-F238E27FC236}">
                <a16:creationId xmlns:a16="http://schemas.microsoft.com/office/drawing/2014/main" id="{1849F576-B2F2-F643-8E37-157820F5BFD3}"/>
              </a:ext>
            </a:extLst>
          </p:cNvPr>
          <p:cNvSpPr>
            <a:spLocks noGrp="1"/>
          </p:cNvSpPr>
          <p:nvPr>
            <p:ph type="subTitle" idx="1"/>
          </p:nvPr>
        </p:nvSpPr>
        <p:spPr>
          <a:xfrm>
            <a:off x="261258" y="3702843"/>
            <a:ext cx="8830492" cy="1655762"/>
          </a:xfrm>
        </p:spPr>
        <p:txBody>
          <a:bodyPr/>
          <a:lstStyle/>
          <a:p>
            <a:r>
              <a:rPr lang="en-US" dirty="0"/>
              <a:t>FOR MORE INFORMATION CONTACT: XXXX@GMAIL.COM</a:t>
            </a:r>
          </a:p>
        </p:txBody>
      </p:sp>
      <p:pic>
        <p:nvPicPr>
          <p:cNvPr id="7" name="Picture 6" descr="A picture containing text, clipart, sign&#10;&#10;Description automatically generated">
            <a:extLst>
              <a:ext uri="{FF2B5EF4-FFF2-40B4-BE49-F238E27FC236}">
                <a16:creationId xmlns:a16="http://schemas.microsoft.com/office/drawing/2014/main" id="{5E2EEC33-8AF3-1F41-8A0E-87F9C6DD70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1258" y="225286"/>
            <a:ext cx="870132" cy="1755913"/>
          </a:xfrm>
          <a:prstGeom prst="rect">
            <a:avLst/>
          </a:prstGeom>
        </p:spPr>
      </p:pic>
    </p:spTree>
    <p:extLst>
      <p:ext uri="{BB962C8B-B14F-4D97-AF65-F5344CB8AC3E}">
        <p14:creationId xmlns:p14="http://schemas.microsoft.com/office/powerpoint/2010/main" val="1956872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lipart, sign&#10;&#10;Description automatically generated">
            <a:extLst>
              <a:ext uri="{FF2B5EF4-FFF2-40B4-BE49-F238E27FC236}">
                <a16:creationId xmlns:a16="http://schemas.microsoft.com/office/drawing/2014/main" id="{0C2E59A2-38F5-6147-AF2F-9F08491C80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97798" y="4945690"/>
            <a:ext cx="870132" cy="1755913"/>
          </a:xfrm>
          <a:prstGeom prst="rect">
            <a:avLst/>
          </a:prstGeom>
        </p:spPr>
      </p:pic>
      <p:sp>
        <p:nvSpPr>
          <p:cNvPr id="6" name="TextBox 5">
            <a:extLst>
              <a:ext uri="{FF2B5EF4-FFF2-40B4-BE49-F238E27FC236}">
                <a16:creationId xmlns:a16="http://schemas.microsoft.com/office/drawing/2014/main" id="{150CDAC2-2A59-4347-98BF-67A42DEB9B29}"/>
              </a:ext>
            </a:extLst>
          </p:cNvPr>
          <p:cNvSpPr txBox="1"/>
          <p:nvPr/>
        </p:nvSpPr>
        <p:spPr>
          <a:xfrm>
            <a:off x="252620" y="5431104"/>
            <a:ext cx="9301163" cy="769441"/>
          </a:xfrm>
          <a:prstGeom prst="rect">
            <a:avLst/>
          </a:prstGeom>
          <a:solidFill>
            <a:srgbClr val="092C74"/>
          </a:solid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Your Union Makes the Difference</a:t>
            </a:r>
          </a:p>
        </p:txBody>
      </p:sp>
      <p:sp>
        <p:nvSpPr>
          <p:cNvPr id="7" name="Right Arrow 6">
            <a:extLst>
              <a:ext uri="{FF2B5EF4-FFF2-40B4-BE49-F238E27FC236}">
                <a16:creationId xmlns:a16="http://schemas.microsoft.com/office/drawing/2014/main" id="{B73A0505-2ECE-BD41-B006-87628FB68831}"/>
              </a:ext>
            </a:extLst>
          </p:cNvPr>
          <p:cNvSpPr/>
          <p:nvPr/>
        </p:nvSpPr>
        <p:spPr>
          <a:xfrm>
            <a:off x="9302153" y="5057775"/>
            <a:ext cx="1424195" cy="1514475"/>
          </a:xfrm>
          <a:prstGeom prst="rightArrow">
            <a:avLst>
              <a:gd name="adj1" fmla="val 50000"/>
              <a:gd name="adj2" fmla="val 64045"/>
            </a:avLst>
          </a:prstGeom>
          <a:solidFill>
            <a:srgbClr val="092C74"/>
          </a:solidFill>
          <a:ln>
            <a:solidFill>
              <a:srgbClr val="092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id="{DEEA05E6-352E-2241-86FE-3F6F50318123}"/>
              </a:ext>
            </a:extLst>
          </p:cNvPr>
          <p:cNvSpPr txBox="1">
            <a:spLocks/>
          </p:cNvSpPr>
          <p:nvPr/>
        </p:nvSpPr>
        <p:spPr>
          <a:xfrm>
            <a:off x="-696880" y="4337774"/>
            <a:ext cx="8341567" cy="1215831"/>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800" b="1" dirty="0">
                <a:solidFill>
                  <a:srgbClr val="FCB524"/>
                </a:solidFill>
                <a:latin typeface="Arial Black" panose="020B0604020202020204" pitchFamily="34" charset="0"/>
                <a:cs typeface="Arial Black" panose="020B0604020202020204" pitchFamily="34" charset="0"/>
              </a:rPr>
              <a:t>Join</a:t>
            </a:r>
            <a:r>
              <a:rPr lang="en-US" sz="8800" b="1" dirty="0">
                <a:solidFill>
                  <a:srgbClr val="002060"/>
                </a:solidFill>
                <a:latin typeface="Arial Black" panose="020B0604020202020204" pitchFamily="34" charset="0"/>
                <a:cs typeface="Arial Black" panose="020B0604020202020204" pitchFamily="34" charset="0"/>
              </a:rPr>
              <a:t> </a:t>
            </a:r>
            <a:r>
              <a:rPr lang="en-US" sz="8800" b="1" dirty="0">
                <a:solidFill>
                  <a:srgbClr val="092C74"/>
                </a:solidFill>
                <a:latin typeface="Arial Black" panose="020B0604020202020204" pitchFamily="34" charset="0"/>
                <a:cs typeface="Arial Black" panose="020B0604020202020204" pitchFamily="34" charset="0"/>
              </a:rPr>
              <a:t>AFGE</a:t>
            </a:r>
          </a:p>
        </p:txBody>
      </p:sp>
      <p:pic>
        <p:nvPicPr>
          <p:cNvPr id="10" name="Picture 9" descr="A hand holding a blue sign&#10;&#10;Description automatically generated with medium confidence">
            <a:extLst>
              <a:ext uri="{FF2B5EF4-FFF2-40B4-BE49-F238E27FC236}">
                <a16:creationId xmlns:a16="http://schemas.microsoft.com/office/drawing/2014/main" id="{B2C6686E-2D6A-4C45-A80C-7E6A80D96B21}"/>
              </a:ext>
            </a:extLst>
          </p:cNvPr>
          <p:cNvPicPr>
            <a:picLocks noChangeAspect="1"/>
          </p:cNvPicPr>
          <p:nvPr/>
        </p:nvPicPr>
        <p:blipFill>
          <a:blip r:embed="rId4"/>
          <a:stretch>
            <a:fillRect/>
          </a:stretch>
        </p:blipFill>
        <p:spPr>
          <a:xfrm>
            <a:off x="5290930" y="325334"/>
            <a:ext cx="6477000" cy="3365500"/>
          </a:xfrm>
          <a:prstGeom prst="rect">
            <a:avLst/>
          </a:prstGeom>
        </p:spPr>
      </p:pic>
    </p:spTree>
    <p:extLst>
      <p:ext uri="{BB962C8B-B14F-4D97-AF65-F5344CB8AC3E}">
        <p14:creationId xmlns:p14="http://schemas.microsoft.com/office/powerpoint/2010/main" val="698146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BC3EF-EB97-7846-84D8-8A2D357678B5}"/>
              </a:ext>
            </a:extLst>
          </p:cNvPr>
          <p:cNvSpPr>
            <a:spLocks noGrp="1"/>
          </p:cNvSpPr>
          <p:nvPr>
            <p:ph type="title"/>
          </p:nvPr>
        </p:nvSpPr>
        <p:spPr>
          <a:xfrm>
            <a:off x="314515" y="1844401"/>
            <a:ext cx="8824993" cy="1325563"/>
          </a:xfrm>
        </p:spPr>
        <p:txBody>
          <a:bodyPr/>
          <a:lstStyle/>
          <a:p>
            <a:r>
              <a:rPr lang="en-US" dirty="0"/>
              <a:t>Welcome!</a:t>
            </a:r>
          </a:p>
        </p:txBody>
      </p:sp>
      <p:sp>
        <p:nvSpPr>
          <p:cNvPr id="3" name="Content Placeholder 2">
            <a:extLst>
              <a:ext uri="{FF2B5EF4-FFF2-40B4-BE49-F238E27FC236}">
                <a16:creationId xmlns:a16="http://schemas.microsoft.com/office/drawing/2014/main" id="{84D8B4E8-3523-C34E-87D5-49C4EE9F3B47}"/>
              </a:ext>
            </a:extLst>
          </p:cNvPr>
          <p:cNvSpPr>
            <a:spLocks noGrp="1"/>
          </p:cNvSpPr>
          <p:nvPr>
            <p:ph idx="1"/>
          </p:nvPr>
        </p:nvSpPr>
        <p:spPr>
          <a:xfrm>
            <a:off x="314515" y="3169964"/>
            <a:ext cx="7184756" cy="3945207"/>
          </a:xfrm>
        </p:spPr>
        <p:txBody>
          <a:bodyPr>
            <a:normAutofit/>
          </a:bodyPr>
          <a:lstStyle/>
          <a:p>
            <a:r>
              <a:rPr lang="en-US" sz="4000" dirty="0"/>
              <a:t>We are AFGE Local XXXX </a:t>
            </a:r>
          </a:p>
          <a:p>
            <a:r>
              <a:rPr lang="en-US" sz="4000" dirty="0"/>
              <a:t>This is YOUR union.</a:t>
            </a:r>
          </a:p>
          <a:p>
            <a:r>
              <a:rPr lang="en-US" sz="4000" dirty="0"/>
              <a:t>Contact XXXX with any questions.</a:t>
            </a:r>
          </a:p>
        </p:txBody>
      </p:sp>
      <p:pic>
        <p:nvPicPr>
          <p:cNvPr id="6" name="Picture 5" descr="A picture containing text, clipart, sign&#10;&#10;Description automatically generated">
            <a:extLst>
              <a:ext uri="{FF2B5EF4-FFF2-40B4-BE49-F238E27FC236}">
                <a16:creationId xmlns:a16="http://schemas.microsoft.com/office/drawing/2014/main" id="{18694D12-5FAF-FD44-B782-9E87FD9570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97798" y="4945690"/>
            <a:ext cx="870132" cy="1755913"/>
          </a:xfrm>
          <a:prstGeom prst="rect">
            <a:avLst/>
          </a:prstGeom>
        </p:spPr>
      </p:pic>
      <p:pic>
        <p:nvPicPr>
          <p:cNvPr id="7" name="Picture 6" descr="A large group of people sitting in a room&#10;&#10;Description automatically generated with medium confidence">
            <a:extLst>
              <a:ext uri="{FF2B5EF4-FFF2-40B4-BE49-F238E27FC236}">
                <a16:creationId xmlns:a16="http://schemas.microsoft.com/office/drawing/2014/main" id="{217304EA-01AD-45FF-AC2F-411D8C1CD5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75806" y="1485900"/>
            <a:ext cx="4521992" cy="3014661"/>
          </a:xfrm>
          <a:prstGeom prst="rect">
            <a:avLst/>
          </a:prstGeom>
        </p:spPr>
      </p:pic>
    </p:spTree>
    <p:extLst>
      <p:ext uri="{BB962C8B-B14F-4D97-AF65-F5344CB8AC3E}">
        <p14:creationId xmlns:p14="http://schemas.microsoft.com/office/powerpoint/2010/main" val="2488006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68EE6-2ADC-7F41-BF02-DAD133518C75}"/>
              </a:ext>
            </a:extLst>
          </p:cNvPr>
          <p:cNvSpPr>
            <a:spLocks noGrp="1"/>
          </p:cNvSpPr>
          <p:nvPr>
            <p:ph type="title"/>
          </p:nvPr>
        </p:nvSpPr>
        <p:spPr/>
        <p:txBody>
          <a:bodyPr>
            <a:normAutofit/>
          </a:bodyPr>
          <a:lstStyle/>
          <a:p>
            <a:r>
              <a:rPr lang="en-US" sz="6000" dirty="0"/>
              <a:t>Stay Connected</a:t>
            </a:r>
          </a:p>
        </p:txBody>
      </p:sp>
      <p:sp>
        <p:nvSpPr>
          <p:cNvPr id="3" name="Text Placeholder 2">
            <a:extLst>
              <a:ext uri="{FF2B5EF4-FFF2-40B4-BE49-F238E27FC236}">
                <a16:creationId xmlns:a16="http://schemas.microsoft.com/office/drawing/2014/main" id="{B748D4DB-9503-7640-9376-24DE15385834}"/>
              </a:ext>
            </a:extLst>
          </p:cNvPr>
          <p:cNvSpPr>
            <a:spLocks noGrp="1"/>
          </p:cNvSpPr>
          <p:nvPr>
            <p:ph type="body" idx="1"/>
          </p:nvPr>
        </p:nvSpPr>
        <p:spPr>
          <a:xfrm>
            <a:off x="839788" y="1429407"/>
            <a:ext cx="5676626" cy="1075668"/>
          </a:xfrm>
        </p:spPr>
        <p:txBody>
          <a:bodyPr>
            <a:normAutofit/>
          </a:bodyPr>
          <a:lstStyle/>
          <a:p>
            <a:r>
              <a:rPr lang="en-US" sz="3200" dirty="0"/>
              <a:t>Get email and text updates sent to your phone.</a:t>
            </a:r>
          </a:p>
        </p:txBody>
      </p:sp>
      <p:sp>
        <p:nvSpPr>
          <p:cNvPr id="4" name="Content Placeholder 3">
            <a:extLst>
              <a:ext uri="{FF2B5EF4-FFF2-40B4-BE49-F238E27FC236}">
                <a16:creationId xmlns:a16="http://schemas.microsoft.com/office/drawing/2014/main" id="{83566B07-7F2B-B940-ADC7-DE9E3F6E748E}"/>
              </a:ext>
            </a:extLst>
          </p:cNvPr>
          <p:cNvSpPr>
            <a:spLocks noGrp="1"/>
          </p:cNvSpPr>
          <p:nvPr>
            <p:ph sz="half" idx="2"/>
          </p:nvPr>
        </p:nvSpPr>
        <p:spPr>
          <a:xfrm>
            <a:off x="839788" y="3219066"/>
            <a:ext cx="5157787" cy="3684588"/>
          </a:xfrm>
        </p:spPr>
        <p:txBody>
          <a:bodyPr/>
          <a:lstStyle/>
          <a:p>
            <a:r>
              <a:rPr lang="en-US" dirty="0"/>
              <a:t>Visit </a:t>
            </a:r>
            <a:r>
              <a:rPr lang="en-US" dirty="0">
                <a:solidFill>
                  <a:srgbClr val="FFC000"/>
                </a:solidFill>
              </a:rPr>
              <a:t>afge.org/</a:t>
            </a:r>
            <a:r>
              <a:rPr lang="en-US" dirty="0" err="1">
                <a:solidFill>
                  <a:srgbClr val="FFC000"/>
                </a:solidFill>
              </a:rPr>
              <a:t>GetConnected</a:t>
            </a:r>
            <a:r>
              <a:rPr lang="en-US" dirty="0">
                <a:solidFill>
                  <a:srgbClr val="FFC000"/>
                </a:solidFill>
              </a:rPr>
              <a:t> </a:t>
            </a:r>
            <a:r>
              <a:rPr lang="en-US" dirty="0"/>
              <a:t>to sign up for email &amp; text alerts!</a:t>
            </a:r>
          </a:p>
        </p:txBody>
      </p:sp>
      <p:pic>
        <p:nvPicPr>
          <p:cNvPr id="5" name="Picture 4" descr="A picture containing text, clipart, sign&#10;&#10;Description automatically generated">
            <a:extLst>
              <a:ext uri="{FF2B5EF4-FFF2-40B4-BE49-F238E27FC236}">
                <a16:creationId xmlns:a16="http://schemas.microsoft.com/office/drawing/2014/main" id="{3A73729F-2F34-AD4E-979B-5C4FBD5A1A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97798" y="4945690"/>
            <a:ext cx="870132" cy="1755913"/>
          </a:xfrm>
          <a:prstGeom prst="rect">
            <a:avLst/>
          </a:prstGeom>
        </p:spPr>
      </p:pic>
    </p:spTree>
    <p:extLst>
      <p:ext uri="{BB962C8B-B14F-4D97-AF65-F5344CB8AC3E}">
        <p14:creationId xmlns:p14="http://schemas.microsoft.com/office/powerpoint/2010/main" val="1957151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4AF9C3-EAB6-4812-ADED-FE78BC8EF4EA}"/>
              </a:ext>
            </a:extLst>
          </p:cNvPr>
          <p:cNvPicPr>
            <a:picLocks noChangeAspect="1"/>
          </p:cNvPicPr>
          <p:nvPr/>
        </p:nvPicPr>
        <p:blipFill>
          <a:blip r:embed="rId3"/>
          <a:stretch>
            <a:fillRect/>
          </a:stretch>
        </p:blipFill>
        <p:spPr>
          <a:xfrm>
            <a:off x="643467" y="1861396"/>
            <a:ext cx="10905066" cy="3135207"/>
          </a:xfrm>
          <a:prstGeom prst="rect">
            <a:avLst/>
          </a:prstGeom>
        </p:spPr>
      </p:pic>
    </p:spTree>
    <p:extLst>
      <p:ext uri="{BB962C8B-B14F-4D97-AF65-F5344CB8AC3E}">
        <p14:creationId xmlns:p14="http://schemas.microsoft.com/office/powerpoint/2010/main" val="2962776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Content Placeholder 14" descr="A picture containing person, grass, outdoor, player&#10;&#10;Description automatically generated">
            <a:extLst>
              <a:ext uri="{FF2B5EF4-FFF2-40B4-BE49-F238E27FC236}">
                <a16:creationId xmlns:a16="http://schemas.microsoft.com/office/drawing/2014/main" id="{6236820B-AA54-4FE0-9794-47AA44E4B3CD}"/>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3D44F9-06CA-4DE4-A454-FA80F0B15854}"/>
              </a:ext>
            </a:extLst>
          </p:cNvPr>
          <p:cNvSpPr>
            <a:spLocks noGrp="1"/>
          </p:cNvSpPr>
          <p:nvPr>
            <p:ph type="title"/>
          </p:nvPr>
        </p:nvSpPr>
        <p:spPr>
          <a:xfrm>
            <a:off x="523875" y="42595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latin typeface="+mj-lt"/>
                <a:cs typeface="+mj-cs"/>
              </a:rPr>
              <a:t>Recent Attacks on Our Rights</a:t>
            </a:r>
          </a:p>
        </p:txBody>
      </p:sp>
      <p:cxnSp>
        <p:nvCxnSpPr>
          <p:cNvPr id="22" name="Straight Connector 2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371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group of people standing in a room with flags&#10;&#10;Description automatically generated with low confidence">
            <a:extLst>
              <a:ext uri="{FF2B5EF4-FFF2-40B4-BE49-F238E27FC236}">
                <a16:creationId xmlns:a16="http://schemas.microsoft.com/office/drawing/2014/main" id="{6C8CD225-385A-4A90-9CC1-EAEDE2B2C94F}"/>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0048C9-B58D-49C8-ABBC-D4B529C49110}"/>
              </a:ext>
            </a:extLst>
          </p:cNvPr>
          <p:cNvSpPr>
            <a:spLocks noGrp="1"/>
          </p:cNvSpPr>
          <p:nvPr>
            <p:ph type="title"/>
          </p:nvPr>
        </p:nvSpPr>
        <p:spPr>
          <a:xfrm>
            <a:off x="523875" y="5317240"/>
            <a:ext cx="11210925" cy="744836"/>
          </a:xfrm>
        </p:spPr>
        <p:txBody>
          <a:bodyPr vert="horz" lIns="91440" tIns="45720" rIns="91440" bIns="45720" rtlCol="0" anchor="ctr">
            <a:normAutofit fontScale="90000"/>
          </a:bodyPr>
          <a:lstStyle/>
          <a:p>
            <a:pPr algn="ctr"/>
            <a:r>
              <a:rPr lang="en-US" sz="3600" dirty="0">
                <a:solidFill>
                  <a:schemeClr val="tx1">
                    <a:lumMod val="85000"/>
                    <a:lumOff val="15000"/>
                  </a:schemeClr>
                </a:solidFill>
                <a:latin typeface="+mj-lt"/>
                <a:cs typeface="+mj-cs"/>
              </a:rPr>
              <a:t>AFGE’s involvement in the creation of the Worker Organizing and Empowerment Executive Order 14025</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053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Content Placeholder 10" descr="A group of people holding signs&#10;&#10;Description automatically generated with medium confidence">
            <a:extLst>
              <a:ext uri="{FF2B5EF4-FFF2-40B4-BE49-F238E27FC236}">
                <a16:creationId xmlns:a16="http://schemas.microsoft.com/office/drawing/2014/main" id="{34A1C53D-4794-4D7E-9F6F-EA266CC77AEC}"/>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9A9F1F-5DAB-4A7E-B58B-4A430FEADAE7}"/>
              </a:ext>
            </a:extLst>
          </p:cNvPr>
          <p:cNvSpPr>
            <a:spLocks noGrp="1"/>
          </p:cNvSpPr>
          <p:nvPr>
            <p:ph type="title"/>
          </p:nvPr>
        </p:nvSpPr>
        <p:spPr>
          <a:xfrm>
            <a:off x="523875" y="5317240"/>
            <a:ext cx="11210925" cy="744836"/>
          </a:xfrm>
        </p:spPr>
        <p:txBody>
          <a:bodyPr vert="horz" lIns="91440" tIns="45720" rIns="91440" bIns="45720" rtlCol="0" anchor="ctr">
            <a:normAutofit fontScale="90000"/>
          </a:bodyPr>
          <a:lstStyle/>
          <a:p>
            <a:pPr algn="ctr"/>
            <a:r>
              <a:rPr lang="en-US" sz="3600" dirty="0">
                <a:solidFill>
                  <a:schemeClr val="tx1">
                    <a:lumMod val="85000"/>
                    <a:lumOff val="15000"/>
                  </a:schemeClr>
                </a:solidFill>
                <a:latin typeface="+mj-lt"/>
                <a:cs typeface="+mj-cs"/>
              </a:rPr>
              <a:t>What does the Worker Organizing and Empowerment Executive Order Do and Why is it Important?</a:t>
            </a:r>
          </a:p>
        </p:txBody>
      </p:sp>
      <p:cxnSp>
        <p:nvCxnSpPr>
          <p:cNvPr id="21" name="Straight Connector 2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021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crowd&#10;&#10;Description automatically generated">
            <a:extLst>
              <a:ext uri="{FF2B5EF4-FFF2-40B4-BE49-F238E27FC236}">
                <a16:creationId xmlns:a16="http://schemas.microsoft.com/office/drawing/2014/main" id="{F702BCBA-5557-45BD-91A6-A9980586FC7E}"/>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7" name="Rectangle 16">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AF52D8-3FC8-458D-8DAD-4C1771D9B1DC}"/>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latin typeface="+mj-lt"/>
                <a:cs typeface="+mj-cs"/>
              </a:rPr>
              <a:t>We Must Act NOW</a:t>
            </a:r>
          </a:p>
        </p:txBody>
      </p:sp>
      <p:cxnSp>
        <p:nvCxnSpPr>
          <p:cNvPr id="19" name="Straight Connector 18">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789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CC36656-89F6-9141-BFC1-6FB862ECBFC0}"/>
              </a:ext>
            </a:extLst>
          </p:cNvPr>
          <p:cNvSpPr txBox="1">
            <a:spLocks/>
          </p:cNvSpPr>
          <p:nvPr/>
        </p:nvSpPr>
        <p:spPr>
          <a:xfrm>
            <a:off x="4129088" y="644094"/>
            <a:ext cx="7618630" cy="20562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2060"/>
                </a:solidFill>
                <a:latin typeface="Arial" panose="020B0604020202020204" pitchFamily="34" charset="0"/>
                <a:ea typeface="+mj-ea"/>
                <a:cs typeface="Arial" panose="020B0604020202020204" pitchFamily="34" charset="0"/>
              </a:defRPr>
            </a:lvl1pPr>
          </a:lstStyle>
          <a:p>
            <a:r>
              <a:rPr lang="en-US" sz="8000" dirty="0">
                <a:solidFill>
                  <a:srgbClr val="092C74"/>
                </a:solidFill>
                <a:highlight>
                  <a:srgbClr val="FCB524"/>
                </a:highlight>
                <a:latin typeface="Arial Black" panose="020B0604020202020204" pitchFamily="34" charset="0"/>
                <a:cs typeface="Arial Black" panose="020B0604020202020204" pitchFamily="34" charset="0"/>
              </a:rPr>
              <a:t>QUESTIONS?</a:t>
            </a:r>
          </a:p>
        </p:txBody>
      </p:sp>
      <p:pic>
        <p:nvPicPr>
          <p:cNvPr id="5" name="Picture 4" descr="A picture containing text, clipart, sign&#10;&#10;Description automatically generated">
            <a:extLst>
              <a:ext uri="{FF2B5EF4-FFF2-40B4-BE49-F238E27FC236}">
                <a16:creationId xmlns:a16="http://schemas.microsoft.com/office/drawing/2014/main" id="{E43D8744-6D7A-E54B-85A0-8D10B77F11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97798" y="4945690"/>
            <a:ext cx="870132" cy="1755913"/>
          </a:xfrm>
          <a:prstGeom prst="rect">
            <a:avLst/>
          </a:prstGeom>
        </p:spPr>
      </p:pic>
      <p:sp>
        <p:nvSpPr>
          <p:cNvPr id="6" name="TextBox 5">
            <a:extLst>
              <a:ext uri="{FF2B5EF4-FFF2-40B4-BE49-F238E27FC236}">
                <a16:creationId xmlns:a16="http://schemas.microsoft.com/office/drawing/2014/main" id="{F39F0AA3-8E93-B245-BA03-2C8F6F5379E6}"/>
              </a:ext>
            </a:extLst>
          </p:cNvPr>
          <p:cNvSpPr txBox="1"/>
          <p:nvPr/>
        </p:nvSpPr>
        <p:spPr>
          <a:xfrm>
            <a:off x="252620" y="5431104"/>
            <a:ext cx="9301163" cy="769441"/>
          </a:xfrm>
          <a:prstGeom prst="rect">
            <a:avLst/>
          </a:prstGeom>
          <a:solidFill>
            <a:srgbClr val="092C74"/>
          </a:solid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Your Union Makes the Difference</a:t>
            </a:r>
          </a:p>
        </p:txBody>
      </p:sp>
      <p:sp>
        <p:nvSpPr>
          <p:cNvPr id="7" name="Right Arrow 6">
            <a:extLst>
              <a:ext uri="{FF2B5EF4-FFF2-40B4-BE49-F238E27FC236}">
                <a16:creationId xmlns:a16="http://schemas.microsoft.com/office/drawing/2014/main" id="{3FAA2A20-306E-2447-A793-8A9E47FACD49}"/>
              </a:ext>
            </a:extLst>
          </p:cNvPr>
          <p:cNvSpPr/>
          <p:nvPr/>
        </p:nvSpPr>
        <p:spPr>
          <a:xfrm>
            <a:off x="9302153" y="5057775"/>
            <a:ext cx="1424195" cy="1514475"/>
          </a:xfrm>
          <a:prstGeom prst="rightArrow">
            <a:avLst>
              <a:gd name="adj1" fmla="val 50000"/>
              <a:gd name="adj2" fmla="val 64045"/>
            </a:avLst>
          </a:prstGeom>
          <a:solidFill>
            <a:srgbClr val="092C74"/>
          </a:solidFill>
          <a:ln>
            <a:solidFill>
              <a:srgbClr val="092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id="{EA79FEFF-A812-2D41-8153-992B3DD217E3}"/>
              </a:ext>
            </a:extLst>
          </p:cNvPr>
          <p:cNvSpPr txBox="1">
            <a:spLocks/>
          </p:cNvSpPr>
          <p:nvPr/>
        </p:nvSpPr>
        <p:spPr>
          <a:xfrm>
            <a:off x="-696880" y="4337774"/>
            <a:ext cx="8341567" cy="1215831"/>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800" b="1" dirty="0">
                <a:solidFill>
                  <a:srgbClr val="FCB524"/>
                </a:solidFill>
                <a:latin typeface="Arial Black" panose="020B0604020202020204" pitchFamily="34" charset="0"/>
                <a:cs typeface="Arial Black" panose="020B0604020202020204" pitchFamily="34" charset="0"/>
              </a:rPr>
              <a:t>Join</a:t>
            </a:r>
            <a:r>
              <a:rPr lang="en-US" sz="8800" b="1" dirty="0">
                <a:solidFill>
                  <a:srgbClr val="002060"/>
                </a:solidFill>
                <a:latin typeface="Arial Black" panose="020B0604020202020204" pitchFamily="34" charset="0"/>
                <a:cs typeface="Arial Black" panose="020B0604020202020204" pitchFamily="34" charset="0"/>
              </a:rPr>
              <a:t> </a:t>
            </a:r>
            <a:r>
              <a:rPr lang="en-US" sz="8800" b="1" dirty="0">
                <a:solidFill>
                  <a:srgbClr val="092C74"/>
                </a:solidFill>
                <a:latin typeface="Arial Black" panose="020B0604020202020204" pitchFamily="34" charset="0"/>
                <a:cs typeface="Arial Black" panose="020B0604020202020204" pitchFamily="34" charset="0"/>
              </a:rPr>
              <a:t>AFGE</a:t>
            </a:r>
          </a:p>
        </p:txBody>
      </p:sp>
    </p:spTree>
    <p:extLst>
      <p:ext uri="{BB962C8B-B14F-4D97-AF65-F5344CB8AC3E}">
        <p14:creationId xmlns:p14="http://schemas.microsoft.com/office/powerpoint/2010/main" val="3343894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11552</TotalTime>
  <Words>1556</Words>
  <Application>Microsoft Office PowerPoint</Application>
  <PresentationFormat>Widescreen</PresentationFormat>
  <Paragraphs>60</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Black</vt:lpstr>
      <vt:lpstr>Calibri</vt:lpstr>
      <vt:lpstr>Calibri Light</vt:lpstr>
      <vt:lpstr>Times New Roman</vt:lpstr>
      <vt:lpstr>Office Theme</vt:lpstr>
      <vt:lpstr>AFGE Local XXXX Worker Organizing and Empowerment Executive Order 14025</vt:lpstr>
      <vt:lpstr>Welcome!</vt:lpstr>
      <vt:lpstr>Stay Connected</vt:lpstr>
      <vt:lpstr>PowerPoint Presentation</vt:lpstr>
      <vt:lpstr>Recent Attacks on Our Rights</vt:lpstr>
      <vt:lpstr>AFGE’s involvement in the creation of the Worker Organizing and Empowerment Executive Order 14025</vt:lpstr>
      <vt:lpstr>What does the Worker Organizing and Empowerment Executive Order Do and Why is it Important?</vt:lpstr>
      <vt:lpstr>We Must Act NOW</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Janelle Murphy</dc:creator>
  <cp:lastModifiedBy>Daniel Riehl</cp:lastModifiedBy>
  <cp:revision>30</cp:revision>
  <dcterms:created xsi:type="dcterms:W3CDTF">2021-03-08T05:08:54Z</dcterms:created>
  <dcterms:modified xsi:type="dcterms:W3CDTF">2022-01-25T03:10:43Z</dcterms:modified>
</cp:coreProperties>
</file>