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3" r:id="rId4"/>
    <p:sldId id="258" r:id="rId5"/>
    <p:sldId id="259" r:id="rId6"/>
    <p:sldId id="260" r:id="rId7"/>
    <p:sldId id="261" r:id="rId8"/>
    <p:sldId id="262" r:id="rId9"/>
    <p:sldId id="264" r:id="rId10"/>
    <p:sldId id="275" r:id="rId11"/>
  </p:sldIdLst>
  <p:sldSz cx="18288000" cy="10287000"/>
  <p:notesSz cx="6858000" cy="9144000"/>
  <p:embeddedFontLst>
    <p:embeddedFont>
      <p:font typeface="Arial Black" panose="020B0A04020102020204" pitchFamily="34" charset="0"/>
      <p:bold r:id="rId13"/>
    </p:embeddedFont>
    <p:embeddedFont>
      <p:font typeface="Asap"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nva Sans 1" panose="020B0604020202020204" charset="0"/>
      <p:regular r:id="rId22"/>
    </p:embeddedFont>
    <p:embeddedFont>
      <p:font typeface="Genty" panose="020B0604020202020204" charset="0"/>
      <p:regular r:id="rId23"/>
    </p:embeddedFont>
    <p:embeddedFont>
      <p:font typeface="georgia" panose="02040502050405020303" pitchFamily="18" charset="0"/>
      <p:regular r:id="rId24"/>
      <p:bold r:id="rId25"/>
      <p:italic r:id="rId26"/>
      <p:boldItalic r:id="rId27"/>
    </p:embeddedFont>
    <p:embeddedFont>
      <p:font typeface="Horizon" panose="020B0604020202020204" charset="0"/>
      <p:regular r:id="rId28"/>
    </p:embeddedFont>
    <p:embeddedFont>
      <p:font typeface="Josefin Sans Bold" pitchFamily="2" charset="0"/>
      <p:regular r:id="rId29"/>
      <p:boldItalic r:id="rId30"/>
    </p:embeddedFont>
    <p:embeddedFont>
      <p:font typeface="Lovelo" panose="020B0604020202020204" charset="0"/>
      <p:regular r:id="rId31"/>
    </p:embeddedFont>
    <p:embeddedFont>
      <p:font typeface="Montserrat Classic" panose="020B0604020202020204" charset="0"/>
      <p:regular r:id="rId32"/>
    </p:embeddedFont>
    <p:embeddedFont>
      <p:font typeface="Open Sauce Bold" panose="020B0604020202020204" charset="0"/>
      <p:regular r:id="rId33"/>
    </p:embeddedFont>
    <p:embeddedFont>
      <p:font typeface="Roca One"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269" autoAdjust="0"/>
  </p:normalViewPr>
  <p:slideViewPr>
    <p:cSldViewPr>
      <p:cViewPr varScale="1">
        <p:scale>
          <a:sx n="37" d="100"/>
          <a:sy n="37" d="100"/>
        </p:scale>
        <p:origin x="72"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5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B7458-E8FB-43E5-A07D-6D805CD83AC9}" type="datetimeFigureOut">
              <a:rPr lang="en-US" smtClean="0"/>
              <a:t>10/2/2023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B1A63-A21C-4202-8DBD-44682BE2FCCB}" type="slidenum">
              <a:rPr lang="en-US" smtClean="0"/>
              <a:t>‹#›</a:t>
            </a:fld>
            <a:endParaRPr lang="en-US" dirty="0"/>
          </a:p>
        </p:txBody>
      </p:sp>
    </p:spTree>
    <p:extLst>
      <p:ext uri="{BB962C8B-B14F-4D97-AF65-F5344CB8AC3E}">
        <p14:creationId xmlns:p14="http://schemas.microsoft.com/office/powerpoint/2010/main" val="424322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all, please sign in as you enter.  Thank you for joining us today.  If you are not yet a member, please take a blank membership form with the you.  We will be getting started shortly.  </a:t>
            </a:r>
          </a:p>
          <a:p>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1</a:t>
            </a:fld>
            <a:endParaRPr lang="en-US" dirty="0"/>
          </a:p>
        </p:txBody>
      </p:sp>
    </p:spTree>
    <p:extLst>
      <p:ext uri="{BB962C8B-B14F-4D97-AF65-F5344CB8AC3E}">
        <p14:creationId xmlns:p14="http://schemas.microsoft.com/office/powerpoint/2010/main" val="328047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have more updates on our continuing effort to get better pay and benefits, and to improve our lives at work.    Again, we want to keep you constantly informed. Please be sure you are signed up for updates through AFGE Action Network and AFGE Text, and that you gave your current home email and cell phone number on the sign-in sheet. This is a good start, brothers and sisters!  Give yourselves a hand for all of you who joined us today and for taking the first step in improving our jobs!</a:t>
            </a:r>
          </a:p>
          <a:p>
            <a:endParaRPr lang="en-US" noProof="0" dirty="0"/>
          </a:p>
        </p:txBody>
      </p:sp>
      <p:sp>
        <p:nvSpPr>
          <p:cNvPr id="4" name="Slide Number Placeholder 3"/>
          <p:cNvSpPr>
            <a:spLocks noGrp="1"/>
          </p:cNvSpPr>
          <p:nvPr>
            <p:ph type="sldNum" sz="quarter" idx="5"/>
          </p:nvPr>
        </p:nvSpPr>
        <p:spPr/>
        <p:txBody>
          <a:bodyPr/>
          <a:lstStyle/>
          <a:p>
            <a:fld id="{61773755-7B69-8448-8E7E-D1787F09890B}" type="slidenum">
              <a:rPr lang="en-US" smtClean="0"/>
              <a:t>10</a:t>
            </a:fld>
            <a:endParaRPr lang="en-US"/>
          </a:p>
        </p:txBody>
      </p:sp>
    </p:spTree>
    <p:extLst>
      <p:ext uri="{BB962C8B-B14F-4D97-AF65-F5344CB8AC3E}">
        <p14:creationId xmlns:p14="http://schemas.microsoft.com/office/powerpoint/2010/main" val="21249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our Local’s presentation on new pay raises in AFGE.  We are thrilled to have you here.  We will be talking about some of the victories we have had as a union of federal employees working together.  The way we have made the gains we have are by working together as a Union.  It has been thousands of federal workers, shoulder to shoulder, making these wins.  Members filling out bargaining surveys, members lobbying on the Hill, making calls, signing petitions, joining together in real numbers.  This union is your union, and our wins are your wins.  The more we grow, the more power we have, and the bigger our future victories will be.  Keep in mind, it has been federal employees working together that have won every single item we are going to discuss today.</a:t>
            </a:r>
          </a:p>
          <a:p>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2</a:t>
            </a:fld>
            <a:endParaRPr lang="en-US" dirty="0"/>
          </a:p>
        </p:txBody>
      </p:sp>
    </p:spTree>
    <p:extLst>
      <p:ext uri="{BB962C8B-B14F-4D97-AF65-F5344CB8AC3E}">
        <p14:creationId xmlns:p14="http://schemas.microsoft.com/office/powerpoint/2010/main" val="23141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stay on top of our wins and keep plugged in to the effort to win more.  You can stay connected with your union, AFGE, by getting email and text alerts! There are a lot of changes happening quickly, and you need to be kept up-to-date and involved. Please visit the link I’ve dropped in the chat, afge.org/update and click “I would like to sign up for email and text alerts” or text “AFGE” </a:t>
            </a:r>
            <a:r>
              <a:rPr lang="en-US"/>
              <a:t>to 59129 </a:t>
            </a:r>
            <a:r>
              <a:rPr lang="en-US" dirty="0"/>
              <a:t>to sign up for text alerts now. </a:t>
            </a:r>
          </a:p>
        </p:txBody>
      </p:sp>
      <p:sp>
        <p:nvSpPr>
          <p:cNvPr id="4" name="Slide Number Placeholder 3"/>
          <p:cNvSpPr>
            <a:spLocks noGrp="1"/>
          </p:cNvSpPr>
          <p:nvPr>
            <p:ph type="sldNum" sz="quarter" idx="5"/>
          </p:nvPr>
        </p:nvSpPr>
        <p:spPr/>
        <p:txBody>
          <a:bodyPr/>
          <a:lstStyle/>
          <a:p>
            <a:fld id="{61773755-7B69-8448-8E7E-D1787F09890B}" type="slidenum">
              <a:rPr lang="en-US" smtClean="0"/>
              <a:t>3</a:t>
            </a:fld>
            <a:endParaRPr lang="en-US" dirty="0"/>
          </a:p>
        </p:txBody>
      </p:sp>
    </p:spTree>
    <p:extLst>
      <p:ext uri="{BB962C8B-B14F-4D97-AF65-F5344CB8AC3E}">
        <p14:creationId xmlns:p14="http://schemas.microsoft.com/office/powerpoint/2010/main" val="14429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0" i="0" dirty="0">
                <a:solidFill>
                  <a:srgbClr val="4E4E4E"/>
                </a:solidFill>
                <a:effectLst/>
                <a:latin typeface="Asap" panose="020F0504030102060203" pitchFamily="34" charset="0"/>
              </a:rPr>
              <a:t>5.2% pay raise for federal employees is in the  President’s 2024 budget. Not only would this be the largest increase since 1980, it would also be a significant step in the right direction for efforts to recruit and retain the next generation of federal worker.  Let there be no doubt how we got here- AFGE members stood shoulder-to-shoulder, lobbying for the increase.  At their local representatives offices in their congressional districts, and on the hill.  Calls to congress, and letter writing.  Each and every call, letter and office visit by and on behalf of the 700,000 federal employees covered by AFGE made the difference.</a:t>
            </a:r>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4</a:t>
            </a:fld>
            <a:endParaRPr lang="en-US" dirty="0"/>
          </a:p>
        </p:txBody>
      </p:sp>
    </p:spTree>
    <p:extLst>
      <p:ext uri="{BB962C8B-B14F-4D97-AF65-F5344CB8AC3E}">
        <p14:creationId xmlns:p14="http://schemas.microsoft.com/office/powerpoint/2010/main" val="206516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union is our members, and we got our raise because thousands  of us made our voice heard and demanded a fair pay increase. </a:t>
            </a:r>
            <a:r>
              <a:rPr lang="en-US" sz="1200" kern="1200" dirty="0">
                <a:solidFill>
                  <a:schemeClr val="tx1"/>
                </a:solidFill>
                <a:effectLst/>
                <a:latin typeface="+mn-lt"/>
                <a:ea typeface="+mn-ea"/>
                <a:cs typeface="+mn-cs"/>
              </a:rPr>
              <a:t>This is the result of our Union’s hard work- members calling the hill, writing letters, our members, leaders and staff lobbying and building relationships over years to lay the groundwork for this win.  The more we grow, the more members we have, the more people that get involved, the better we do when we push for pay raises.  Our Union is fighting for better pay and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other groups are. If you aren’t a member yet, it is time to invest in better pay and join and become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think of this?  Who fought to get pay raises for federal employees?  What group is advocating, making calls, knocking on doors, rallying for better pay?  Can you think of any other interest group?  Any other organization? The answer is “no.”  It is us and only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only remember idea from this meeting, let it be this:  we, as a Union, are the only group fighting for better pay.  Nobody else is fighting for us.  Nobody else is looking out for our interests, its just us. And we are winning.</a:t>
            </a:r>
          </a:p>
          <a:p>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5</a:t>
            </a:fld>
            <a:endParaRPr lang="en-US" dirty="0"/>
          </a:p>
        </p:txBody>
      </p:sp>
    </p:spTree>
    <p:extLst>
      <p:ext uri="{BB962C8B-B14F-4D97-AF65-F5344CB8AC3E}">
        <p14:creationId xmlns:p14="http://schemas.microsoft.com/office/powerpoint/2010/main" val="106409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4E4E4E"/>
                </a:solidFill>
                <a:effectLst/>
                <a:latin typeface="Asap" panose="020F0504030102060203" pitchFamily="34" charset="0"/>
              </a:rPr>
              <a:t>AFGE is on the Federal Salary Council because we represent so many engaged and involved federal employees.  On that Council, we proposed federal employees working in Fresno, Calif., Reno, Nev., Rochester, New York, and Spokane, Wash get a locality pay raise next year.  We made the recommendation and pushed for the President to adopt it, and thanks to our activism and shared influence, he did. Now, the Office of Personnel Management is taking the final steps to implement the new General Schedule (GS) pay localities. </a:t>
            </a:r>
          </a:p>
          <a:p>
            <a:pPr algn="l"/>
            <a:r>
              <a:rPr lang="en-US" b="0" dirty="0">
                <a:solidFill>
                  <a:srgbClr val="4E4E4E"/>
                </a:solidFill>
                <a:effectLst/>
                <a:latin typeface="Asap" panose="020F0504030102060203" pitchFamily="34" charset="0"/>
              </a:rPr>
              <a:t>New counties will also be added to 43 existing localities, so those working and living in these counties will get a locality pay bump as well. </a:t>
            </a:r>
          </a:p>
          <a:p>
            <a:pPr algn="l"/>
            <a:r>
              <a:rPr lang="en-US" b="0" dirty="0">
                <a:solidFill>
                  <a:srgbClr val="4E4E4E"/>
                </a:solidFill>
                <a:effectLst/>
                <a:latin typeface="Asap" panose="020F0504030102060203" pitchFamily="34" charset="0"/>
              </a:rPr>
              <a:t>The changes mean about 32,900 federal workers will see a locality pay raise starting Jan. 1, 2024. Who did this? AFGE members did.</a:t>
            </a:r>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6</a:t>
            </a:fld>
            <a:endParaRPr lang="en-US" dirty="0"/>
          </a:p>
        </p:txBody>
      </p:sp>
    </p:spTree>
    <p:extLst>
      <p:ext uri="{BB962C8B-B14F-4D97-AF65-F5344CB8AC3E}">
        <p14:creationId xmlns:p14="http://schemas.microsoft.com/office/powerpoint/2010/main" val="408380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as a Union, we have gotten record breaking increases for our members in the TSA.  We are looking at a 28% pay raise on average. If there is any doubt why we got it, realize that we got more union rights and pay in one pull.  Who won this raise?  We did, together, acting like a union.  In a Washington Post Article titled “</a:t>
            </a:r>
            <a:r>
              <a:rPr lang="en-US" b="0" i="0" dirty="0">
                <a:solidFill>
                  <a:srgbClr val="111111"/>
                </a:solidFill>
                <a:effectLst/>
                <a:latin typeface="Postoni"/>
              </a:rPr>
              <a:t>Airport screeners get big boost in pay and collective bargaining rights,” the newspaper writes, </a:t>
            </a:r>
            <a:r>
              <a:rPr lang="en-US" b="1" i="0" dirty="0">
                <a:solidFill>
                  <a:srgbClr val="111111"/>
                </a:solidFill>
                <a:effectLst/>
                <a:latin typeface="Postoni"/>
              </a:rPr>
              <a:t>“</a:t>
            </a:r>
            <a:r>
              <a:rPr lang="en-US" b="0" i="0" dirty="0">
                <a:solidFill>
                  <a:srgbClr val="2A2A2A"/>
                </a:solidFill>
                <a:effectLst/>
                <a:latin typeface="georgia" panose="02040502050405020303" pitchFamily="18" charset="0"/>
              </a:rPr>
              <a:t>The 28 percent hike is the largest federal pay bump in at least 30 years and probably ever, according to the federal Office of Personnel Management.” </a:t>
            </a:r>
            <a:r>
              <a:rPr lang="en-US" dirty="0"/>
              <a:t>The article explains that “</a:t>
            </a:r>
            <a:r>
              <a:rPr lang="en-US" b="0" i="0" dirty="0">
                <a:solidFill>
                  <a:srgbClr val="2A2A2A"/>
                </a:solidFill>
                <a:effectLst/>
                <a:latin typeface="georgia" panose="02040502050405020303" pitchFamily="18" charset="0"/>
              </a:rPr>
              <a:t>the average officer will receive a 28 percent pay raise, about a $13,000 annual boost, beginning in July. The increase is even fatter with federal locality pay.”   28% on average, $13,000 on average.  Think about what that change means for you, for your family?  Think about your experience with TSA, and whether they would choose to give you a raise and more rights on the job without being forced?  Its clear we won this the old-fashioned way, as a Union.  We won this together and should all join together in our Union to keep growing our power!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11111"/>
              </a:solidFill>
              <a:effectLst/>
              <a:latin typeface="Postoni"/>
            </a:endParaRPr>
          </a:p>
          <a:p>
            <a:endParaRPr lang="en-US" dirty="0"/>
          </a:p>
        </p:txBody>
      </p:sp>
      <p:sp>
        <p:nvSpPr>
          <p:cNvPr id="4" name="Slide Number Placeholder 3"/>
          <p:cNvSpPr>
            <a:spLocks noGrp="1"/>
          </p:cNvSpPr>
          <p:nvPr>
            <p:ph type="sldNum" sz="quarter" idx="5"/>
          </p:nvPr>
        </p:nvSpPr>
        <p:spPr/>
        <p:txBody>
          <a:bodyPr/>
          <a:lstStyle/>
          <a:p>
            <a:fld id="{047B1A63-A21C-4202-8DBD-44682BE2FCCB}" type="slidenum">
              <a:rPr lang="en-US" smtClean="0"/>
              <a:t>7</a:t>
            </a:fld>
            <a:endParaRPr lang="en-US" dirty="0"/>
          </a:p>
        </p:txBody>
      </p:sp>
    </p:spTree>
    <p:extLst>
      <p:ext uri="{BB962C8B-B14F-4D97-AF65-F5344CB8AC3E}">
        <p14:creationId xmlns:p14="http://schemas.microsoft.com/office/powerpoint/2010/main" val="314311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of the matter is that every increase we have seen was because we, as union members, are active in our union.  Working together we improve our jobs and our pay.  AFGE is your Union. You should join your union today.  It makes a difference: the more members we have, the more power we have. Added to that, our priorities are your priorities.  Make your voice heard in your union for the things you cared about.  </a:t>
            </a:r>
          </a:p>
        </p:txBody>
      </p:sp>
      <p:sp>
        <p:nvSpPr>
          <p:cNvPr id="4" name="Slide Number Placeholder 3"/>
          <p:cNvSpPr>
            <a:spLocks noGrp="1"/>
          </p:cNvSpPr>
          <p:nvPr>
            <p:ph type="sldNum" sz="quarter" idx="5"/>
          </p:nvPr>
        </p:nvSpPr>
        <p:spPr/>
        <p:txBody>
          <a:bodyPr/>
          <a:lstStyle/>
          <a:p>
            <a:fld id="{047B1A63-A21C-4202-8DBD-44682BE2FCCB}" type="slidenum">
              <a:rPr lang="en-US" smtClean="0"/>
              <a:t>8</a:t>
            </a:fld>
            <a:endParaRPr lang="en-US" dirty="0"/>
          </a:p>
        </p:txBody>
      </p:sp>
    </p:spTree>
    <p:extLst>
      <p:ext uri="{BB962C8B-B14F-4D97-AF65-F5344CB8AC3E}">
        <p14:creationId xmlns:p14="http://schemas.microsoft.com/office/powerpoint/2010/main" val="287741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need to sign up now. We need to join and build for power.  </a:t>
            </a:r>
          </a:p>
          <a:p>
            <a:r>
              <a:rPr lang="en-US" sz="1200" b="1" kern="1200" dirty="0">
                <a:solidFill>
                  <a:schemeClr val="tx1"/>
                </a:solidFill>
                <a:effectLst/>
                <a:latin typeface="+mn-lt"/>
                <a:ea typeface="+mn-ea"/>
                <a:cs typeface="+mn-cs"/>
              </a:rPr>
              <a:t>[While volunteers help people sign up, answer questions]</a:t>
            </a:r>
          </a:p>
          <a:p>
            <a:r>
              <a:rPr lang="en-US" sz="1200" kern="1200" dirty="0">
                <a:solidFill>
                  <a:schemeClr val="tx1"/>
                </a:solidFill>
                <a:effectLst/>
                <a:latin typeface="+mn-lt"/>
                <a:ea typeface="+mn-ea"/>
                <a:cs typeface="+mn-cs"/>
              </a:rPr>
              <a:t>We should note that using just one or two of the AFGE member can cover the cost of your annual dues.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take any questions you might have.  If you have any questions I can’t answer, I will write them down and get you an answer.  I would like everyone to write their email in the chat, and I will get these answers to you.</a:t>
            </a:r>
          </a:p>
          <a:p>
            <a:r>
              <a:rPr lang="en-US" sz="1200" kern="1200" dirty="0">
                <a:solidFill>
                  <a:schemeClr val="tx1"/>
                </a:solidFill>
                <a:effectLst/>
                <a:latin typeface="+mn-lt"/>
                <a:ea typeface="+mn-ea"/>
                <a:cs typeface="+mn-cs"/>
              </a:rPr>
              <a:t>[Take questions. If you need to time to obtain answer, please tell them you will get back to them]</a:t>
            </a:r>
          </a:p>
          <a:p>
            <a:endParaRPr lang="en-US" dirty="0"/>
          </a:p>
        </p:txBody>
      </p:sp>
      <p:sp>
        <p:nvSpPr>
          <p:cNvPr id="4" name="Slide Number Placeholder 3"/>
          <p:cNvSpPr>
            <a:spLocks noGrp="1"/>
          </p:cNvSpPr>
          <p:nvPr>
            <p:ph type="sldNum" sz="quarter" idx="5"/>
          </p:nvPr>
        </p:nvSpPr>
        <p:spPr/>
        <p:txBody>
          <a:bodyPr/>
          <a:lstStyle/>
          <a:p>
            <a:fld id="{61773755-7B69-8448-8E7E-D1787F09890B}" type="slidenum">
              <a:rPr lang="en-US" smtClean="0"/>
              <a:t>9</a:t>
            </a:fld>
            <a:endParaRPr lang="en-US"/>
          </a:p>
        </p:txBody>
      </p:sp>
    </p:spTree>
    <p:extLst>
      <p:ext uri="{BB962C8B-B14F-4D97-AF65-F5344CB8AC3E}">
        <p14:creationId xmlns:p14="http://schemas.microsoft.com/office/powerpoint/2010/main" val="108810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1" name="Picture 10" descr="Two people looking at a computer screen&#10;&#10;Description automatically generated with low confidence">
            <a:extLst>
              <a:ext uri="{FF2B5EF4-FFF2-40B4-BE49-F238E27FC236}">
                <a16:creationId xmlns:a16="http://schemas.microsoft.com/office/drawing/2014/main" id="{33863FD1-D38A-6746-8368-91E4BDD2884B}"/>
              </a:ext>
            </a:extLst>
          </p:cNvPr>
          <p:cNvPicPr>
            <a:picLocks noChangeAspect="1"/>
          </p:cNvPicPr>
          <p:nvPr userDrawn="1"/>
        </p:nvPicPr>
        <p:blipFill>
          <a:blip r:embed="rId2"/>
          <a:stretch>
            <a:fillRect/>
          </a:stretch>
        </p:blipFill>
        <p:spPr>
          <a:xfrm>
            <a:off x="8826" y="0"/>
            <a:ext cx="18270348" cy="10287000"/>
          </a:xfrm>
          <a:prstGeom prst="rect">
            <a:avLst/>
          </a:prstGeom>
        </p:spPr>
      </p:pic>
      <p:sp>
        <p:nvSpPr>
          <p:cNvPr id="2" name="Title 1">
            <a:extLst>
              <a:ext uri="{FF2B5EF4-FFF2-40B4-BE49-F238E27FC236}">
                <a16:creationId xmlns:a16="http://schemas.microsoft.com/office/drawing/2014/main" id="{6BE1A7D3-2D06-934A-A640-1F61F7745EB0}"/>
              </a:ext>
            </a:extLst>
          </p:cNvPr>
          <p:cNvSpPr>
            <a:spLocks noGrp="1"/>
          </p:cNvSpPr>
          <p:nvPr>
            <p:ph type="title"/>
          </p:nvPr>
        </p:nvSpPr>
        <p:spPr>
          <a:xfrm>
            <a:off x="1259682" y="547688"/>
            <a:ext cx="15773400" cy="1988345"/>
          </a:xfrm>
        </p:spPr>
        <p:txBody>
          <a:bodyPr/>
          <a:lstStyle>
            <a:lvl1pPr>
              <a:defRPr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62CBD7F-908B-9041-BCFB-8522BA038BB3}"/>
              </a:ext>
            </a:extLst>
          </p:cNvPr>
          <p:cNvSpPr>
            <a:spLocks noGrp="1"/>
          </p:cNvSpPr>
          <p:nvPr>
            <p:ph type="body" idx="1"/>
          </p:nvPr>
        </p:nvSpPr>
        <p:spPr>
          <a:xfrm>
            <a:off x="1259683" y="2521745"/>
            <a:ext cx="7736681" cy="1235868"/>
          </a:xfrm>
        </p:spPr>
        <p:txBody>
          <a:bodyPr anchor="b"/>
          <a:lstStyle>
            <a:lvl1pPr marL="0" indent="0">
              <a:buNone/>
              <a:defRPr sz="3600" b="1">
                <a:solidFill>
                  <a:schemeClr val="bg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9B24F2D-9004-FD40-AE3E-06C95EC6FBDA}"/>
              </a:ext>
            </a:extLst>
          </p:cNvPr>
          <p:cNvSpPr>
            <a:spLocks noGrp="1"/>
          </p:cNvSpPr>
          <p:nvPr>
            <p:ph sz="half" idx="2"/>
          </p:nvPr>
        </p:nvSpPr>
        <p:spPr>
          <a:xfrm>
            <a:off x="1259683" y="3757613"/>
            <a:ext cx="7736681" cy="552688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58B6A6D-3C0C-4A4D-8C7D-74E941EC9345}"/>
              </a:ext>
            </a:extLst>
          </p:cNvPr>
          <p:cNvSpPr>
            <a:spLocks noGrp="1"/>
          </p:cNvSpPr>
          <p:nvPr>
            <p:ph type="dt" sz="half" idx="10"/>
          </p:nvPr>
        </p:nvSpPr>
        <p:spPr/>
        <p:txBody>
          <a:bodyPr/>
          <a:lstStyle/>
          <a:p>
            <a:fld id="{CB33447E-D03E-1F49-88E7-52AC5BBCE861}" type="datetimeFigureOut">
              <a:rPr lang="en-US" smtClean="0"/>
              <a:t>10/2/2023</a:t>
            </a:fld>
            <a:endParaRPr lang="en-US" dirty="0"/>
          </a:p>
        </p:txBody>
      </p:sp>
      <p:sp>
        <p:nvSpPr>
          <p:cNvPr id="8" name="Footer Placeholder 7">
            <a:extLst>
              <a:ext uri="{FF2B5EF4-FFF2-40B4-BE49-F238E27FC236}">
                <a16:creationId xmlns:a16="http://schemas.microsoft.com/office/drawing/2014/main" id="{2F0CAA8B-09A7-B04C-859C-15E2F8B70B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778B0CE-39F2-3048-BFD3-DFA49DA4E424}"/>
              </a:ext>
            </a:extLst>
          </p:cNvPr>
          <p:cNvSpPr>
            <a:spLocks noGrp="1"/>
          </p:cNvSpPr>
          <p:nvPr>
            <p:ph type="sldNum" sz="quarter" idx="12"/>
          </p:nvPr>
        </p:nvSpPr>
        <p:spPr/>
        <p:txBody>
          <a:bodyPr/>
          <a:lstStyle/>
          <a:p>
            <a:fld id="{0A8B34E1-24F8-814B-9BC1-C948B9C44D94}" type="slidenum">
              <a:rPr lang="en-US" smtClean="0"/>
              <a:t>‹#›</a:t>
            </a:fld>
            <a:endParaRPr lang="en-US" dirty="0"/>
          </a:p>
        </p:txBody>
      </p:sp>
    </p:spTree>
    <p:extLst>
      <p:ext uri="{BB962C8B-B14F-4D97-AF65-F5344CB8AC3E}">
        <p14:creationId xmlns:p14="http://schemas.microsoft.com/office/powerpoint/2010/main" val="175140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2C5561C3-6FA0-DC44-96EA-C4E67B7360EC}"/>
              </a:ext>
            </a:extLst>
          </p:cNvPr>
          <p:cNvPicPr>
            <a:picLocks noChangeAspect="1"/>
          </p:cNvPicPr>
          <p:nvPr userDrawn="1"/>
        </p:nvPicPr>
        <p:blipFill>
          <a:blip r:embed="rId2"/>
          <a:stretch>
            <a:fillRect/>
          </a:stretch>
        </p:blipFill>
        <p:spPr>
          <a:xfrm>
            <a:off x="8826" y="0"/>
            <a:ext cx="18270348" cy="10287000"/>
          </a:xfrm>
          <a:prstGeom prst="rect">
            <a:avLst/>
          </a:prstGeom>
        </p:spPr>
      </p:pic>
      <p:sp>
        <p:nvSpPr>
          <p:cNvPr id="2" name="Title 1">
            <a:extLst>
              <a:ext uri="{FF2B5EF4-FFF2-40B4-BE49-F238E27FC236}">
                <a16:creationId xmlns:a16="http://schemas.microsoft.com/office/drawing/2014/main" id="{495F3688-77F1-024F-868E-D6C4CFC86B99}"/>
              </a:ext>
            </a:extLst>
          </p:cNvPr>
          <p:cNvSpPr>
            <a:spLocks noGrp="1"/>
          </p:cNvSpPr>
          <p:nvPr>
            <p:ph type="title"/>
          </p:nvPr>
        </p:nvSpPr>
        <p:spPr>
          <a:xfrm>
            <a:off x="5160936" y="547688"/>
            <a:ext cx="11869764" cy="1988345"/>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E16A9E75-ADA5-8E49-98A4-C4EC72AFDE37}"/>
              </a:ext>
            </a:extLst>
          </p:cNvPr>
          <p:cNvSpPr>
            <a:spLocks noGrp="1"/>
          </p:cNvSpPr>
          <p:nvPr>
            <p:ph sz="half" idx="2"/>
          </p:nvPr>
        </p:nvSpPr>
        <p:spPr>
          <a:xfrm>
            <a:off x="9258300" y="2738438"/>
            <a:ext cx="7772400" cy="6527007"/>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DD0FAAE-A658-4B47-AC02-78A779909CB3}"/>
              </a:ext>
            </a:extLst>
          </p:cNvPr>
          <p:cNvSpPr>
            <a:spLocks noGrp="1"/>
          </p:cNvSpPr>
          <p:nvPr>
            <p:ph type="dt" sz="half" idx="10"/>
          </p:nvPr>
        </p:nvSpPr>
        <p:spPr/>
        <p:txBody>
          <a:bodyPr/>
          <a:lstStyle/>
          <a:p>
            <a:fld id="{CB33447E-D03E-1F49-88E7-52AC5BBCE861}" type="datetimeFigureOut">
              <a:rPr lang="en-US" smtClean="0"/>
              <a:t>10/2/2023</a:t>
            </a:fld>
            <a:endParaRPr lang="en-US"/>
          </a:p>
        </p:txBody>
      </p:sp>
      <p:sp>
        <p:nvSpPr>
          <p:cNvPr id="6" name="Footer Placeholder 5">
            <a:extLst>
              <a:ext uri="{FF2B5EF4-FFF2-40B4-BE49-F238E27FC236}">
                <a16:creationId xmlns:a16="http://schemas.microsoft.com/office/drawing/2014/main" id="{896E44BB-74A0-8C48-B02E-42FC67B3F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D733C-2860-FB44-9C94-97EB9839FA18}"/>
              </a:ext>
            </a:extLst>
          </p:cNvPr>
          <p:cNvSpPr>
            <a:spLocks noGrp="1"/>
          </p:cNvSpPr>
          <p:nvPr>
            <p:ph type="sldNum" sz="quarter" idx="12"/>
          </p:nvPr>
        </p:nvSpPr>
        <p:spPr/>
        <p:txBody>
          <a:bodyPr/>
          <a:lstStyle/>
          <a:p>
            <a:fld id="{0A8B34E1-24F8-814B-9BC1-C948B9C44D94}" type="slidenum">
              <a:rPr lang="en-US" smtClean="0"/>
              <a:t>‹#›</a:t>
            </a:fld>
            <a:endParaRPr lang="en-US"/>
          </a:p>
        </p:txBody>
      </p:sp>
    </p:spTree>
    <p:extLst>
      <p:ext uri="{BB962C8B-B14F-4D97-AF65-F5344CB8AC3E}">
        <p14:creationId xmlns:p14="http://schemas.microsoft.com/office/powerpoint/2010/main" val="97376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B71A"/>
        </a:solidFill>
        <a:effectLst/>
      </p:bgPr>
    </p:bg>
    <p:spTree>
      <p:nvGrpSpPr>
        <p:cNvPr id="1" name=""/>
        <p:cNvGrpSpPr/>
        <p:nvPr/>
      </p:nvGrpSpPr>
      <p:grpSpPr>
        <a:xfrm>
          <a:off x="0" y="0"/>
          <a:ext cx="0" cy="0"/>
          <a:chOff x="0" y="0"/>
          <a:chExt cx="0" cy="0"/>
        </a:xfrm>
      </p:grpSpPr>
      <p:sp>
        <p:nvSpPr>
          <p:cNvPr id="2" name="Freeform 2"/>
          <p:cNvSpPr/>
          <p:nvPr/>
        </p:nvSpPr>
        <p:spPr>
          <a:xfrm>
            <a:off x="-1" y="0"/>
            <a:ext cx="18288001" cy="5067300"/>
          </a:xfrm>
          <a:custGeom>
            <a:avLst/>
            <a:gdLst/>
            <a:ahLst/>
            <a:cxnLst/>
            <a:rect l="l" t="t" r="r" b="b"/>
            <a:pathLst>
              <a:path w="19671958" h="9759152">
                <a:moveTo>
                  <a:pt x="0" y="0"/>
                </a:moveTo>
                <a:lnTo>
                  <a:pt x="19671958" y="0"/>
                </a:lnTo>
                <a:lnTo>
                  <a:pt x="19671958" y="9759152"/>
                </a:lnTo>
                <a:lnTo>
                  <a:pt x="0" y="9759152"/>
                </a:lnTo>
                <a:lnTo>
                  <a:pt x="0" y="0"/>
                </a:lnTo>
                <a:close/>
              </a:path>
            </a:pathLst>
          </a:custGeom>
          <a:blipFill>
            <a:blip r:embed="rId3">
              <a:extLst>
                <a:ext uri="{96DAC541-7B7A-43D3-8B79-37D633B846F1}">
                  <asvg:svgBlip xmlns:asvg="http://schemas.microsoft.com/office/drawing/2016/SVG/main" r:embed="rId4"/>
                </a:ext>
              </a:extLst>
            </a:blip>
            <a:stretch>
              <a:fillRect b="-101574"/>
            </a:stretch>
          </a:blipFill>
        </p:spPr>
      </p:sp>
      <p:sp>
        <p:nvSpPr>
          <p:cNvPr id="4" name="TextBox 4"/>
          <p:cNvSpPr txBox="1"/>
          <p:nvPr/>
        </p:nvSpPr>
        <p:spPr>
          <a:xfrm>
            <a:off x="763497" y="3416195"/>
            <a:ext cx="16686303" cy="3818353"/>
          </a:xfrm>
          <a:prstGeom prst="rect">
            <a:avLst/>
          </a:prstGeom>
        </p:spPr>
        <p:txBody>
          <a:bodyPr wrap="square" lIns="0" tIns="0" rIns="0" bIns="0" rtlCol="0" anchor="t">
            <a:spAutoFit/>
          </a:bodyPr>
          <a:lstStyle/>
          <a:p>
            <a:pPr marL="0" lvl="0" indent="0" algn="ctr">
              <a:lnSpc>
                <a:spcPts val="15265"/>
              </a:lnSpc>
              <a:spcBef>
                <a:spcPct val="0"/>
              </a:spcBef>
            </a:pPr>
            <a:r>
              <a:rPr lang="en-US" sz="15265" spc="-992" dirty="0">
                <a:solidFill>
                  <a:srgbClr val="FDECCF"/>
                </a:solidFill>
                <a:latin typeface="Horizon"/>
              </a:rPr>
              <a:t> </a:t>
            </a:r>
            <a:endParaRPr lang="en-US" sz="15300" spc="-992" dirty="0">
              <a:solidFill>
                <a:srgbClr val="FDECCF"/>
              </a:solidFill>
              <a:latin typeface="Horizon"/>
            </a:endParaRPr>
          </a:p>
          <a:p>
            <a:pPr marL="0" lvl="0" indent="0" algn="ctr">
              <a:lnSpc>
                <a:spcPts val="15265"/>
              </a:lnSpc>
              <a:spcBef>
                <a:spcPct val="0"/>
              </a:spcBef>
            </a:pPr>
            <a:r>
              <a:rPr lang="en-US" sz="10000" spc="-992" dirty="0">
                <a:solidFill>
                  <a:srgbClr val="FDECCF"/>
                </a:solidFill>
                <a:latin typeface="Horizon"/>
              </a:rPr>
              <a:t>Afge     pay   Raises   </a:t>
            </a:r>
          </a:p>
        </p:txBody>
      </p:sp>
      <p:grpSp>
        <p:nvGrpSpPr>
          <p:cNvPr id="5" name="Group 5"/>
          <p:cNvGrpSpPr/>
          <p:nvPr/>
        </p:nvGrpSpPr>
        <p:grpSpPr>
          <a:xfrm>
            <a:off x="5032935" y="6984359"/>
            <a:ext cx="8222130" cy="1359542"/>
            <a:chOff x="0" y="-57150"/>
            <a:chExt cx="2165499" cy="358069"/>
          </a:xfrm>
        </p:grpSpPr>
        <p:sp>
          <p:nvSpPr>
            <p:cNvPr id="6" name="Freeform 6"/>
            <p:cNvSpPr/>
            <p:nvPr/>
          </p:nvSpPr>
          <p:spPr>
            <a:xfrm>
              <a:off x="0" y="0"/>
              <a:ext cx="2165499" cy="247493"/>
            </a:xfrm>
            <a:custGeom>
              <a:avLst/>
              <a:gdLst/>
              <a:ahLst/>
              <a:cxnLst/>
              <a:rect l="l" t="t" r="r" b="b"/>
              <a:pathLst>
                <a:path w="2165499" h="247493">
                  <a:moveTo>
                    <a:pt x="23540" y="0"/>
                  </a:moveTo>
                  <a:lnTo>
                    <a:pt x="2141960" y="0"/>
                  </a:lnTo>
                  <a:cubicBezTo>
                    <a:pt x="2148203" y="0"/>
                    <a:pt x="2154190" y="2480"/>
                    <a:pt x="2158605" y="6895"/>
                  </a:cubicBezTo>
                  <a:cubicBezTo>
                    <a:pt x="2163019" y="11309"/>
                    <a:pt x="2165499" y="17297"/>
                    <a:pt x="2165499" y="23540"/>
                  </a:cubicBezTo>
                  <a:lnTo>
                    <a:pt x="2165499" y="223953"/>
                  </a:lnTo>
                  <a:cubicBezTo>
                    <a:pt x="2165499" y="236954"/>
                    <a:pt x="2154960" y="247493"/>
                    <a:pt x="2141960" y="247493"/>
                  </a:cubicBezTo>
                  <a:lnTo>
                    <a:pt x="23540" y="247493"/>
                  </a:lnTo>
                  <a:cubicBezTo>
                    <a:pt x="17297" y="247493"/>
                    <a:pt x="11309" y="245013"/>
                    <a:pt x="6895" y="240598"/>
                  </a:cubicBezTo>
                  <a:cubicBezTo>
                    <a:pt x="2480" y="236184"/>
                    <a:pt x="0" y="230196"/>
                    <a:pt x="0" y="223953"/>
                  </a:cubicBezTo>
                  <a:lnTo>
                    <a:pt x="0" y="23540"/>
                  </a:lnTo>
                  <a:cubicBezTo>
                    <a:pt x="0" y="17297"/>
                    <a:pt x="2480" y="11309"/>
                    <a:pt x="6895" y="6895"/>
                  </a:cubicBezTo>
                  <a:cubicBezTo>
                    <a:pt x="11309" y="2480"/>
                    <a:pt x="17297" y="0"/>
                    <a:pt x="23540" y="0"/>
                  </a:cubicBezTo>
                  <a:close/>
                </a:path>
              </a:pathLst>
            </a:custGeom>
            <a:solidFill>
              <a:srgbClr val="FDECCF"/>
            </a:solidFill>
            <a:ln w="76200" cap="rnd">
              <a:solidFill>
                <a:srgbClr val="000000"/>
              </a:solidFill>
              <a:round/>
            </a:ln>
          </p:spPr>
        </p:sp>
        <p:sp>
          <p:nvSpPr>
            <p:cNvPr id="7" name="TextBox 7"/>
            <p:cNvSpPr txBox="1"/>
            <p:nvPr/>
          </p:nvSpPr>
          <p:spPr>
            <a:xfrm>
              <a:off x="0" y="-57150"/>
              <a:ext cx="2146414" cy="358069"/>
            </a:xfrm>
            <a:prstGeom prst="rect">
              <a:avLst/>
            </a:prstGeom>
          </p:spPr>
          <p:txBody>
            <a:bodyPr lIns="50800" tIns="50800" rIns="50800" bIns="50800" rtlCol="0" anchor="ctr"/>
            <a:lstStyle/>
            <a:p>
              <a:pPr algn="ctr">
                <a:lnSpc>
                  <a:spcPts val="2659"/>
                </a:lnSpc>
              </a:pPr>
              <a:r>
                <a:rPr lang="en-US" sz="2800" b="1" dirty="0">
                  <a:solidFill>
                    <a:srgbClr val="000000"/>
                  </a:solidFill>
                  <a:latin typeface="Canva Sans 1"/>
                </a:rPr>
                <a:t>LOCAL #</a:t>
              </a:r>
            </a:p>
          </p:txBody>
        </p:sp>
      </p:grpSp>
      <p:sp>
        <p:nvSpPr>
          <p:cNvPr id="8" name="Freeform 8"/>
          <p:cNvSpPr/>
          <p:nvPr/>
        </p:nvSpPr>
        <p:spPr>
          <a:xfrm>
            <a:off x="332349" y="8629040"/>
            <a:ext cx="2836735" cy="1496401"/>
          </a:xfrm>
          <a:custGeom>
            <a:avLst/>
            <a:gdLst/>
            <a:ahLst/>
            <a:cxnLst/>
            <a:rect l="l" t="t" r="r" b="b"/>
            <a:pathLst>
              <a:path w="2836735" h="1496401">
                <a:moveTo>
                  <a:pt x="0" y="0"/>
                </a:moveTo>
                <a:lnTo>
                  <a:pt x="2836735" y="0"/>
                </a:lnTo>
                <a:lnTo>
                  <a:pt x="2836735" y="1496401"/>
                </a:lnTo>
                <a:lnTo>
                  <a:pt x="0" y="1496401"/>
                </a:lnTo>
                <a:lnTo>
                  <a:pt x="0" y="0"/>
                </a:lnTo>
                <a:close/>
              </a:path>
            </a:pathLst>
          </a:custGeom>
          <a:blipFill>
            <a:blip r:embed="rId5"/>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sign&#10;&#10;Description automatically generated">
            <a:extLst>
              <a:ext uri="{FF2B5EF4-FFF2-40B4-BE49-F238E27FC236}">
                <a16:creationId xmlns:a16="http://schemas.microsoft.com/office/drawing/2014/main" id="{0C2E59A2-38F5-6147-AF2F-9F08491C8049}"/>
              </a:ext>
            </a:extLst>
          </p:cNvPr>
          <p:cNvPicPr>
            <a:picLocks noChangeAspect="1"/>
          </p:cNvPicPr>
          <p:nvPr/>
        </p:nvPicPr>
        <p:blipFill>
          <a:blip r:embed="rId3"/>
          <a:stretch>
            <a:fillRect/>
          </a:stretch>
        </p:blipFill>
        <p:spPr>
          <a:xfrm>
            <a:off x="16346697" y="7418536"/>
            <a:ext cx="1305198" cy="2633870"/>
          </a:xfrm>
          <a:prstGeom prst="rect">
            <a:avLst/>
          </a:prstGeom>
        </p:spPr>
      </p:pic>
      <p:sp>
        <p:nvSpPr>
          <p:cNvPr id="6" name="TextBox 5">
            <a:extLst>
              <a:ext uri="{FF2B5EF4-FFF2-40B4-BE49-F238E27FC236}">
                <a16:creationId xmlns:a16="http://schemas.microsoft.com/office/drawing/2014/main" id="{150CDAC2-2A59-4347-98BF-67A42DEB9B29}"/>
              </a:ext>
            </a:extLst>
          </p:cNvPr>
          <p:cNvSpPr txBox="1"/>
          <p:nvPr/>
        </p:nvSpPr>
        <p:spPr>
          <a:xfrm>
            <a:off x="378931" y="8146656"/>
            <a:ext cx="13951745" cy="1107996"/>
          </a:xfrm>
          <a:prstGeom prst="rect">
            <a:avLst/>
          </a:prstGeom>
          <a:solidFill>
            <a:srgbClr val="092C74"/>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B73A0505-2ECE-BD41-B006-87628FB68831}"/>
              </a:ext>
            </a:extLst>
          </p:cNvPr>
          <p:cNvSpPr/>
          <p:nvPr/>
        </p:nvSpPr>
        <p:spPr>
          <a:xfrm>
            <a:off x="13953230" y="7586663"/>
            <a:ext cx="2136293" cy="2271713"/>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Text Placeholder 2">
            <a:extLst>
              <a:ext uri="{FF2B5EF4-FFF2-40B4-BE49-F238E27FC236}">
                <a16:creationId xmlns:a16="http://schemas.microsoft.com/office/drawing/2014/main" id="{DEEA05E6-352E-2241-86FE-3F6F50318123}"/>
              </a:ext>
            </a:extLst>
          </p:cNvPr>
          <p:cNvSpPr txBox="1">
            <a:spLocks/>
          </p:cNvSpPr>
          <p:nvPr/>
        </p:nvSpPr>
        <p:spPr>
          <a:xfrm>
            <a:off x="-1045320" y="6506662"/>
            <a:ext cx="12512351" cy="1823747"/>
          </a:xfrm>
          <a:prstGeom prst="rect">
            <a:avLst/>
          </a:prstGeom>
        </p:spPr>
        <p:txBody>
          <a:bodyPr vert="horz" lIns="137160" tIns="68580" rIns="137160" bIns="685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200" b="1" dirty="0">
                <a:solidFill>
                  <a:srgbClr val="FCB524"/>
                </a:solidFill>
                <a:latin typeface="Arial Black" panose="020B0604020202020204" pitchFamily="34" charset="0"/>
                <a:cs typeface="Arial Black" panose="020B0604020202020204" pitchFamily="34" charset="0"/>
              </a:rPr>
              <a:t>Join</a:t>
            </a:r>
            <a:r>
              <a:rPr lang="en-US" sz="13200" b="1" dirty="0">
                <a:solidFill>
                  <a:srgbClr val="002060"/>
                </a:solidFill>
                <a:latin typeface="Arial Black" panose="020B0604020202020204" pitchFamily="34" charset="0"/>
                <a:cs typeface="Arial Black" panose="020B0604020202020204" pitchFamily="34" charset="0"/>
              </a:rPr>
              <a:t> </a:t>
            </a:r>
            <a:r>
              <a:rPr lang="en-US" sz="13200" b="1" dirty="0">
                <a:solidFill>
                  <a:srgbClr val="092C74"/>
                </a:solidFill>
                <a:latin typeface="Arial Black" panose="020B0604020202020204" pitchFamily="34" charset="0"/>
                <a:cs typeface="Arial Black" panose="020B0604020202020204" pitchFamily="34" charset="0"/>
              </a:rPr>
              <a:t>AFGE</a:t>
            </a:r>
          </a:p>
        </p:txBody>
      </p:sp>
      <p:pic>
        <p:nvPicPr>
          <p:cNvPr id="10" name="Picture 9" descr="A hand holding a blue sign&#10;&#10;Description automatically generated with medium confidence">
            <a:extLst>
              <a:ext uri="{FF2B5EF4-FFF2-40B4-BE49-F238E27FC236}">
                <a16:creationId xmlns:a16="http://schemas.microsoft.com/office/drawing/2014/main" id="{B2C6686E-2D6A-4C45-A80C-7E6A80D96B21}"/>
              </a:ext>
            </a:extLst>
          </p:cNvPr>
          <p:cNvPicPr>
            <a:picLocks noChangeAspect="1"/>
          </p:cNvPicPr>
          <p:nvPr/>
        </p:nvPicPr>
        <p:blipFill>
          <a:blip r:embed="rId4"/>
          <a:stretch>
            <a:fillRect/>
          </a:stretch>
        </p:blipFill>
        <p:spPr>
          <a:xfrm>
            <a:off x="7936395" y="488001"/>
            <a:ext cx="9715500" cy="5048250"/>
          </a:xfrm>
          <a:prstGeom prst="rect">
            <a:avLst/>
          </a:prstGeom>
        </p:spPr>
      </p:pic>
    </p:spTree>
    <p:extLst>
      <p:ext uri="{BB962C8B-B14F-4D97-AF65-F5344CB8AC3E}">
        <p14:creationId xmlns:p14="http://schemas.microsoft.com/office/powerpoint/2010/main" val="6981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B71A"/>
        </a:solidFill>
        <a:effectLst/>
      </p:bgPr>
    </p:bg>
    <p:spTree>
      <p:nvGrpSpPr>
        <p:cNvPr id="1" name=""/>
        <p:cNvGrpSpPr/>
        <p:nvPr/>
      </p:nvGrpSpPr>
      <p:grpSpPr>
        <a:xfrm>
          <a:off x="0" y="0"/>
          <a:ext cx="0" cy="0"/>
          <a:chOff x="0" y="0"/>
          <a:chExt cx="0" cy="0"/>
        </a:xfrm>
      </p:grpSpPr>
      <p:sp>
        <p:nvSpPr>
          <p:cNvPr id="2" name="Freeform 2"/>
          <p:cNvSpPr/>
          <p:nvPr/>
        </p:nvSpPr>
        <p:spPr>
          <a:xfrm rot="-5400000">
            <a:off x="5067427" y="-2968808"/>
            <a:ext cx="8153146" cy="16230600"/>
          </a:xfrm>
          <a:custGeom>
            <a:avLst/>
            <a:gdLst/>
            <a:ahLst/>
            <a:cxnLst/>
            <a:rect l="l" t="t" r="r" b="b"/>
            <a:pathLst>
              <a:path w="8153146" h="16230600">
                <a:moveTo>
                  <a:pt x="0" y="0"/>
                </a:moveTo>
                <a:lnTo>
                  <a:pt x="8153146" y="0"/>
                </a:lnTo>
                <a:lnTo>
                  <a:pt x="8153146" y="16230600"/>
                </a:lnTo>
                <a:lnTo>
                  <a:pt x="0" y="16230600"/>
                </a:lnTo>
                <a:lnTo>
                  <a:pt x="0" y="0"/>
                </a:lnTo>
                <a:close/>
              </a:path>
            </a:pathLst>
          </a:custGeom>
          <a:blipFill>
            <a:blip r:embed="rId3">
              <a:alphaModFix amt="19999"/>
              <a:extLst>
                <a:ext uri="{96DAC541-7B7A-43D3-8B79-37D633B846F1}">
                  <asvg:svgBlip xmlns:asvg="http://schemas.microsoft.com/office/drawing/2016/SVG/main" r:embed="rId4"/>
                </a:ext>
              </a:extLst>
            </a:blip>
            <a:stretch>
              <a:fillRect l="-24615" r="-24688"/>
            </a:stretch>
          </a:blipFill>
        </p:spPr>
      </p:sp>
      <p:grpSp>
        <p:nvGrpSpPr>
          <p:cNvPr id="3" name="Group 3"/>
          <p:cNvGrpSpPr/>
          <p:nvPr/>
        </p:nvGrpSpPr>
        <p:grpSpPr>
          <a:xfrm>
            <a:off x="-514350" y="-323987"/>
            <a:ext cx="9658350" cy="10934973"/>
            <a:chOff x="0" y="0"/>
            <a:chExt cx="2543763" cy="2879993"/>
          </a:xfrm>
        </p:grpSpPr>
        <p:sp>
          <p:nvSpPr>
            <p:cNvPr id="4" name="Freeform 4"/>
            <p:cNvSpPr/>
            <p:nvPr/>
          </p:nvSpPr>
          <p:spPr>
            <a:xfrm>
              <a:off x="0" y="0"/>
              <a:ext cx="2543763" cy="2879993"/>
            </a:xfrm>
            <a:custGeom>
              <a:avLst/>
              <a:gdLst/>
              <a:ahLst/>
              <a:cxnLst/>
              <a:rect l="l" t="t" r="r" b="b"/>
              <a:pathLst>
                <a:path w="2543763" h="2879993">
                  <a:moveTo>
                    <a:pt x="0" y="0"/>
                  </a:moveTo>
                  <a:lnTo>
                    <a:pt x="2543763" y="0"/>
                  </a:lnTo>
                  <a:lnTo>
                    <a:pt x="2543763" y="2879993"/>
                  </a:lnTo>
                  <a:lnTo>
                    <a:pt x="0" y="2879993"/>
                  </a:lnTo>
                  <a:close/>
                </a:path>
              </a:pathLst>
            </a:custGeom>
            <a:solidFill>
              <a:srgbClr val="032C74"/>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dirty="0"/>
            </a:p>
          </p:txBody>
        </p:sp>
      </p:grpSp>
      <p:sp>
        <p:nvSpPr>
          <p:cNvPr id="6" name="Freeform 6"/>
          <p:cNvSpPr/>
          <p:nvPr/>
        </p:nvSpPr>
        <p:spPr>
          <a:xfrm>
            <a:off x="1828800" y="5696902"/>
            <a:ext cx="6331374" cy="3561398"/>
          </a:xfrm>
          <a:custGeom>
            <a:avLst/>
            <a:gdLst/>
            <a:ahLst/>
            <a:cxnLst/>
            <a:rect l="l" t="t" r="r" b="b"/>
            <a:pathLst>
              <a:path w="6331374" h="3561398">
                <a:moveTo>
                  <a:pt x="0" y="0"/>
                </a:moveTo>
                <a:lnTo>
                  <a:pt x="6331374" y="0"/>
                </a:lnTo>
                <a:lnTo>
                  <a:pt x="6331374" y="3561398"/>
                </a:lnTo>
                <a:lnTo>
                  <a:pt x="0" y="3561398"/>
                </a:lnTo>
                <a:lnTo>
                  <a:pt x="0" y="0"/>
                </a:lnTo>
                <a:close/>
              </a:path>
            </a:pathLst>
          </a:custGeom>
          <a:blipFill>
            <a:blip r:embed="rId5"/>
            <a:stretch>
              <a:fillRect/>
            </a:stretch>
          </a:blipFill>
        </p:spPr>
      </p:sp>
      <p:sp>
        <p:nvSpPr>
          <p:cNvPr id="7" name="TextBox 7"/>
          <p:cNvSpPr txBox="1"/>
          <p:nvPr/>
        </p:nvSpPr>
        <p:spPr>
          <a:xfrm>
            <a:off x="1028700" y="1657946"/>
            <a:ext cx="7082149" cy="2346733"/>
          </a:xfrm>
          <a:prstGeom prst="rect">
            <a:avLst/>
          </a:prstGeom>
        </p:spPr>
        <p:txBody>
          <a:bodyPr lIns="0" tIns="0" rIns="0" bIns="0" rtlCol="0" anchor="t">
            <a:spAutoFit/>
          </a:bodyPr>
          <a:lstStyle/>
          <a:p>
            <a:pPr>
              <a:lnSpc>
                <a:spcPts val="5999"/>
              </a:lnSpc>
            </a:pPr>
            <a:r>
              <a:rPr lang="en-US" sz="5999" dirty="0">
                <a:solidFill>
                  <a:srgbClr val="FDECCF"/>
                </a:solidFill>
                <a:latin typeface="Horizon"/>
              </a:rPr>
              <a:t>OUR UNION </a:t>
            </a:r>
          </a:p>
          <a:p>
            <a:pPr>
              <a:lnSpc>
                <a:spcPts val="5999"/>
              </a:lnSpc>
            </a:pPr>
            <a:r>
              <a:rPr lang="en-US" sz="5999" dirty="0">
                <a:solidFill>
                  <a:srgbClr val="FDECCF"/>
                </a:solidFill>
                <a:latin typeface="Horizon"/>
              </a:rPr>
              <a:t>IS RAISING OUR  PAY</a:t>
            </a:r>
          </a:p>
        </p:txBody>
      </p:sp>
      <p:sp>
        <p:nvSpPr>
          <p:cNvPr id="8" name="TextBox 8"/>
          <p:cNvSpPr txBox="1"/>
          <p:nvPr/>
        </p:nvSpPr>
        <p:spPr>
          <a:xfrm>
            <a:off x="10360955" y="1303975"/>
            <a:ext cx="5954610" cy="1575436"/>
          </a:xfrm>
          <a:prstGeom prst="rect">
            <a:avLst/>
          </a:prstGeom>
        </p:spPr>
        <p:txBody>
          <a:bodyPr lIns="0" tIns="0" rIns="0" bIns="0" rtlCol="0" anchor="t">
            <a:spAutoFit/>
          </a:bodyPr>
          <a:lstStyle/>
          <a:p>
            <a:pPr algn="ctr">
              <a:lnSpc>
                <a:spcPts val="3900"/>
              </a:lnSpc>
            </a:pPr>
            <a:r>
              <a:rPr lang="en-US" sz="3900" dirty="0">
                <a:solidFill>
                  <a:srgbClr val="000000"/>
                </a:solidFill>
                <a:latin typeface="Horizon"/>
              </a:rPr>
              <a:t>biggest pay raise in 40 years</a:t>
            </a:r>
          </a:p>
        </p:txBody>
      </p:sp>
      <p:sp>
        <p:nvSpPr>
          <p:cNvPr id="9" name="TextBox 9"/>
          <p:cNvSpPr txBox="1"/>
          <p:nvPr/>
        </p:nvSpPr>
        <p:spPr>
          <a:xfrm>
            <a:off x="10481844" y="3376912"/>
            <a:ext cx="5493761" cy="2070736"/>
          </a:xfrm>
          <a:prstGeom prst="rect">
            <a:avLst/>
          </a:prstGeom>
        </p:spPr>
        <p:txBody>
          <a:bodyPr lIns="0" tIns="0" rIns="0" bIns="0" rtlCol="0" anchor="t">
            <a:spAutoFit/>
          </a:bodyPr>
          <a:lstStyle/>
          <a:p>
            <a:pPr algn="ctr">
              <a:lnSpc>
                <a:spcPts val="3900"/>
              </a:lnSpc>
            </a:pPr>
            <a:r>
              <a:rPr lang="en-US" sz="3900" dirty="0">
                <a:solidFill>
                  <a:srgbClr val="000000"/>
                </a:solidFill>
                <a:latin typeface="Horizon"/>
              </a:rPr>
              <a:t>locality pay raise for 32,900 feds</a:t>
            </a:r>
          </a:p>
        </p:txBody>
      </p:sp>
      <p:sp>
        <p:nvSpPr>
          <p:cNvPr id="10" name="TextBox 10"/>
          <p:cNvSpPr txBox="1"/>
          <p:nvPr/>
        </p:nvSpPr>
        <p:spPr>
          <a:xfrm>
            <a:off x="10821803" y="5942947"/>
            <a:ext cx="5493761" cy="3556636"/>
          </a:xfrm>
          <a:prstGeom prst="rect">
            <a:avLst/>
          </a:prstGeom>
        </p:spPr>
        <p:txBody>
          <a:bodyPr lIns="0" tIns="0" rIns="0" bIns="0" rtlCol="0" anchor="t">
            <a:spAutoFit/>
          </a:bodyPr>
          <a:lstStyle/>
          <a:p>
            <a:pPr algn="ctr">
              <a:lnSpc>
                <a:spcPts val="3900"/>
              </a:lnSpc>
            </a:pPr>
            <a:r>
              <a:rPr lang="en-US" sz="3900" dirty="0">
                <a:solidFill>
                  <a:srgbClr val="000000"/>
                </a:solidFill>
                <a:latin typeface="Horizon"/>
              </a:rPr>
              <a:t>tsa employees get biggest pay raise in</a:t>
            </a:r>
          </a:p>
          <a:p>
            <a:pPr algn="ctr">
              <a:lnSpc>
                <a:spcPts val="3900"/>
              </a:lnSpc>
            </a:pPr>
            <a:r>
              <a:rPr lang="en-US" sz="3900" dirty="0">
                <a:solidFill>
                  <a:srgbClr val="000000"/>
                </a:solidFill>
                <a:latin typeface="Horizon"/>
              </a:rPr>
              <a:t>history of federal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8EE6-2ADC-7F41-BF02-DAD133518C75}"/>
              </a:ext>
            </a:extLst>
          </p:cNvPr>
          <p:cNvSpPr>
            <a:spLocks noGrp="1"/>
          </p:cNvSpPr>
          <p:nvPr>
            <p:ph type="title"/>
          </p:nvPr>
        </p:nvSpPr>
        <p:spPr/>
        <p:txBody>
          <a:bodyPr>
            <a:normAutofit/>
          </a:bodyPr>
          <a:lstStyle/>
          <a:p>
            <a:r>
              <a:rPr lang="en-US" sz="9000" dirty="0"/>
              <a:t>Stay Connected</a:t>
            </a:r>
          </a:p>
        </p:txBody>
      </p:sp>
      <p:sp>
        <p:nvSpPr>
          <p:cNvPr id="3" name="Text Placeholder 2">
            <a:extLst>
              <a:ext uri="{FF2B5EF4-FFF2-40B4-BE49-F238E27FC236}">
                <a16:creationId xmlns:a16="http://schemas.microsoft.com/office/drawing/2014/main" id="{B748D4DB-9503-7640-9376-24DE15385834}"/>
              </a:ext>
            </a:extLst>
          </p:cNvPr>
          <p:cNvSpPr>
            <a:spLocks noGrp="1"/>
          </p:cNvSpPr>
          <p:nvPr>
            <p:ph type="body" idx="1"/>
          </p:nvPr>
        </p:nvSpPr>
        <p:spPr>
          <a:xfrm>
            <a:off x="1259682" y="2144111"/>
            <a:ext cx="8514939" cy="1613502"/>
          </a:xfrm>
        </p:spPr>
        <p:txBody>
          <a:bodyPr>
            <a:normAutofit/>
          </a:bodyPr>
          <a:lstStyle/>
          <a:p>
            <a:r>
              <a:rPr lang="en-US" sz="4800" dirty="0"/>
              <a:t>Get email and text updates sent to your phone.</a:t>
            </a:r>
          </a:p>
        </p:txBody>
      </p:sp>
      <p:sp>
        <p:nvSpPr>
          <p:cNvPr id="4" name="Content Placeholder 3">
            <a:extLst>
              <a:ext uri="{FF2B5EF4-FFF2-40B4-BE49-F238E27FC236}">
                <a16:creationId xmlns:a16="http://schemas.microsoft.com/office/drawing/2014/main" id="{83566B07-7F2B-B940-ADC7-DE9E3F6E748E}"/>
              </a:ext>
            </a:extLst>
          </p:cNvPr>
          <p:cNvSpPr>
            <a:spLocks noGrp="1"/>
          </p:cNvSpPr>
          <p:nvPr>
            <p:ph sz="half" idx="2"/>
          </p:nvPr>
        </p:nvSpPr>
        <p:spPr>
          <a:xfrm>
            <a:off x="1259683" y="4828599"/>
            <a:ext cx="7736681" cy="5526882"/>
          </a:xfrm>
        </p:spPr>
        <p:txBody>
          <a:bodyPr/>
          <a:lstStyle/>
          <a:p>
            <a:r>
              <a:rPr lang="en-US" dirty="0"/>
              <a:t>Text ‘</a:t>
            </a:r>
            <a:r>
              <a:rPr lang="en-US" dirty="0">
                <a:solidFill>
                  <a:srgbClr val="FCB524"/>
                </a:solidFill>
              </a:rPr>
              <a:t>AFGE</a:t>
            </a:r>
            <a:r>
              <a:rPr lang="en-US" dirty="0"/>
              <a:t>’ to </a:t>
            </a:r>
            <a:r>
              <a:rPr lang="en-US" dirty="0">
                <a:solidFill>
                  <a:srgbClr val="FCB524"/>
                </a:solidFill>
              </a:rPr>
              <a:t>59129 </a:t>
            </a:r>
            <a:r>
              <a:rPr lang="en-US" dirty="0"/>
              <a:t>to start receiving text alerts</a:t>
            </a:r>
            <a:r>
              <a:rPr lang="en-US" dirty="0">
                <a:solidFill>
                  <a:srgbClr val="FCB524"/>
                </a:solidFill>
              </a:rPr>
              <a:t>.</a:t>
            </a:r>
          </a:p>
          <a:p>
            <a:r>
              <a:rPr lang="en-US" dirty="0"/>
              <a:t>Visit </a:t>
            </a:r>
            <a:r>
              <a:rPr lang="en-US" dirty="0">
                <a:solidFill>
                  <a:srgbClr val="FFC000"/>
                </a:solidFill>
              </a:rPr>
              <a:t>afge.org/update </a:t>
            </a:r>
            <a:r>
              <a:rPr lang="en-US" dirty="0"/>
              <a:t>to sign up for email alerts!</a:t>
            </a:r>
          </a:p>
        </p:txBody>
      </p:sp>
      <p:pic>
        <p:nvPicPr>
          <p:cNvPr id="5" name="Picture 4" descr="A picture containing text, clipart, sign&#10;&#10;Description automatically generated">
            <a:extLst>
              <a:ext uri="{FF2B5EF4-FFF2-40B4-BE49-F238E27FC236}">
                <a16:creationId xmlns:a16="http://schemas.microsoft.com/office/drawing/2014/main" id="{3A73729F-2F34-AD4E-979B-5C4FBD5A1AAF}"/>
              </a:ext>
            </a:extLst>
          </p:cNvPr>
          <p:cNvPicPr>
            <a:picLocks noChangeAspect="1"/>
          </p:cNvPicPr>
          <p:nvPr/>
        </p:nvPicPr>
        <p:blipFill>
          <a:blip r:embed="rId3"/>
          <a:stretch>
            <a:fillRect/>
          </a:stretch>
        </p:blipFill>
        <p:spPr>
          <a:xfrm>
            <a:off x="16346697" y="7418536"/>
            <a:ext cx="1305198" cy="2633870"/>
          </a:xfrm>
          <a:prstGeom prst="rect">
            <a:avLst/>
          </a:prstGeom>
        </p:spPr>
      </p:pic>
    </p:spTree>
    <p:extLst>
      <p:ext uri="{BB962C8B-B14F-4D97-AF65-F5344CB8AC3E}">
        <p14:creationId xmlns:p14="http://schemas.microsoft.com/office/powerpoint/2010/main" val="195715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622"/>
        </a:solidFill>
        <a:effectLst/>
      </p:bgPr>
    </p:bg>
    <p:spTree>
      <p:nvGrpSpPr>
        <p:cNvPr id="1" name=""/>
        <p:cNvGrpSpPr/>
        <p:nvPr/>
      </p:nvGrpSpPr>
      <p:grpSpPr>
        <a:xfrm>
          <a:off x="0" y="0"/>
          <a:ext cx="0" cy="0"/>
          <a:chOff x="0" y="0"/>
          <a:chExt cx="0" cy="0"/>
        </a:xfrm>
      </p:grpSpPr>
      <p:sp>
        <p:nvSpPr>
          <p:cNvPr id="2" name="Freeform 2"/>
          <p:cNvSpPr/>
          <p:nvPr/>
        </p:nvSpPr>
        <p:spPr>
          <a:xfrm rot="-5400000">
            <a:off x="5067427" y="-4686573"/>
            <a:ext cx="8153146" cy="16230600"/>
          </a:xfrm>
          <a:custGeom>
            <a:avLst/>
            <a:gdLst/>
            <a:ahLst/>
            <a:cxnLst/>
            <a:rect l="l" t="t" r="r" b="b"/>
            <a:pathLst>
              <a:path w="8153146" h="16230600">
                <a:moveTo>
                  <a:pt x="0" y="0"/>
                </a:moveTo>
                <a:lnTo>
                  <a:pt x="8153146" y="0"/>
                </a:lnTo>
                <a:lnTo>
                  <a:pt x="8153146" y="16230600"/>
                </a:lnTo>
                <a:lnTo>
                  <a:pt x="0" y="16230600"/>
                </a:lnTo>
                <a:lnTo>
                  <a:pt x="0" y="0"/>
                </a:lnTo>
                <a:close/>
              </a:path>
            </a:pathLst>
          </a:custGeom>
          <a:blipFill>
            <a:blip r:embed="rId3">
              <a:alphaModFix amt="19999"/>
              <a:extLst>
                <a:ext uri="{96DAC541-7B7A-43D3-8B79-37D633B846F1}">
                  <asvg:svgBlip xmlns:asvg="http://schemas.microsoft.com/office/drawing/2016/SVG/main" r:embed="rId4"/>
                </a:ext>
              </a:extLst>
            </a:blip>
            <a:stretch>
              <a:fillRect l="-29953" r="-19350"/>
            </a:stretch>
          </a:blipFill>
        </p:spPr>
      </p:sp>
      <p:grpSp>
        <p:nvGrpSpPr>
          <p:cNvPr id="3" name="Group 3"/>
          <p:cNvGrpSpPr/>
          <p:nvPr/>
        </p:nvGrpSpPr>
        <p:grpSpPr>
          <a:xfrm>
            <a:off x="0" y="7581900"/>
            <a:ext cx="18288000" cy="3618810"/>
            <a:chOff x="0" y="0"/>
            <a:chExt cx="5023402" cy="973277"/>
          </a:xfrm>
        </p:grpSpPr>
        <p:sp>
          <p:nvSpPr>
            <p:cNvPr id="4" name="Freeform 4"/>
            <p:cNvSpPr/>
            <p:nvPr/>
          </p:nvSpPr>
          <p:spPr>
            <a:xfrm>
              <a:off x="0" y="0"/>
              <a:ext cx="5023402" cy="973277"/>
            </a:xfrm>
            <a:custGeom>
              <a:avLst/>
              <a:gdLst/>
              <a:ahLst/>
              <a:cxnLst/>
              <a:rect l="l" t="t" r="r" b="b"/>
              <a:pathLst>
                <a:path w="5023402" h="973277">
                  <a:moveTo>
                    <a:pt x="0" y="0"/>
                  </a:moveTo>
                  <a:lnTo>
                    <a:pt x="5023402" y="0"/>
                  </a:lnTo>
                  <a:lnTo>
                    <a:pt x="5023402" y="973277"/>
                  </a:lnTo>
                  <a:lnTo>
                    <a:pt x="0" y="973277"/>
                  </a:lnTo>
                  <a:close/>
                </a:path>
              </a:pathLst>
            </a:custGeom>
            <a:solidFill>
              <a:srgbClr val="032C74"/>
            </a:solidFill>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dirty="0"/>
            </a:p>
          </p:txBody>
        </p:sp>
      </p:grpSp>
      <p:sp>
        <p:nvSpPr>
          <p:cNvPr id="6" name="AutoShape 6"/>
          <p:cNvSpPr/>
          <p:nvPr/>
        </p:nvSpPr>
        <p:spPr>
          <a:xfrm rot="5400000">
            <a:off x="5792636" y="8517088"/>
            <a:ext cx="1434798" cy="0"/>
          </a:xfrm>
          <a:prstGeom prst="line">
            <a:avLst/>
          </a:prstGeom>
          <a:ln w="47625" cap="rnd">
            <a:solidFill>
              <a:srgbClr val="FDECCF"/>
            </a:solidFill>
            <a:prstDash val="sysDash"/>
            <a:headEnd type="none" w="sm" len="sm"/>
            <a:tailEnd type="none" w="sm" len="sm"/>
          </a:ln>
        </p:spPr>
      </p:sp>
      <p:sp>
        <p:nvSpPr>
          <p:cNvPr id="7" name="AutoShape 7"/>
          <p:cNvSpPr/>
          <p:nvPr/>
        </p:nvSpPr>
        <p:spPr>
          <a:xfrm rot="5400000">
            <a:off x="11471798" y="8517088"/>
            <a:ext cx="1434798" cy="0"/>
          </a:xfrm>
          <a:prstGeom prst="line">
            <a:avLst/>
          </a:prstGeom>
          <a:ln w="47625" cap="rnd">
            <a:solidFill>
              <a:srgbClr val="FDECCF"/>
            </a:solidFill>
            <a:prstDash val="sysDash"/>
            <a:headEnd type="none" w="sm" len="sm"/>
            <a:tailEnd type="none" w="sm" len="sm"/>
          </a:ln>
        </p:spPr>
      </p:sp>
      <p:sp>
        <p:nvSpPr>
          <p:cNvPr id="8" name="Freeform 8"/>
          <p:cNvSpPr/>
          <p:nvPr/>
        </p:nvSpPr>
        <p:spPr>
          <a:xfrm>
            <a:off x="129047" y="9137293"/>
            <a:ext cx="1964589" cy="1036337"/>
          </a:xfrm>
          <a:custGeom>
            <a:avLst/>
            <a:gdLst/>
            <a:ahLst/>
            <a:cxnLst/>
            <a:rect l="l" t="t" r="r" b="b"/>
            <a:pathLst>
              <a:path w="1964589" h="1036337">
                <a:moveTo>
                  <a:pt x="0" y="0"/>
                </a:moveTo>
                <a:lnTo>
                  <a:pt x="1964589" y="0"/>
                </a:lnTo>
                <a:lnTo>
                  <a:pt x="1964589" y="1036337"/>
                </a:lnTo>
                <a:lnTo>
                  <a:pt x="0" y="1036337"/>
                </a:lnTo>
                <a:lnTo>
                  <a:pt x="0" y="0"/>
                </a:lnTo>
                <a:close/>
              </a:path>
            </a:pathLst>
          </a:custGeom>
          <a:blipFill>
            <a:blip r:embed="rId5"/>
            <a:stretch>
              <a:fillRect/>
            </a:stretch>
          </a:blipFill>
        </p:spPr>
      </p:sp>
      <p:sp>
        <p:nvSpPr>
          <p:cNvPr id="9" name="TextBox 9"/>
          <p:cNvSpPr txBox="1"/>
          <p:nvPr/>
        </p:nvSpPr>
        <p:spPr>
          <a:xfrm>
            <a:off x="2672435" y="1895475"/>
            <a:ext cx="12943129" cy="2181226"/>
          </a:xfrm>
          <a:prstGeom prst="rect">
            <a:avLst/>
          </a:prstGeom>
        </p:spPr>
        <p:txBody>
          <a:bodyPr lIns="0" tIns="0" rIns="0" bIns="0" rtlCol="0" anchor="t">
            <a:spAutoFit/>
          </a:bodyPr>
          <a:lstStyle/>
          <a:p>
            <a:pPr algn="ctr">
              <a:lnSpc>
                <a:spcPts val="15000"/>
              </a:lnSpc>
            </a:pPr>
            <a:r>
              <a:rPr lang="en-US" sz="20000" dirty="0">
                <a:solidFill>
                  <a:srgbClr val="032D73"/>
                </a:solidFill>
                <a:latin typeface="Genty"/>
              </a:rPr>
              <a:t>5.2%</a:t>
            </a:r>
          </a:p>
        </p:txBody>
      </p:sp>
      <p:sp>
        <p:nvSpPr>
          <p:cNvPr id="10" name="TextBox 10"/>
          <p:cNvSpPr txBox="1"/>
          <p:nvPr/>
        </p:nvSpPr>
        <p:spPr>
          <a:xfrm>
            <a:off x="2332426" y="5762335"/>
            <a:ext cx="13623147" cy="1311276"/>
          </a:xfrm>
          <a:prstGeom prst="rect">
            <a:avLst/>
          </a:prstGeom>
        </p:spPr>
        <p:txBody>
          <a:bodyPr lIns="0" tIns="0" rIns="0" bIns="0" rtlCol="0" anchor="t">
            <a:spAutoFit/>
          </a:bodyPr>
          <a:lstStyle/>
          <a:p>
            <a:pPr algn="ctr">
              <a:lnSpc>
                <a:spcPts val="2500"/>
              </a:lnSpc>
            </a:pPr>
            <a:r>
              <a:rPr lang="en-US" sz="2500" dirty="0">
                <a:solidFill>
                  <a:srgbClr val="000000"/>
                </a:solidFill>
                <a:latin typeface="Horizon"/>
              </a:rPr>
              <a:t>WORKING HARD WITH CONGRESS AND THE ADMINISTRATION, AND ENGAGING IN MEMBER DRIVEN LOBBYING, AFGE MEMBERS EARNED THE BIGGEST PAY RAISE IN OVER 40 YEARS </a:t>
            </a:r>
          </a:p>
        </p:txBody>
      </p:sp>
      <p:sp>
        <p:nvSpPr>
          <p:cNvPr id="11" name="TextBox 11"/>
          <p:cNvSpPr txBox="1"/>
          <p:nvPr/>
        </p:nvSpPr>
        <p:spPr>
          <a:xfrm>
            <a:off x="1028700" y="8144059"/>
            <a:ext cx="4086088" cy="535939"/>
          </a:xfrm>
          <a:prstGeom prst="rect">
            <a:avLst/>
          </a:prstGeom>
        </p:spPr>
        <p:txBody>
          <a:bodyPr lIns="0" tIns="0" rIns="0" bIns="0" rtlCol="0" anchor="t">
            <a:spAutoFit/>
          </a:bodyPr>
          <a:lstStyle/>
          <a:p>
            <a:pPr algn="ctr">
              <a:lnSpc>
                <a:spcPts val="4060"/>
              </a:lnSpc>
            </a:pPr>
            <a:r>
              <a:rPr lang="en-US" sz="2900" dirty="0">
                <a:solidFill>
                  <a:srgbClr val="FDECCF"/>
                </a:solidFill>
                <a:latin typeface="Horizon"/>
              </a:rPr>
              <a:t>LOBBYING</a:t>
            </a:r>
          </a:p>
        </p:txBody>
      </p:sp>
      <p:sp>
        <p:nvSpPr>
          <p:cNvPr id="12" name="TextBox 12"/>
          <p:cNvSpPr txBox="1"/>
          <p:nvPr/>
        </p:nvSpPr>
        <p:spPr>
          <a:xfrm>
            <a:off x="7213675" y="8144059"/>
            <a:ext cx="4561143" cy="1050289"/>
          </a:xfrm>
          <a:prstGeom prst="rect">
            <a:avLst/>
          </a:prstGeom>
        </p:spPr>
        <p:txBody>
          <a:bodyPr lIns="0" tIns="0" rIns="0" bIns="0" rtlCol="0" anchor="t">
            <a:spAutoFit/>
          </a:bodyPr>
          <a:lstStyle/>
          <a:p>
            <a:pPr algn="ctr">
              <a:lnSpc>
                <a:spcPts val="4060"/>
              </a:lnSpc>
            </a:pPr>
            <a:r>
              <a:rPr lang="en-US" sz="2900" dirty="0">
                <a:solidFill>
                  <a:srgbClr val="FDECCF"/>
                </a:solidFill>
                <a:latin typeface="Horizon"/>
              </a:rPr>
              <a:t>CALLS TO CONGRESS</a:t>
            </a:r>
          </a:p>
        </p:txBody>
      </p:sp>
      <p:sp>
        <p:nvSpPr>
          <p:cNvPr id="13" name="TextBox 13"/>
          <p:cNvSpPr txBox="1"/>
          <p:nvPr/>
        </p:nvSpPr>
        <p:spPr>
          <a:xfrm>
            <a:off x="13169083" y="8144059"/>
            <a:ext cx="4090217" cy="1050289"/>
          </a:xfrm>
          <a:prstGeom prst="rect">
            <a:avLst/>
          </a:prstGeom>
        </p:spPr>
        <p:txBody>
          <a:bodyPr lIns="0" tIns="0" rIns="0" bIns="0" rtlCol="0" anchor="t">
            <a:spAutoFit/>
          </a:bodyPr>
          <a:lstStyle/>
          <a:p>
            <a:pPr algn="ctr">
              <a:lnSpc>
                <a:spcPts val="4060"/>
              </a:lnSpc>
            </a:pPr>
            <a:r>
              <a:rPr lang="en-US" sz="2900" dirty="0">
                <a:solidFill>
                  <a:srgbClr val="FDECCF"/>
                </a:solidFill>
                <a:latin typeface="Horizon"/>
              </a:rPr>
              <a:t>LETTER WRITING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73"/>
        </a:solidFill>
        <a:effectLst/>
      </p:bgPr>
    </p:bg>
    <p:spTree>
      <p:nvGrpSpPr>
        <p:cNvPr id="1" name=""/>
        <p:cNvGrpSpPr/>
        <p:nvPr/>
      </p:nvGrpSpPr>
      <p:grpSpPr>
        <a:xfrm>
          <a:off x="0" y="0"/>
          <a:ext cx="0" cy="0"/>
          <a:chOff x="0" y="0"/>
          <a:chExt cx="0" cy="0"/>
        </a:xfrm>
      </p:grpSpPr>
      <p:grpSp>
        <p:nvGrpSpPr>
          <p:cNvPr id="2" name="Group 2"/>
          <p:cNvGrpSpPr/>
          <p:nvPr/>
        </p:nvGrpSpPr>
        <p:grpSpPr>
          <a:xfrm>
            <a:off x="4623432" y="-206158"/>
            <a:ext cx="14022379" cy="11331378"/>
            <a:chOff x="0" y="0"/>
            <a:chExt cx="3693137" cy="2984396"/>
          </a:xfrm>
        </p:grpSpPr>
        <p:sp>
          <p:nvSpPr>
            <p:cNvPr id="3" name="Freeform 3"/>
            <p:cNvSpPr/>
            <p:nvPr/>
          </p:nvSpPr>
          <p:spPr>
            <a:xfrm>
              <a:off x="0" y="0"/>
              <a:ext cx="3693137" cy="2984396"/>
            </a:xfrm>
            <a:custGeom>
              <a:avLst/>
              <a:gdLst/>
              <a:ahLst/>
              <a:cxnLst/>
              <a:rect l="l" t="t" r="r" b="b"/>
              <a:pathLst>
                <a:path w="3693137" h="2984396">
                  <a:moveTo>
                    <a:pt x="0" y="0"/>
                  </a:moveTo>
                  <a:lnTo>
                    <a:pt x="3693137" y="0"/>
                  </a:lnTo>
                  <a:lnTo>
                    <a:pt x="3693137" y="2984396"/>
                  </a:lnTo>
                  <a:lnTo>
                    <a:pt x="0" y="2984396"/>
                  </a:lnTo>
                  <a:close/>
                </a:path>
              </a:pathLst>
            </a:custGeom>
            <a:solidFill>
              <a:srgbClr val="FEB71A"/>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3600"/>
                </a:lnSpc>
              </a:pPr>
              <a:endParaRPr dirty="0"/>
            </a:p>
          </p:txBody>
        </p:sp>
      </p:grpSp>
      <p:sp>
        <p:nvSpPr>
          <p:cNvPr id="5" name="Freeform 5"/>
          <p:cNvSpPr/>
          <p:nvPr/>
        </p:nvSpPr>
        <p:spPr>
          <a:xfrm>
            <a:off x="662527" y="462839"/>
            <a:ext cx="10972094" cy="7314729"/>
          </a:xfrm>
          <a:custGeom>
            <a:avLst/>
            <a:gdLst/>
            <a:ahLst/>
            <a:cxnLst/>
            <a:rect l="l" t="t" r="r" b="b"/>
            <a:pathLst>
              <a:path w="10972094" h="7314729">
                <a:moveTo>
                  <a:pt x="0" y="0"/>
                </a:moveTo>
                <a:lnTo>
                  <a:pt x="10972094" y="0"/>
                </a:lnTo>
                <a:lnTo>
                  <a:pt x="10972094" y="7314729"/>
                </a:lnTo>
                <a:lnTo>
                  <a:pt x="0" y="7314729"/>
                </a:lnTo>
                <a:lnTo>
                  <a:pt x="0" y="0"/>
                </a:lnTo>
                <a:close/>
              </a:path>
            </a:pathLst>
          </a:custGeom>
          <a:blipFill>
            <a:blip r:embed="rId3"/>
            <a:stretch>
              <a:fillRect/>
            </a:stretch>
          </a:blipFill>
        </p:spPr>
      </p:sp>
      <p:sp>
        <p:nvSpPr>
          <p:cNvPr id="6" name="Freeform 6"/>
          <p:cNvSpPr/>
          <p:nvPr/>
        </p:nvSpPr>
        <p:spPr>
          <a:xfrm>
            <a:off x="16065171" y="9138618"/>
            <a:ext cx="1964589" cy="1036337"/>
          </a:xfrm>
          <a:custGeom>
            <a:avLst/>
            <a:gdLst/>
            <a:ahLst/>
            <a:cxnLst/>
            <a:rect l="l" t="t" r="r" b="b"/>
            <a:pathLst>
              <a:path w="1964589" h="1036337">
                <a:moveTo>
                  <a:pt x="0" y="0"/>
                </a:moveTo>
                <a:lnTo>
                  <a:pt x="1964589" y="0"/>
                </a:lnTo>
                <a:lnTo>
                  <a:pt x="1964589" y="1036336"/>
                </a:lnTo>
                <a:lnTo>
                  <a:pt x="0" y="1036336"/>
                </a:lnTo>
                <a:lnTo>
                  <a:pt x="0" y="0"/>
                </a:lnTo>
                <a:close/>
              </a:path>
            </a:pathLst>
          </a:custGeom>
          <a:blipFill>
            <a:blip r:embed="rId4"/>
            <a:stretch>
              <a:fillRect/>
            </a:stretch>
          </a:blipFill>
        </p:spPr>
      </p:sp>
      <p:grpSp>
        <p:nvGrpSpPr>
          <p:cNvPr id="7" name="Group 7"/>
          <p:cNvGrpSpPr/>
          <p:nvPr/>
        </p:nvGrpSpPr>
        <p:grpSpPr>
          <a:xfrm>
            <a:off x="11994446" y="1430220"/>
            <a:ext cx="5652758" cy="5652758"/>
            <a:chOff x="0" y="0"/>
            <a:chExt cx="7537010" cy="7537010"/>
          </a:xfrm>
        </p:grpSpPr>
        <p:grpSp>
          <p:nvGrpSpPr>
            <p:cNvPr id="8" name="Group 8"/>
            <p:cNvGrpSpPr/>
            <p:nvPr/>
          </p:nvGrpSpPr>
          <p:grpSpPr>
            <a:xfrm rot="5400000">
              <a:off x="3349132" y="6780843"/>
              <a:ext cx="838746" cy="673589"/>
              <a:chOff x="0" y="0"/>
              <a:chExt cx="706752" cy="508000"/>
            </a:xfrm>
          </p:grpSpPr>
          <p:sp>
            <p:nvSpPr>
              <p:cNvPr id="9" name="Freeform 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10" name="Group 10"/>
            <p:cNvGrpSpPr/>
            <p:nvPr/>
          </p:nvGrpSpPr>
          <p:grpSpPr>
            <a:xfrm rot="5400000">
              <a:off x="3349132" y="82579"/>
              <a:ext cx="838746" cy="673589"/>
              <a:chOff x="0" y="0"/>
              <a:chExt cx="706752" cy="508000"/>
            </a:xfrm>
          </p:grpSpPr>
          <p:sp>
            <p:nvSpPr>
              <p:cNvPr id="11" name="Freeform 1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12" name="Group 12"/>
            <p:cNvGrpSpPr/>
            <p:nvPr/>
          </p:nvGrpSpPr>
          <p:grpSpPr>
            <a:xfrm rot="-10800000">
              <a:off x="0" y="3431711"/>
              <a:ext cx="838746" cy="673589"/>
              <a:chOff x="0" y="0"/>
              <a:chExt cx="706752" cy="508000"/>
            </a:xfrm>
          </p:grpSpPr>
          <p:sp>
            <p:nvSpPr>
              <p:cNvPr id="13" name="Freeform 1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14" name="Group 14"/>
            <p:cNvGrpSpPr/>
            <p:nvPr/>
          </p:nvGrpSpPr>
          <p:grpSpPr>
            <a:xfrm rot="-10800000">
              <a:off x="6698264" y="3431711"/>
              <a:ext cx="838746" cy="673589"/>
              <a:chOff x="0" y="0"/>
              <a:chExt cx="706752" cy="508000"/>
            </a:xfrm>
          </p:grpSpPr>
          <p:sp>
            <p:nvSpPr>
              <p:cNvPr id="15" name="Freeform 1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16" name="Group 16"/>
            <p:cNvGrpSpPr/>
            <p:nvPr/>
          </p:nvGrpSpPr>
          <p:grpSpPr>
            <a:xfrm rot="7314931">
              <a:off x="1578552" y="6274549"/>
              <a:ext cx="838746" cy="673589"/>
              <a:chOff x="0" y="0"/>
              <a:chExt cx="706752" cy="508000"/>
            </a:xfrm>
          </p:grpSpPr>
          <p:sp>
            <p:nvSpPr>
              <p:cNvPr id="17" name="Freeform 1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18" name="Group 18"/>
            <p:cNvGrpSpPr/>
            <p:nvPr/>
          </p:nvGrpSpPr>
          <p:grpSpPr>
            <a:xfrm rot="7314931">
              <a:off x="5119712" y="588872"/>
              <a:ext cx="838746" cy="673589"/>
              <a:chOff x="0" y="0"/>
              <a:chExt cx="706752" cy="508000"/>
            </a:xfrm>
          </p:grpSpPr>
          <p:sp>
            <p:nvSpPr>
              <p:cNvPr id="19" name="Freeform 1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20" name="Group 20"/>
            <p:cNvGrpSpPr/>
            <p:nvPr/>
          </p:nvGrpSpPr>
          <p:grpSpPr>
            <a:xfrm rot="-8885068">
              <a:off x="506293" y="1661131"/>
              <a:ext cx="838746" cy="673589"/>
              <a:chOff x="0" y="0"/>
              <a:chExt cx="706752" cy="508000"/>
            </a:xfrm>
          </p:grpSpPr>
          <p:sp>
            <p:nvSpPr>
              <p:cNvPr id="21" name="Freeform 2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22" name="Group 22"/>
            <p:cNvGrpSpPr/>
            <p:nvPr/>
          </p:nvGrpSpPr>
          <p:grpSpPr>
            <a:xfrm rot="-8885068">
              <a:off x="6191971" y="5202291"/>
              <a:ext cx="838746" cy="673589"/>
              <a:chOff x="0" y="0"/>
              <a:chExt cx="706752" cy="508000"/>
            </a:xfrm>
          </p:grpSpPr>
          <p:sp>
            <p:nvSpPr>
              <p:cNvPr id="23" name="Freeform 23"/>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24" name="Group 24"/>
            <p:cNvGrpSpPr/>
            <p:nvPr/>
          </p:nvGrpSpPr>
          <p:grpSpPr>
            <a:xfrm rot="9043094">
              <a:off x="427935" y="5069787"/>
              <a:ext cx="838746" cy="673589"/>
              <a:chOff x="0" y="0"/>
              <a:chExt cx="706752" cy="508000"/>
            </a:xfrm>
          </p:grpSpPr>
          <p:sp>
            <p:nvSpPr>
              <p:cNvPr id="25" name="Freeform 25"/>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26" name="Group 26"/>
            <p:cNvGrpSpPr/>
            <p:nvPr/>
          </p:nvGrpSpPr>
          <p:grpSpPr>
            <a:xfrm rot="9043094">
              <a:off x="6270329" y="1793634"/>
              <a:ext cx="838746" cy="673589"/>
              <a:chOff x="0" y="0"/>
              <a:chExt cx="706752" cy="508000"/>
            </a:xfrm>
          </p:grpSpPr>
          <p:sp>
            <p:nvSpPr>
              <p:cNvPr id="27" name="Freeform 27"/>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28" name="Group 28"/>
            <p:cNvGrpSpPr/>
            <p:nvPr/>
          </p:nvGrpSpPr>
          <p:grpSpPr>
            <a:xfrm rot="-7156905">
              <a:off x="1711056" y="510514"/>
              <a:ext cx="838746" cy="673589"/>
              <a:chOff x="0" y="0"/>
              <a:chExt cx="706752" cy="508000"/>
            </a:xfrm>
          </p:grpSpPr>
          <p:sp>
            <p:nvSpPr>
              <p:cNvPr id="29" name="Freeform 29"/>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grpSp>
          <p:nvGrpSpPr>
            <p:cNvPr id="30" name="Group 30"/>
            <p:cNvGrpSpPr/>
            <p:nvPr/>
          </p:nvGrpSpPr>
          <p:grpSpPr>
            <a:xfrm rot="-7156905">
              <a:off x="4987209" y="6352908"/>
              <a:ext cx="838746" cy="673589"/>
              <a:chOff x="0" y="0"/>
              <a:chExt cx="706752" cy="508000"/>
            </a:xfrm>
          </p:grpSpPr>
          <p:sp>
            <p:nvSpPr>
              <p:cNvPr id="31" name="Freeform 31"/>
              <p:cNvSpPr/>
              <p:nvPr/>
            </p:nvSpPr>
            <p:spPr>
              <a:xfrm>
                <a:off x="0" y="215900"/>
                <a:ext cx="706752" cy="76200"/>
              </a:xfrm>
              <a:custGeom>
                <a:avLst/>
                <a:gdLst/>
                <a:ahLst/>
                <a:cxnLst/>
                <a:rect l="l" t="t" r="r" b="b"/>
                <a:pathLst>
                  <a:path w="706752" h="76200">
                    <a:moveTo>
                      <a:pt x="0" y="0"/>
                    </a:moveTo>
                    <a:lnTo>
                      <a:pt x="706752" y="0"/>
                    </a:lnTo>
                    <a:lnTo>
                      <a:pt x="706752" y="76200"/>
                    </a:lnTo>
                    <a:lnTo>
                      <a:pt x="0" y="76200"/>
                    </a:lnTo>
                    <a:close/>
                  </a:path>
                </a:pathLst>
              </a:custGeom>
              <a:solidFill>
                <a:srgbClr val="FFFFFF"/>
              </a:solidFill>
            </p:spPr>
          </p:sp>
        </p:grpSp>
        <p:sp>
          <p:nvSpPr>
            <p:cNvPr id="32" name="TextBox 32"/>
            <p:cNvSpPr txBox="1"/>
            <p:nvPr/>
          </p:nvSpPr>
          <p:spPr>
            <a:xfrm>
              <a:off x="2478449" y="2483046"/>
              <a:ext cx="2580834" cy="2901994"/>
            </a:xfrm>
            <a:prstGeom prst="rect">
              <a:avLst/>
            </a:prstGeom>
          </p:spPr>
          <p:txBody>
            <a:bodyPr lIns="0" tIns="0" rIns="0" bIns="0" rtlCol="0" anchor="t">
              <a:spAutoFit/>
            </a:bodyPr>
            <a:lstStyle/>
            <a:p>
              <a:pPr algn="ctr">
                <a:lnSpc>
                  <a:spcPts val="2931"/>
                </a:lnSpc>
              </a:pPr>
              <a:r>
                <a:rPr lang="en-US" sz="2093" spc="152" dirty="0">
                  <a:solidFill>
                    <a:srgbClr val="FFFFFF"/>
                  </a:solidFill>
                  <a:latin typeface="Josefin Sans Bold"/>
                </a:rPr>
                <a:t>OUR</a:t>
              </a:r>
            </a:p>
            <a:p>
              <a:pPr algn="ctr">
                <a:lnSpc>
                  <a:spcPts val="2931"/>
                </a:lnSpc>
              </a:pPr>
              <a:r>
                <a:rPr lang="en-US" sz="2093" spc="152" dirty="0">
                  <a:solidFill>
                    <a:srgbClr val="FFFFFF"/>
                  </a:solidFill>
                  <a:latin typeface="Josefin Sans Bold"/>
                </a:rPr>
                <a:t>WORK</a:t>
              </a:r>
            </a:p>
            <a:p>
              <a:pPr algn="ctr">
                <a:lnSpc>
                  <a:spcPts val="2931"/>
                </a:lnSpc>
              </a:pPr>
              <a:r>
                <a:rPr lang="en-US" sz="2093" spc="152" dirty="0">
                  <a:solidFill>
                    <a:srgbClr val="FFFFFF"/>
                  </a:solidFill>
                  <a:latin typeface="Josefin Sans Bold"/>
                </a:rPr>
                <a:t>MADE</a:t>
              </a:r>
            </a:p>
            <a:p>
              <a:pPr algn="ctr">
                <a:lnSpc>
                  <a:spcPts val="2931"/>
                </a:lnSpc>
              </a:pPr>
              <a:r>
                <a:rPr lang="en-US" sz="2093" spc="152" dirty="0">
                  <a:solidFill>
                    <a:srgbClr val="FFFFFF"/>
                  </a:solidFill>
                  <a:latin typeface="Josefin Sans Bold"/>
                </a:rPr>
                <a:t>THE </a:t>
              </a:r>
            </a:p>
            <a:p>
              <a:pPr algn="ctr">
                <a:lnSpc>
                  <a:spcPts val="2931"/>
                </a:lnSpc>
              </a:pPr>
              <a:r>
                <a:rPr lang="en-US" sz="2093" spc="152" dirty="0">
                  <a:solidFill>
                    <a:srgbClr val="FFFFFF"/>
                  </a:solidFill>
                  <a:latin typeface="Josefin Sans Bold"/>
                </a:rPr>
                <a:t>RAISE </a:t>
              </a:r>
            </a:p>
            <a:p>
              <a:pPr algn="ctr">
                <a:lnSpc>
                  <a:spcPts val="2931"/>
                </a:lnSpc>
                <a:spcBef>
                  <a:spcPct val="0"/>
                </a:spcBef>
              </a:pPr>
              <a:r>
                <a:rPr lang="en-US" sz="2093" spc="152" dirty="0">
                  <a:solidFill>
                    <a:srgbClr val="FFFFFF"/>
                  </a:solidFill>
                  <a:latin typeface="Josefin Sans Bold"/>
                </a:rPr>
                <a:t>HAPPEN</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62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9060412"/>
          </a:xfrm>
          <a:custGeom>
            <a:avLst/>
            <a:gdLst/>
            <a:ahLst/>
            <a:cxnLst/>
            <a:rect l="l" t="t" r="r" b="b"/>
            <a:pathLst>
              <a:path w="18288000" h="9060412">
                <a:moveTo>
                  <a:pt x="0" y="0"/>
                </a:moveTo>
                <a:lnTo>
                  <a:pt x="18288000" y="0"/>
                </a:lnTo>
                <a:lnTo>
                  <a:pt x="18288000" y="9060412"/>
                </a:lnTo>
                <a:lnTo>
                  <a:pt x="0" y="9060412"/>
                </a:lnTo>
                <a:lnTo>
                  <a:pt x="0" y="0"/>
                </a:lnTo>
                <a:close/>
              </a:path>
            </a:pathLst>
          </a:custGeom>
          <a:blipFill>
            <a:blip r:embed="rId3"/>
            <a:stretch>
              <a:fillRect t="-5078"/>
            </a:stretch>
          </a:blipFill>
        </p:spPr>
      </p:sp>
      <p:sp>
        <p:nvSpPr>
          <p:cNvPr id="3" name="TextBox 3"/>
          <p:cNvSpPr txBox="1"/>
          <p:nvPr/>
        </p:nvSpPr>
        <p:spPr>
          <a:xfrm>
            <a:off x="1662721" y="9078027"/>
            <a:ext cx="13763215" cy="903164"/>
          </a:xfrm>
          <a:prstGeom prst="rect">
            <a:avLst/>
          </a:prstGeom>
        </p:spPr>
        <p:txBody>
          <a:bodyPr lIns="0" tIns="0" rIns="0" bIns="0" rtlCol="0" anchor="t">
            <a:spAutoFit/>
          </a:bodyPr>
          <a:lstStyle/>
          <a:p>
            <a:pPr>
              <a:lnSpc>
                <a:spcPts val="3662"/>
              </a:lnSpc>
            </a:pPr>
            <a:r>
              <a:rPr lang="en-US" sz="2616" dirty="0">
                <a:solidFill>
                  <a:srgbClr val="000000"/>
                </a:solidFill>
                <a:latin typeface="Montserrat Classic"/>
              </a:rPr>
              <a:t>STAFFING THE FEDERAL SALARY COUNCIL, AFGE GOT A PAY RAISE FOR 32,900 FEDERAL EMPLOYEES JUST LAST YEAR. AFGE IS THE REASON THIS HAPPENED.</a:t>
            </a: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B71A"/>
        </a:solidFill>
        <a:effectLst/>
      </p:bgPr>
    </p:bg>
    <p:spTree>
      <p:nvGrpSpPr>
        <p:cNvPr id="1" name=""/>
        <p:cNvGrpSpPr/>
        <p:nvPr/>
      </p:nvGrpSpPr>
      <p:grpSpPr>
        <a:xfrm>
          <a:off x="0" y="0"/>
          <a:ext cx="0" cy="0"/>
          <a:chOff x="0" y="0"/>
          <a:chExt cx="0" cy="0"/>
        </a:xfrm>
      </p:grpSpPr>
      <p:grpSp>
        <p:nvGrpSpPr>
          <p:cNvPr id="2" name="Group 2"/>
          <p:cNvGrpSpPr/>
          <p:nvPr/>
        </p:nvGrpSpPr>
        <p:grpSpPr>
          <a:xfrm>
            <a:off x="2363551" y="6342695"/>
            <a:ext cx="5289903" cy="2398766"/>
            <a:chOff x="0" y="0"/>
            <a:chExt cx="1792434" cy="812800"/>
          </a:xfrm>
        </p:grpSpPr>
        <p:sp>
          <p:nvSpPr>
            <p:cNvPr id="3" name="Freeform 3"/>
            <p:cNvSpPr/>
            <p:nvPr/>
          </p:nvSpPr>
          <p:spPr>
            <a:xfrm>
              <a:off x="0" y="0"/>
              <a:ext cx="1792434" cy="573476"/>
            </a:xfrm>
            <a:custGeom>
              <a:avLst/>
              <a:gdLst/>
              <a:ahLst/>
              <a:cxnLst/>
              <a:rect l="l" t="t" r="r" b="b"/>
              <a:pathLst>
                <a:path w="1792434" h="573476">
                  <a:moveTo>
                    <a:pt x="76103" y="0"/>
                  </a:moveTo>
                  <a:lnTo>
                    <a:pt x="1716330" y="0"/>
                  </a:lnTo>
                  <a:cubicBezTo>
                    <a:pt x="1736514" y="0"/>
                    <a:pt x="1755872" y="8018"/>
                    <a:pt x="1770144" y="22290"/>
                  </a:cubicBezTo>
                  <a:cubicBezTo>
                    <a:pt x="1784416" y="36562"/>
                    <a:pt x="1792434" y="55920"/>
                    <a:pt x="1792434" y="76103"/>
                  </a:cubicBezTo>
                  <a:lnTo>
                    <a:pt x="1792434" y="497372"/>
                  </a:lnTo>
                  <a:cubicBezTo>
                    <a:pt x="1792434" y="539403"/>
                    <a:pt x="1758361" y="573476"/>
                    <a:pt x="1716330" y="573476"/>
                  </a:cubicBezTo>
                  <a:lnTo>
                    <a:pt x="76103" y="573476"/>
                  </a:lnTo>
                  <a:cubicBezTo>
                    <a:pt x="34073" y="573476"/>
                    <a:pt x="0" y="539403"/>
                    <a:pt x="0" y="497372"/>
                  </a:cubicBezTo>
                  <a:lnTo>
                    <a:pt x="0" y="76103"/>
                  </a:lnTo>
                  <a:cubicBezTo>
                    <a:pt x="0" y="34073"/>
                    <a:pt x="34073" y="0"/>
                    <a:pt x="76103" y="0"/>
                  </a:cubicBezTo>
                  <a:close/>
                </a:path>
              </a:pathLst>
            </a:custGeom>
            <a:solidFill>
              <a:srgbClr val="FFC107"/>
            </a:solidFill>
          </p:spPr>
        </p:sp>
        <p:sp>
          <p:nvSpPr>
            <p:cNvPr id="4" name="TextBox 4"/>
            <p:cNvSpPr txBox="1"/>
            <p:nvPr/>
          </p:nvSpPr>
          <p:spPr>
            <a:xfrm>
              <a:off x="0" y="0"/>
              <a:ext cx="1781877" cy="812800"/>
            </a:xfrm>
            <a:prstGeom prst="rect">
              <a:avLst/>
            </a:prstGeom>
          </p:spPr>
          <p:txBody>
            <a:bodyPr lIns="50800" tIns="50800" rIns="50800" bIns="50800" rtlCol="0" anchor="ctr"/>
            <a:lstStyle/>
            <a:p>
              <a:pPr marL="0" lvl="0" indent="0" algn="ctr">
                <a:lnSpc>
                  <a:spcPts val="8520"/>
                </a:lnSpc>
                <a:spcBef>
                  <a:spcPct val="0"/>
                </a:spcBef>
              </a:pPr>
              <a:r>
                <a:rPr lang="en-US" sz="7100" dirty="0">
                  <a:solidFill>
                    <a:srgbClr val="191919"/>
                  </a:solidFill>
                  <a:latin typeface="Roca One"/>
                </a:rPr>
                <a:t>$13,000</a:t>
              </a:r>
            </a:p>
          </p:txBody>
        </p:sp>
      </p:grpSp>
      <p:grpSp>
        <p:nvGrpSpPr>
          <p:cNvPr id="5" name="Group 5"/>
          <p:cNvGrpSpPr/>
          <p:nvPr/>
        </p:nvGrpSpPr>
        <p:grpSpPr>
          <a:xfrm>
            <a:off x="10634546" y="6342695"/>
            <a:ext cx="5289903" cy="2398766"/>
            <a:chOff x="0" y="0"/>
            <a:chExt cx="1792434" cy="812800"/>
          </a:xfrm>
        </p:grpSpPr>
        <p:sp>
          <p:nvSpPr>
            <p:cNvPr id="6" name="Freeform 6"/>
            <p:cNvSpPr/>
            <p:nvPr/>
          </p:nvSpPr>
          <p:spPr>
            <a:xfrm>
              <a:off x="0" y="0"/>
              <a:ext cx="1792434" cy="573476"/>
            </a:xfrm>
            <a:custGeom>
              <a:avLst/>
              <a:gdLst/>
              <a:ahLst/>
              <a:cxnLst/>
              <a:rect l="l" t="t" r="r" b="b"/>
              <a:pathLst>
                <a:path w="1792434" h="573476">
                  <a:moveTo>
                    <a:pt x="76103" y="0"/>
                  </a:moveTo>
                  <a:lnTo>
                    <a:pt x="1716330" y="0"/>
                  </a:lnTo>
                  <a:cubicBezTo>
                    <a:pt x="1736514" y="0"/>
                    <a:pt x="1755872" y="8018"/>
                    <a:pt x="1770144" y="22290"/>
                  </a:cubicBezTo>
                  <a:cubicBezTo>
                    <a:pt x="1784416" y="36562"/>
                    <a:pt x="1792434" y="55920"/>
                    <a:pt x="1792434" y="76103"/>
                  </a:cubicBezTo>
                  <a:lnTo>
                    <a:pt x="1792434" y="497372"/>
                  </a:lnTo>
                  <a:cubicBezTo>
                    <a:pt x="1792434" y="539403"/>
                    <a:pt x="1758361" y="573476"/>
                    <a:pt x="1716330" y="573476"/>
                  </a:cubicBezTo>
                  <a:lnTo>
                    <a:pt x="76103" y="573476"/>
                  </a:lnTo>
                  <a:cubicBezTo>
                    <a:pt x="34073" y="573476"/>
                    <a:pt x="0" y="539403"/>
                    <a:pt x="0" y="497372"/>
                  </a:cubicBezTo>
                  <a:lnTo>
                    <a:pt x="0" y="76103"/>
                  </a:lnTo>
                  <a:cubicBezTo>
                    <a:pt x="0" y="34073"/>
                    <a:pt x="34073" y="0"/>
                    <a:pt x="76103" y="0"/>
                  </a:cubicBezTo>
                  <a:close/>
                </a:path>
              </a:pathLst>
            </a:custGeom>
            <a:solidFill>
              <a:srgbClr val="FFC107"/>
            </a:solidFill>
            <a:ln cap="rnd">
              <a:noFill/>
              <a:round/>
            </a:ln>
          </p:spPr>
        </p:sp>
        <p:sp>
          <p:nvSpPr>
            <p:cNvPr id="7" name="TextBox 7"/>
            <p:cNvSpPr txBox="1"/>
            <p:nvPr/>
          </p:nvSpPr>
          <p:spPr>
            <a:xfrm>
              <a:off x="0" y="0"/>
              <a:ext cx="1792434" cy="812800"/>
            </a:xfrm>
            <a:prstGeom prst="rect">
              <a:avLst/>
            </a:prstGeom>
          </p:spPr>
          <p:txBody>
            <a:bodyPr lIns="50800" tIns="50800" rIns="50800" bIns="50800" rtlCol="0" anchor="ctr"/>
            <a:lstStyle/>
            <a:p>
              <a:pPr marL="0" lvl="0" indent="0" algn="ctr">
                <a:lnSpc>
                  <a:spcPts val="8520"/>
                </a:lnSpc>
                <a:spcBef>
                  <a:spcPct val="0"/>
                </a:spcBef>
              </a:pPr>
              <a:r>
                <a:rPr lang="en-US" sz="7100" dirty="0">
                  <a:solidFill>
                    <a:srgbClr val="191919"/>
                  </a:solidFill>
                  <a:latin typeface="Roca One"/>
                </a:rPr>
                <a:t>28</a:t>
              </a:r>
              <a:r>
                <a:rPr lang="en-US" sz="7100" u="none" dirty="0">
                  <a:solidFill>
                    <a:srgbClr val="191919"/>
                  </a:solidFill>
                  <a:latin typeface="Roca One"/>
                </a:rPr>
                <a:t>%</a:t>
              </a:r>
            </a:p>
          </p:txBody>
        </p:sp>
      </p:grpSp>
      <p:grpSp>
        <p:nvGrpSpPr>
          <p:cNvPr id="8" name="Group 8"/>
          <p:cNvGrpSpPr/>
          <p:nvPr/>
        </p:nvGrpSpPr>
        <p:grpSpPr>
          <a:xfrm>
            <a:off x="-213871" y="-514350"/>
            <a:ext cx="18942262" cy="4413458"/>
            <a:chOff x="0" y="0"/>
            <a:chExt cx="4988909" cy="1162392"/>
          </a:xfrm>
        </p:grpSpPr>
        <p:sp>
          <p:nvSpPr>
            <p:cNvPr id="9" name="Freeform 9"/>
            <p:cNvSpPr/>
            <p:nvPr/>
          </p:nvSpPr>
          <p:spPr>
            <a:xfrm>
              <a:off x="0" y="0"/>
              <a:ext cx="4988909" cy="1162392"/>
            </a:xfrm>
            <a:custGeom>
              <a:avLst/>
              <a:gdLst/>
              <a:ahLst/>
              <a:cxnLst/>
              <a:rect l="l" t="t" r="r" b="b"/>
              <a:pathLst>
                <a:path w="4988909" h="1162392">
                  <a:moveTo>
                    <a:pt x="0" y="0"/>
                  </a:moveTo>
                  <a:lnTo>
                    <a:pt x="4988909" y="0"/>
                  </a:lnTo>
                  <a:lnTo>
                    <a:pt x="4988909" y="1162392"/>
                  </a:lnTo>
                  <a:lnTo>
                    <a:pt x="0" y="1162392"/>
                  </a:lnTo>
                  <a:close/>
                </a:path>
              </a:pathLst>
            </a:custGeom>
            <a:solidFill>
              <a:srgbClr val="FBB622"/>
            </a:solidFill>
          </p:spPr>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500"/>
                </a:lnSpc>
              </a:pPr>
              <a:endParaRPr dirty="0"/>
            </a:p>
          </p:txBody>
        </p:sp>
      </p:grpSp>
      <p:sp>
        <p:nvSpPr>
          <p:cNvPr id="11" name="Freeform 11"/>
          <p:cNvSpPr/>
          <p:nvPr/>
        </p:nvSpPr>
        <p:spPr>
          <a:xfrm rot="-5400000">
            <a:off x="2346894" y="1213485"/>
            <a:ext cx="2082669" cy="7204201"/>
          </a:xfrm>
          <a:custGeom>
            <a:avLst/>
            <a:gdLst/>
            <a:ahLst/>
            <a:cxnLst/>
            <a:rect l="l" t="t" r="r" b="b"/>
            <a:pathLst>
              <a:path w="2082669" h="7204201">
                <a:moveTo>
                  <a:pt x="0" y="0"/>
                </a:moveTo>
                <a:lnTo>
                  <a:pt x="2082669" y="0"/>
                </a:lnTo>
                <a:lnTo>
                  <a:pt x="2082669" y="7204200"/>
                </a:lnTo>
                <a:lnTo>
                  <a:pt x="0" y="7204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400000">
            <a:off x="9320250" y="1213485"/>
            <a:ext cx="2082669" cy="7204201"/>
          </a:xfrm>
          <a:custGeom>
            <a:avLst/>
            <a:gdLst/>
            <a:ahLst/>
            <a:cxnLst/>
            <a:rect l="l" t="t" r="r" b="b"/>
            <a:pathLst>
              <a:path w="2082669" h="7204201">
                <a:moveTo>
                  <a:pt x="0" y="0"/>
                </a:moveTo>
                <a:lnTo>
                  <a:pt x="2082669" y="0"/>
                </a:lnTo>
                <a:lnTo>
                  <a:pt x="2082669" y="7204200"/>
                </a:lnTo>
                <a:lnTo>
                  <a:pt x="0" y="7204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5400000">
            <a:off x="16253720" y="1213485"/>
            <a:ext cx="2082669" cy="7204201"/>
          </a:xfrm>
          <a:custGeom>
            <a:avLst/>
            <a:gdLst/>
            <a:ahLst/>
            <a:cxnLst/>
            <a:rect l="l" t="t" r="r" b="b"/>
            <a:pathLst>
              <a:path w="2082669" h="7204201">
                <a:moveTo>
                  <a:pt x="0" y="0"/>
                </a:moveTo>
                <a:lnTo>
                  <a:pt x="2082669" y="0"/>
                </a:lnTo>
                <a:lnTo>
                  <a:pt x="2082669" y="7204200"/>
                </a:lnTo>
                <a:lnTo>
                  <a:pt x="0" y="7204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p:cNvSpPr txBox="1"/>
          <p:nvPr/>
        </p:nvSpPr>
        <p:spPr>
          <a:xfrm>
            <a:off x="1028700" y="923925"/>
            <a:ext cx="15498555" cy="1533525"/>
          </a:xfrm>
          <a:prstGeom prst="rect">
            <a:avLst/>
          </a:prstGeom>
        </p:spPr>
        <p:txBody>
          <a:bodyPr lIns="0" tIns="0" rIns="0" bIns="0" rtlCol="0" anchor="t">
            <a:spAutoFit/>
          </a:bodyPr>
          <a:lstStyle/>
          <a:p>
            <a:pPr marL="0" lvl="0" indent="0">
              <a:lnSpc>
                <a:spcPts val="11279"/>
              </a:lnSpc>
              <a:spcBef>
                <a:spcPct val="0"/>
              </a:spcBef>
            </a:pPr>
            <a:r>
              <a:rPr lang="en-US" sz="9399" dirty="0">
                <a:solidFill>
                  <a:srgbClr val="032C74"/>
                </a:solidFill>
                <a:latin typeface="Horizon"/>
              </a:rPr>
              <a:t>TSA PAY RAISE</a:t>
            </a:r>
          </a:p>
        </p:txBody>
      </p:sp>
      <p:sp>
        <p:nvSpPr>
          <p:cNvPr id="15" name="TextBox 15"/>
          <p:cNvSpPr txBox="1"/>
          <p:nvPr/>
        </p:nvSpPr>
        <p:spPr>
          <a:xfrm>
            <a:off x="2394708" y="8422321"/>
            <a:ext cx="5227590" cy="353060"/>
          </a:xfrm>
          <a:prstGeom prst="rect">
            <a:avLst/>
          </a:prstGeom>
        </p:spPr>
        <p:txBody>
          <a:bodyPr lIns="0" tIns="0" rIns="0" bIns="0" rtlCol="0" anchor="t">
            <a:spAutoFit/>
          </a:bodyPr>
          <a:lstStyle/>
          <a:p>
            <a:pPr marL="0" lvl="0" indent="0" algn="ctr">
              <a:lnSpc>
                <a:spcPts val="2859"/>
              </a:lnSpc>
              <a:spcBef>
                <a:spcPct val="0"/>
              </a:spcBef>
            </a:pPr>
            <a:r>
              <a:rPr lang="en-US" sz="2199" dirty="0">
                <a:solidFill>
                  <a:srgbClr val="000000"/>
                </a:solidFill>
                <a:latin typeface="Open Sauce Bold"/>
              </a:rPr>
              <a:t>AVERAGE ANNUAL RAISE</a:t>
            </a:r>
          </a:p>
        </p:txBody>
      </p:sp>
      <p:sp>
        <p:nvSpPr>
          <p:cNvPr id="16" name="TextBox 16"/>
          <p:cNvSpPr txBox="1"/>
          <p:nvPr/>
        </p:nvSpPr>
        <p:spPr>
          <a:xfrm>
            <a:off x="10634546" y="8422321"/>
            <a:ext cx="5289903" cy="353060"/>
          </a:xfrm>
          <a:prstGeom prst="rect">
            <a:avLst/>
          </a:prstGeom>
        </p:spPr>
        <p:txBody>
          <a:bodyPr lIns="0" tIns="0" rIns="0" bIns="0" rtlCol="0" anchor="t">
            <a:spAutoFit/>
          </a:bodyPr>
          <a:lstStyle/>
          <a:p>
            <a:pPr marL="0" lvl="0" indent="0" algn="ctr">
              <a:lnSpc>
                <a:spcPts val="2859"/>
              </a:lnSpc>
              <a:spcBef>
                <a:spcPct val="0"/>
              </a:spcBef>
            </a:pPr>
            <a:r>
              <a:rPr lang="en-US" sz="2199" dirty="0">
                <a:solidFill>
                  <a:srgbClr val="000000"/>
                </a:solidFill>
                <a:latin typeface="Open Sauce Bold"/>
              </a:rPr>
              <a:t>AVERAGE INCREASE</a:t>
            </a:r>
          </a:p>
        </p:txBody>
      </p:sp>
      <p:sp>
        <p:nvSpPr>
          <p:cNvPr id="17" name="TextBox 17"/>
          <p:cNvSpPr txBox="1"/>
          <p:nvPr/>
        </p:nvSpPr>
        <p:spPr>
          <a:xfrm>
            <a:off x="3705970" y="2240726"/>
            <a:ext cx="13287006" cy="1428750"/>
          </a:xfrm>
          <a:prstGeom prst="rect">
            <a:avLst/>
          </a:prstGeom>
        </p:spPr>
        <p:txBody>
          <a:bodyPr lIns="0" tIns="0" rIns="0" bIns="0" rtlCol="0" anchor="t">
            <a:spAutoFit/>
          </a:bodyPr>
          <a:lstStyle/>
          <a:p>
            <a:pPr marL="0" lvl="0" indent="0" algn="l">
              <a:lnSpc>
                <a:spcPts val="11279"/>
              </a:lnSpc>
              <a:spcBef>
                <a:spcPct val="0"/>
              </a:spcBef>
            </a:pPr>
            <a:r>
              <a:rPr lang="en-US" sz="9399" dirty="0">
                <a:solidFill>
                  <a:srgbClr val="FFFFFF"/>
                </a:solidFill>
                <a:latin typeface="Roca One"/>
              </a:rPr>
              <a:t>BIGGEST IN HISTORY</a:t>
            </a:r>
          </a:p>
        </p:txBody>
      </p:sp>
      <p:sp>
        <p:nvSpPr>
          <p:cNvPr id="18" name="Freeform 18"/>
          <p:cNvSpPr/>
          <p:nvPr/>
        </p:nvSpPr>
        <p:spPr>
          <a:xfrm>
            <a:off x="17857245" y="8509837"/>
            <a:ext cx="345030" cy="333738"/>
          </a:xfrm>
          <a:custGeom>
            <a:avLst/>
            <a:gdLst/>
            <a:ahLst/>
            <a:cxnLst/>
            <a:rect l="l" t="t" r="r" b="b"/>
            <a:pathLst>
              <a:path w="345030" h="333738">
                <a:moveTo>
                  <a:pt x="0" y="0"/>
                </a:moveTo>
                <a:lnTo>
                  <a:pt x="345030" y="0"/>
                </a:lnTo>
                <a:lnTo>
                  <a:pt x="345030" y="333738"/>
                </a:lnTo>
                <a:lnTo>
                  <a:pt x="0" y="3337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Freeform 19"/>
          <p:cNvSpPr/>
          <p:nvPr/>
        </p:nvSpPr>
        <p:spPr>
          <a:xfrm>
            <a:off x="919719" y="2457450"/>
            <a:ext cx="829746" cy="829746"/>
          </a:xfrm>
          <a:custGeom>
            <a:avLst/>
            <a:gdLst/>
            <a:ahLst/>
            <a:cxnLst/>
            <a:rect l="l" t="t" r="r" b="b"/>
            <a:pathLst>
              <a:path w="829746" h="829746">
                <a:moveTo>
                  <a:pt x="0" y="0"/>
                </a:moveTo>
                <a:lnTo>
                  <a:pt x="829746" y="0"/>
                </a:lnTo>
                <a:lnTo>
                  <a:pt x="829746" y="829746"/>
                </a:lnTo>
                <a:lnTo>
                  <a:pt x="0" y="8297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a:off x="1801151" y="2457450"/>
            <a:ext cx="829746" cy="829746"/>
          </a:xfrm>
          <a:custGeom>
            <a:avLst/>
            <a:gdLst/>
            <a:ahLst/>
            <a:cxnLst/>
            <a:rect l="l" t="t" r="r" b="b"/>
            <a:pathLst>
              <a:path w="829746" h="829746">
                <a:moveTo>
                  <a:pt x="0" y="0"/>
                </a:moveTo>
                <a:lnTo>
                  <a:pt x="829746" y="0"/>
                </a:lnTo>
                <a:lnTo>
                  <a:pt x="829746" y="829746"/>
                </a:lnTo>
                <a:lnTo>
                  <a:pt x="0" y="8297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a:off x="2682583" y="2457450"/>
            <a:ext cx="829746" cy="829746"/>
          </a:xfrm>
          <a:custGeom>
            <a:avLst/>
            <a:gdLst/>
            <a:ahLst/>
            <a:cxnLst/>
            <a:rect l="l" t="t" r="r" b="b"/>
            <a:pathLst>
              <a:path w="829746" h="829746">
                <a:moveTo>
                  <a:pt x="0" y="0"/>
                </a:moveTo>
                <a:lnTo>
                  <a:pt x="829745" y="0"/>
                </a:lnTo>
                <a:lnTo>
                  <a:pt x="829745" y="829746"/>
                </a:lnTo>
                <a:lnTo>
                  <a:pt x="0" y="8297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AB10"/>
        </a:solidFill>
        <a:effectLst/>
      </p:bgPr>
    </p:bg>
    <p:spTree>
      <p:nvGrpSpPr>
        <p:cNvPr id="1" name=""/>
        <p:cNvGrpSpPr/>
        <p:nvPr/>
      </p:nvGrpSpPr>
      <p:grpSpPr>
        <a:xfrm>
          <a:off x="0" y="0"/>
          <a:ext cx="0" cy="0"/>
          <a:chOff x="0" y="0"/>
          <a:chExt cx="0" cy="0"/>
        </a:xfrm>
      </p:grpSpPr>
      <p:grpSp>
        <p:nvGrpSpPr>
          <p:cNvPr id="2" name="Group 2"/>
          <p:cNvGrpSpPr/>
          <p:nvPr/>
        </p:nvGrpSpPr>
        <p:grpSpPr>
          <a:xfrm>
            <a:off x="-841335" y="1364962"/>
            <a:ext cx="19970669" cy="258679"/>
            <a:chOff x="0" y="0"/>
            <a:chExt cx="5259765" cy="68129"/>
          </a:xfrm>
        </p:grpSpPr>
        <p:sp>
          <p:nvSpPr>
            <p:cNvPr id="3" name="Freeform 3"/>
            <p:cNvSpPr/>
            <p:nvPr/>
          </p:nvSpPr>
          <p:spPr>
            <a:xfrm>
              <a:off x="0" y="0"/>
              <a:ext cx="5259765" cy="68129"/>
            </a:xfrm>
            <a:custGeom>
              <a:avLst/>
              <a:gdLst/>
              <a:ahLst/>
              <a:cxnLst/>
              <a:rect l="l" t="t" r="r" b="b"/>
              <a:pathLst>
                <a:path w="5259765" h="68129">
                  <a:moveTo>
                    <a:pt x="0" y="0"/>
                  </a:moveTo>
                  <a:lnTo>
                    <a:pt x="5259765" y="0"/>
                  </a:lnTo>
                  <a:lnTo>
                    <a:pt x="5259765" y="68129"/>
                  </a:lnTo>
                  <a:lnTo>
                    <a:pt x="0" y="68129"/>
                  </a:lnTo>
                  <a:close/>
                </a:path>
              </a:pathLst>
            </a:custGeom>
            <a:solidFill>
              <a:srgbClr val="032C7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5" name="Group 5"/>
          <p:cNvGrpSpPr/>
          <p:nvPr/>
        </p:nvGrpSpPr>
        <p:grpSpPr>
          <a:xfrm>
            <a:off x="-841335" y="9839325"/>
            <a:ext cx="19970669" cy="1383054"/>
            <a:chOff x="0" y="0"/>
            <a:chExt cx="5259765" cy="364261"/>
          </a:xfrm>
        </p:grpSpPr>
        <p:sp>
          <p:nvSpPr>
            <p:cNvPr id="6" name="Freeform 6"/>
            <p:cNvSpPr/>
            <p:nvPr/>
          </p:nvSpPr>
          <p:spPr>
            <a:xfrm>
              <a:off x="0" y="0"/>
              <a:ext cx="5259765" cy="364261"/>
            </a:xfrm>
            <a:custGeom>
              <a:avLst/>
              <a:gdLst/>
              <a:ahLst/>
              <a:cxnLst/>
              <a:rect l="l" t="t" r="r" b="b"/>
              <a:pathLst>
                <a:path w="5259765" h="364261">
                  <a:moveTo>
                    <a:pt x="0" y="0"/>
                  </a:moveTo>
                  <a:lnTo>
                    <a:pt x="5259765" y="0"/>
                  </a:lnTo>
                  <a:lnTo>
                    <a:pt x="5259765" y="364261"/>
                  </a:lnTo>
                  <a:lnTo>
                    <a:pt x="0" y="364261"/>
                  </a:lnTo>
                  <a:close/>
                </a:path>
              </a:pathLst>
            </a:custGeom>
            <a:solidFill>
              <a:srgbClr val="032C7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p:cNvGrpSpPr/>
          <p:nvPr/>
        </p:nvGrpSpPr>
        <p:grpSpPr>
          <a:xfrm>
            <a:off x="-841335" y="0"/>
            <a:ext cx="19970669" cy="1046062"/>
            <a:chOff x="0" y="0"/>
            <a:chExt cx="5259765" cy="275506"/>
          </a:xfrm>
        </p:grpSpPr>
        <p:sp>
          <p:nvSpPr>
            <p:cNvPr id="9" name="Freeform 9"/>
            <p:cNvSpPr/>
            <p:nvPr/>
          </p:nvSpPr>
          <p:spPr>
            <a:xfrm>
              <a:off x="0" y="0"/>
              <a:ext cx="5259765" cy="275506"/>
            </a:xfrm>
            <a:custGeom>
              <a:avLst/>
              <a:gdLst/>
              <a:ahLst/>
              <a:cxnLst/>
              <a:rect l="l" t="t" r="r" b="b"/>
              <a:pathLst>
                <a:path w="5259765" h="275506">
                  <a:moveTo>
                    <a:pt x="0" y="0"/>
                  </a:moveTo>
                  <a:lnTo>
                    <a:pt x="5259765" y="0"/>
                  </a:lnTo>
                  <a:lnTo>
                    <a:pt x="5259765" y="275506"/>
                  </a:lnTo>
                  <a:lnTo>
                    <a:pt x="0" y="275506"/>
                  </a:lnTo>
                  <a:close/>
                </a:path>
              </a:pathLst>
            </a:custGeom>
            <a:solidFill>
              <a:srgbClr val="FAAB10"/>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p:cNvGrpSpPr/>
          <p:nvPr/>
        </p:nvGrpSpPr>
        <p:grpSpPr>
          <a:xfrm>
            <a:off x="1609110" y="2126125"/>
            <a:ext cx="7096014" cy="2625332"/>
            <a:chOff x="0" y="0"/>
            <a:chExt cx="9461352" cy="3500443"/>
          </a:xfrm>
        </p:grpSpPr>
        <p:grpSp>
          <p:nvGrpSpPr>
            <p:cNvPr id="12" name="Group 12"/>
            <p:cNvGrpSpPr/>
            <p:nvPr/>
          </p:nvGrpSpPr>
          <p:grpSpPr>
            <a:xfrm>
              <a:off x="426244" y="455571"/>
              <a:ext cx="9035108" cy="3044872"/>
              <a:chOff x="0" y="0"/>
              <a:chExt cx="1814708" cy="611565"/>
            </a:xfrm>
          </p:grpSpPr>
          <p:sp>
            <p:nvSpPr>
              <p:cNvPr id="13" name="Freeform 13"/>
              <p:cNvSpPr/>
              <p:nvPr/>
            </p:nvSpPr>
            <p:spPr>
              <a:xfrm>
                <a:off x="0" y="0"/>
                <a:ext cx="1814708" cy="611565"/>
              </a:xfrm>
              <a:custGeom>
                <a:avLst/>
                <a:gdLst/>
                <a:ahLst/>
                <a:cxnLst/>
                <a:rect l="l" t="t" r="r" b="b"/>
                <a:pathLst>
                  <a:path w="1814708" h="611565">
                    <a:moveTo>
                      <a:pt x="59410" y="0"/>
                    </a:moveTo>
                    <a:lnTo>
                      <a:pt x="1755298" y="0"/>
                    </a:lnTo>
                    <a:cubicBezTo>
                      <a:pt x="1788109" y="0"/>
                      <a:pt x="1814708" y="26599"/>
                      <a:pt x="1814708" y="59410"/>
                    </a:cubicBezTo>
                    <a:lnTo>
                      <a:pt x="1814708" y="552155"/>
                    </a:lnTo>
                    <a:cubicBezTo>
                      <a:pt x="1814708" y="584966"/>
                      <a:pt x="1788109" y="611565"/>
                      <a:pt x="1755298" y="611565"/>
                    </a:cubicBezTo>
                    <a:lnTo>
                      <a:pt x="59410" y="611565"/>
                    </a:lnTo>
                    <a:cubicBezTo>
                      <a:pt x="26599" y="611565"/>
                      <a:pt x="0" y="584966"/>
                      <a:pt x="0" y="552155"/>
                    </a:cubicBezTo>
                    <a:lnTo>
                      <a:pt x="0" y="59410"/>
                    </a:lnTo>
                    <a:cubicBezTo>
                      <a:pt x="0" y="26599"/>
                      <a:pt x="26599" y="0"/>
                      <a:pt x="59410" y="0"/>
                    </a:cubicBezTo>
                    <a:close/>
                  </a:path>
                </a:pathLst>
              </a:custGeom>
              <a:solidFill>
                <a:srgbClr val="032C74"/>
              </a:solidFill>
            </p:spPr>
          </p:sp>
          <p:sp>
            <p:nvSpPr>
              <p:cNvPr id="14" name="TextBox 14"/>
              <p:cNvSpPr txBox="1"/>
              <p:nvPr/>
            </p:nvSpPr>
            <p:spPr>
              <a:xfrm>
                <a:off x="0" y="-38100"/>
                <a:ext cx="812800" cy="850900"/>
              </a:xfrm>
              <a:prstGeom prst="rect">
                <a:avLst/>
              </a:prstGeom>
            </p:spPr>
            <p:txBody>
              <a:bodyPr lIns="47826" tIns="47826" rIns="47826" bIns="47826" rtlCol="0" anchor="ctr"/>
              <a:lstStyle/>
              <a:p>
                <a:pPr algn="ctr">
                  <a:lnSpc>
                    <a:spcPts val="2660"/>
                  </a:lnSpc>
                  <a:spcBef>
                    <a:spcPct val="0"/>
                  </a:spcBef>
                </a:pPr>
                <a:endParaRPr dirty="0"/>
              </a:p>
            </p:txBody>
          </p:sp>
        </p:grpSp>
        <p:grpSp>
          <p:nvGrpSpPr>
            <p:cNvPr id="15" name="Group 15"/>
            <p:cNvGrpSpPr/>
            <p:nvPr/>
          </p:nvGrpSpPr>
          <p:grpSpPr>
            <a:xfrm>
              <a:off x="0" y="0"/>
              <a:ext cx="9085282" cy="3214868"/>
              <a:chOff x="0" y="0"/>
              <a:chExt cx="1824785" cy="645709"/>
            </a:xfrm>
          </p:grpSpPr>
          <p:sp>
            <p:nvSpPr>
              <p:cNvPr id="16" name="Freeform 16"/>
              <p:cNvSpPr/>
              <p:nvPr/>
            </p:nvSpPr>
            <p:spPr>
              <a:xfrm>
                <a:off x="0" y="0"/>
                <a:ext cx="1824786" cy="645709"/>
              </a:xfrm>
              <a:custGeom>
                <a:avLst/>
                <a:gdLst/>
                <a:ahLst/>
                <a:cxnLst/>
                <a:rect l="l" t="t" r="r" b="b"/>
                <a:pathLst>
                  <a:path w="1824786" h="645709">
                    <a:moveTo>
                      <a:pt x="59082" y="0"/>
                    </a:moveTo>
                    <a:lnTo>
                      <a:pt x="1765704" y="0"/>
                    </a:lnTo>
                    <a:cubicBezTo>
                      <a:pt x="1781373" y="0"/>
                      <a:pt x="1796401" y="6225"/>
                      <a:pt x="1807481" y="17305"/>
                    </a:cubicBezTo>
                    <a:cubicBezTo>
                      <a:pt x="1818561" y="28385"/>
                      <a:pt x="1824786" y="43412"/>
                      <a:pt x="1824786" y="59082"/>
                    </a:cubicBezTo>
                    <a:lnTo>
                      <a:pt x="1824786" y="586627"/>
                    </a:lnTo>
                    <a:cubicBezTo>
                      <a:pt x="1824786" y="602296"/>
                      <a:pt x="1818561" y="617324"/>
                      <a:pt x="1807481" y="628404"/>
                    </a:cubicBezTo>
                    <a:cubicBezTo>
                      <a:pt x="1796401" y="639484"/>
                      <a:pt x="1781373" y="645709"/>
                      <a:pt x="1765704" y="645709"/>
                    </a:cubicBezTo>
                    <a:lnTo>
                      <a:pt x="59082" y="645709"/>
                    </a:lnTo>
                    <a:cubicBezTo>
                      <a:pt x="43412" y="645709"/>
                      <a:pt x="28385" y="639484"/>
                      <a:pt x="17305" y="628404"/>
                    </a:cubicBezTo>
                    <a:cubicBezTo>
                      <a:pt x="6225" y="617324"/>
                      <a:pt x="0" y="602296"/>
                      <a:pt x="0" y="586627"/>
                    </a:cubicBezTo>
                    <a:lnTo>
                      <a:pt x="0" y="59082"/>
                    </a:lnTo>
                    <a:cubicBezTo>
                      <a:pt x="0" y="43412"/>
                      <a:pt x="6225" y="28385"/>
                      <a:pt x="17305" y="17305"/>
                    </a:cubicBezTo>
                    <a:cubicBezTo>
                      <a:pt x="28385" y="6225"/>
                      <a:pt x="43412" y="0"/>
                      <a:pt x="59082" y="0"/>
                    </a:cubicBezTo>
                    <a:close/>
                  </a:path>
                </a:pathLst>
              </a:custGeom>
              <a:solidFill>
                <a:srgbClr val="FFFFFF"/>
              </a:solidFill>
              <a:ln w="28575" cap="rnd">
                <a:solidFill>
                  <a:srgbClr val="000000"/>
                </a:solidFill>
                <a:round/>
              </a:ln>
            </p:spPr>
          </p:sp>
          <p:sp>
            <p:nvSpPr>
              <p:cNvPr id="17" name="TextBox 17"/>
              <p:cNvSpPr txBox="1"/>
              <p:nvPr/>
            </p:nvSpPr>
            <p:spPr>
              <a:xfrm>
                <a:off x="0" y="-38100"/>
                <a:ext cx="812800" cy="850900"/>
              </a:xfrm>
              <a:prstGeom prst="rect">
                <a:avLst/>
              </a:prstGeom>
            </p:spPr>
            <p:txBody>
              <a:bodyPr lIns="47826" tIns="47826" rIns="47826" bIns="47826" rtlCol="0" anchor="ctr"/>
              <a:lstStyle/>
              <a:p>
                <a:pPr algn="ctr">
                  <a:lnSpc>
                    <a:spcPts val="2660"/>
                  </a:lnSpc>
                  <a:spcBef>
                    <a:spcPct val="0"/>
                  </a:spcBef>
                </a:pPr>
                <a:endParaRPr dirty="0"/>
              </a:p>
            </p:txBody>
          </p:sp>
        </p:grpSp>
      </p:grpSp>
      <p:sp>
        <p:nvSpPr>
          <p:cNvPr id="18" name="TextBox 18"/>
          <p:cNvSpPr txBox="1"/>
          <p:nvPr/>
        </p:nvSpPr>
        <p:spPr>
          <a:xfrm>
            <a:off x="1333904" y="2321124"/>
            <a:ext cx="6811683" cy="1906630"/>
          </a:xfrm>
          <a:prstGeom prst="rect">
            <a:avLst/>
          </a:prstGeom>
        </p:spPr>
        <p:txBody>
          <a:bodyPr lIns="0" tIns="0" rIns="0" bIns="0" rtlCol="0" anchor="t">
            <a:spAutoFit/>
          </a:bodyPr>
          <a:lstStyle/>
          <a:p>
            <a:pPr algn="ctr">
              <a:lnSpc>
                <a:spcPts val="5089"/>
              </a:lnSpc>
            </a:pPr>
            <a:r>
              <a:rPr lang="en-US" sz="3635" dirty="0">
                <a:solidFill>
                  <a:srgbClr val="000000"/>
                </a:solidFill>
                <a:latin typeface="Lovelo"/>
              </a:rPr>
              <a:t>EVERY INCREASE</a:t>
            </a:r>
          </a:p>
          <a:p>
            <a:pPr algn="ctr">
              <a:lnSpc>
                <a:spcPts val="5089"/>
              </a:lnSpc>
            </a:pPr>
            <a:r>
              <a:rPr lang="en-US" sz="3635" dirty="0">
                <a:solidFill>
                  <a:srgbClr val="000000"/>
                </a:solidFill>
                <a:latin typeface="Lovelo"/>
              </a:rPr>
              <a:t>WAS BECUASE OF</a:t>
            </a:r>
          </a:p>
          <a:p>
            <a:pPr algn="ctr">
              <a:lnSpc>
                <a:spcPts val="5089"/>
              </a:lnSpc>
            </a:pPr>
            <a:r>
              <a:rPr lang="en-US" sz="3635" dirty="0">
                <a:solidFill>
                  <a:srgbClr val="000000"/>
                </a:solidFill>
                <a:latin typeface="Lovelo"/>
              </a:rPr>
              <a:t>MEMBER ACTIVISM</a:t>
            </a:r>
          </a:p>
        </p:txBody>
      </p:sp>
      <p:grpSp>
        <p:nvGrpSpPr>
          <p:cNvPr id="19" name="Group 19"/>
          <p:cNvGrpSpPr/>
          <p:nvPr/>
        </p:nvGrpSpPr>
        <p:grpSpPr>
          <a:xfrm>
            <a:off x="9714843" y="2126125"/>
            <a:ext cx="6731906" cy="6988257"/>
            <a:chOff x="0" y="0"/>
            <a:chExt cx="8975875" cy="9317675"/>
          </a:xfrm>
        </p:grpSpPr>
        <p:grpSp>
          <p:nvGrpSpPr>
            <p:cNvPr id="20" name="Group 20"/>
            <p:cNvGrpSpPr/>
            <p:nvPr/>
          </p:nvGrpSpPr>
          <p:grpSpPr>
            <a:xfrm>
              <a:off x="379887" y="345070"/>
              <a:ext cx="8595988" cy="8972605"/>
              <a:chOff x="0" y="0"/>
              <a:chExt cx="1697973" cy="1772366"/>
            </a:xfrm>
          </p:grpSpPr>
          <p:sp>
            <p:nvSpPr>
              <p:cNvPr id="21" name="Freeform 21"/>
              <p:cNvSpPr/>
              <p:nvPr/>
            </p:nvSpPr>
            <p:spPr>
              <a:xfrm>
                <a:off x="0" y="0"/>
                <a:ext cx="1697973" cy="1772366"/>
              </a:xfrm>
              <a:custGeom>
                <a:avLst/>
                <a:gdLst/>
                <a:ahLst/>
                <a:cxnLst/>
                <a:rect l="l" t="t" r="r" b="b"/>
                <a:pathLst>
                  <a:path w="1697973" h="1772366">
                    <a:moveTo>
                      <a:pt x="62445" y="0"/>
                    </a:moveTo>
                    <a:lnTo>
                      <a:pt x="1635528" y="0"/>
                    </a:lnTo>
                    <a:cubicBezTo>
                      <a:pt x="1670016" y="0"/>
                      <a:pt x="1697973" y="27957"/>
                      <a:pt x="1697973" y="62445"/>
                    </a:cubicBezTo>
                    <a:lnTo>
                      <a:pt x="1697973" y="1709922"/>
                    </a:lnTo>
                    <a:cubicBezTo>
                      <a:pt x="1697973" y="1744409"/>
                      <a:pt x="1670016" y="1772366"/>
                      <a:pt x="1635528" y="1772366"/>
                    </a:cubicBezTo>
                    <a:lnTo>
                      <a:pt x="62445" y="1772366"/>
                    </a:lnTo>
                    <a:cubicBezTo>
                      <a:pt x="27957" y="1772366"/>
                      <a:pt x="0" y="1744409"/>
                      <a:pt x="0" y="1709922"/>
                    </a:cubicBezTo>
                    <a:lnTo>
                      <a:pt x="0" y="62445"/>
                    </a:lnTo>
                    <a:cubicBezTo>
                      <a:pt x="0" y="27957"/>
                      <a:pt x="27957" y="0"/>
                      <a:pt x="62445" y="0"/>
                    </a:cubicBezTo>
                    <a:close/>
                  </a:path>
                </a:pathLst>
              </a:custGeom>
              <a:solidFill>
                <a:srgbClr val="032C74"/>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23" name="Group 23"/>
            <p:cNvGrpSpPr/>
            <p:nvPr/>
          </p:nvGrpSpPr>
          <p:grpSpPr>
            <a:xfrm>
              <a:off x="0" y="0"/>
              <a:ext cx="8595988" cy="8900053"/>
              <a:chOff x="0" y="0"/>
              <a:chExt cx="1697973" cy="1758035"/>
            </a:xfrm>
          </p:grpSpPr>
          <p:sp>
            <p:nvSpPr>
              <p:cNvPr id="24" name="Freeform 24"/>
              <p:cNvSpPr/>
              <p:nvPr/>
            </p:nvSpPr>
            <p:spPr>
              <a:xfrm>
                <a:off x="0" y="0"/>
                <a:ext cx="1697973" cy="1758035"/>
              </a:xfrm>
              <a:custGeom>
                <a:avLst/>
                <a:gdLst/>
                <a:ahLst/>
                <a:cxnLst/>
                <a:rect l="l" t="t" r="r" b="b"/>
                <a:pathLst>
                  <a:path w="1697973" h="1758035">
                    <a:moveTo>
                      <a:pt x="62445" y="0"/>
                    </a:moveTo>
                    <a:lnTo>
                      <a:pt x="1635528" y="0"/>
                    </a:lnTo>
                    <a:cubicBezTo>
                      <a:pt x="1670016" y="0"/>
                      <a:pt x="1697973" y="27957"/>
                      <a:pt x="1697973" y="62445"/>
                    </a:cubicBezTo>
                    <a:lnTo>
                      <a:pt x="1697973" y="1695590"/>
                    </a:lnTo>
                    <a:cubicBezTo>
                      <a:pt x="1697973" y="1730078"/>
                      <a:pt x="1670016" y="1758035"/>
                      <a:pt x="1635528" y="1758035"/>
                    </a:cubicBezTo>
                    <a:lnTo>
                      <a:pt x="62445" y="1758035"/>
                    </a:lnTo>
                    <a:cubicBezTo>
                      <a:pt x="27957" y="1758035"/>
                      <a:pt x="0" y="1730078"/>
                      <a:pt x="0" y="1695590"/>
                    </a:cubicBezTo>
                    <a:lnTo>
                      <a:pt x="0" y="62445"/>
                    </a:lnTo>
                    <a:cubicBezTo>
                      <a:pt x="0" y="27957"/>
                      <a:pt x="27957" y="0"/>
                      <a:pt x="62445" y="0"/>
                    </a:cubicBezTo>
                    <a:close/>
                  </a:path>
                </a:pathLst>
              </a:custGeom>
              <a:solidFill>
                <a:srgbClr val="FFFFFF"/>
              </a:solidFill>
              <a:ln w="28575" cap="rnd">
                <a:solidFill>
                  <a:srgbClr val="000000"/>
                </a:solidFill>
                <a:round/>
              </a:ln>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grpSp>
      <p:sp>
        <p:nvSpPr>
          <p:cNvPr id="26" name="TextBox 26"/>
          <p:cNvSpPr txBox="1"/>
          <p:nvPr/>
        </p:nvSpPr>
        <p:spPr>
          <a:xfrm>
            <a:off x="10187261" y="2283026"/>
            <a:ext cx="5335507" cy="863600"/>
          </a:xfrm>
          <a:prstGeom prst="rect">
            <a:avLst/>
          </a:prstGeom>
        </p:spPr>
        <p:txBody>
          <a:bodyPr lIns="0" tIns="0" rIns="0" bIns="0" rtlCol="0" anchor="t">
            <a:spAutoFit/>
          </a:bodyPr>
          <a:lstStyle/>
          <a:p>
            <a:pPr algn="ctr">
              <a:lnSpc>
                <a:spcPts val="7000"/>
              </a:lnSpc>
            </a:pPr>
            <a:r>
              <a:rPr lang="en-US" sz="5000" u="sng" dirty="0">
                <a:solidFill>
                  <a:srgbClr val="000000"/>
                </a:solidFill>
                <a:latin typeface="Lovelo"/>
              </a:rPr>
              <a:t>JOIN TODAY</a:t>
            </a:r>
          </a:p>
        </p:txBody>
      </p:sp>
      <p:grpSp>
        <p:nvGrpSpPr>
          <p:cNvPr id="27" name="Group 27"/>
          <p:cNvGrpSpPr/>
          <p:nvPr/>
        </p:nvGrpSpPr>
        <p:grpSpPr>
          <a:xfrm>
            <a:off x="1609110" y="5256282"/>
            <a:ext cx="7096014" cy="3858099"/>
            <a:chOff x="0" y="0"/>
            <a:chExt cx="9461352" cy="5144132"/>
          </a:xfrm>
        </p:grpSpPr>
        <p:grpSp>
          <p:nvGrpSpPr>
            <p:cNvPr id="28" name="Group 28"/>
            <p:cNvGrpSpPr/>
            <p:nvPr/>
          </p:nvGrpSpPr>
          <p:grpSpPr>
            <a:xfrm>
              <a:off x="426244" y="455571"/>
              <a:ext cx="9035108" cy="4688561"/>
              <a:chOff x="0" y="0"/>
              <a:chExt cx="1814708" cy="941701"/>
            </a:xfrm>
          </p:grpSpPr>
          <p:sp>
            <p:nvSpPr>
              <p:cNvPr id="29" name="Freeform 29"/>
              <p:cNvSpPr/>
              <p:nvPr/>
            </p:nvSpPr>
            <p:spPr>
              <a:xfrm>
                <a:off x="0" y="0"/>
                <a:ext cx="1814708" cy="941701"/>
              </a:xfrm>
              <a:custGeom>
                <a:avLst/>
                <a:gdLst/>
                <a:ahLst/>
                <a:cxnLst/>
                <a:rect l="l" t="t" r="r" b="b"/>
                <a:pathLst>
                  <a:path w="1814708" h="941701">
                    <a:moveTo>
                      <a:pt x="59410" y="0"/>
                    </a:moveTo>
                    <a:lnTo>
                      <a:pt x="1755298" y="0"/>
                    </a:lnTo>
                    <a:cubicBezTo>
                      <a:pt x="1788109" y="0"/>
                      <a:pt x="1814708" y="26599"/>
                      <a:pt x="1814708" y="59410"/>
                    </a:cubicBezTo>
                    <a:lnTo>
                      <a:pt x="1814708" y="882291"/>
                    </a:lnTo>
                    <a:cubicBezTo>
                      <a:pt x="1814708" y="915102"/>
                      <a:pt x="1788109" y="941701"/>
                      <a:pt x="1755298" y="941701"/>
                    </a:cubicBezTo>
                    <a:lnTo>
                      <a:pt x="59410" y="941701"/>
                    </a:lnTo>
                    <a:cubicBezTo>
                      <a:pt x="26599" y="941701"/>
                      <a:pt x="0" y="915102"/>
                      <a:pt x="0" y="882291"/>
                    </a:cubicBezTo>
                    <a:lnTo>
                      <a:pt x="0" y="59410"/>
                    </a:lnTo>
                    <a:cubicBezTo>
                      <a:pt x="0" y="26599"/>
                      <a:pt x="26599" y="0"/>
                      <a:pt x="59410" y="0"/>
                    </a:cubicBezTo>
                    <a:close/>
                  </a:path>
                </a:pathLst>
              </a:custGeom>
              <a:solidFill>
                <a:srgbClr val="032C74"/>
              </a:solidFill>
            </p:spPr>
          </p:sp>
          <p:sp>
            <p:nvSpPr>
              <p:cNvPr id="30" name="TextBox 30"/>
              <p:cNvSpPr txBox="1"/>
              <p:nvPr/>
            </p:nvSpPr>
            <p:spPr>
              <a:xfrm>
                <a:off x="0" y="-38100"/>
                <a:ext cx="812800" cy="850900"/>
              </a:xfrm>
              <a:prstGeom prst="rect">
                <a:avLst/>
              </a:prstGeom>
            </p:spPr>
            <p:txBody>
              <a:bodyPr lIns="47826" tIns="47826" rIns="47826" bIns="47826" rtlCol="0" anchor="ctr"/>
              <a:lstStyle/>
              <a:p>
                <a:pPr algn="ctr">
                  <a:lnSpc>
                    <a:spcPts val="2660"/>
                  </a:lnSpc>
                  <a:spcBef>
                    <a:spcPct val="0"/>
                  </a:spcBef>
                </a:pPr>
                <a:endParaRPr dirty="0"/>
              </a:p>
            </p:txBody>
          </p:sp>
        </p:grpSp>
        <p:grpSp>
          <p:nvGrpSpPr>
            <p:cNvPr id="31" name="Group 31"/>
            <p:cNvGrpSpPr/>
            <p:nvPr/>
          </p:nvGrpSpPr>
          <p:grpSpPr>
            <a:xfrm>
              <a:off x="0" y="0"/>
              <a:ext cx="9085282" cy="4726510"/>
              <a:chOff x="0" y="0"/>
              <a:chExt cx="1824785" cy="949323"/>
            </a:xfrm>
          </p:grpSpPr>
          <p:sp>
            <p:nvSpPr>
              <p:cNvPr id="32" name="Freeform 32"/>
              <p:cNvSpPr/>
              <p:nvPr/>
            </p:nvSpPr>
            <p:spPr>
              <a:xfrm>
                <a:off x="0" y="0"/>
                <a:ext cx="1824786" cy="949323"/>
              </a:xfrm>
              <a:custGeom>
                <a:avLst/>
                <a:gdLst/>
                <a:ahLst/>
                <a:cxnLst/>
                <a:rect l="l" t="t" r="r" b="b"/>
                <a:pathLst>
                  <a:path w="1824786" h="949323">
                    <a:moveTo>
                      <a:pt x="59082" y="0"/>
                    </a:moveTo>
                    <a:lnTo>
                      <a:pt x="1765704" y="0"/>
                    </a:lnTo>
                    <a:cubicBezTo>
                      <a:pt x="1781373" y="0"/>
                      <a:pt x="1796401" y="6225"/>
                      <a:pt x="1807481" y="17305"/>
                    </a:cubicBezTo>
                    <a:cubicBezTo>
                      <a:pt x="1818561" y="28385"/>
                      <a:pt x="1824786" y="43412"/>
                      <a:pt x="1824786" y="59082"/>
                    </a:cubicBezTo>
                    <a:lnTo>
                      <a:pt x="1824786" y="890241"/>
                    </a:lnTo>
                    <a:cubicBezTo>
                      <a:pt x="1824786" y="905911"/>
                      <a:pt x="1818561" y="920938"/>
                      <a:pt x="1807481" y="932018"/>
                    </a:cubicBezTo>
                    <a:cubicBezTo>
                      <a:pt x="1796401" y="943098"/>
                      <a:pt x="1781373" y="949323"/>
                      <a:pt x="1765704" y="949323"/>
                    </a:cubicBezTo>
                    <a:lnTo>
                      <a:pt x="59082" y="949323"/>
                    </a:lnTo>
                    <a:cubicBezTo>
                      <a:pt x="43412" y="949323"/>
                      <a:pt x="28385" y="943098"/>
                      <a:pt x="17305" y="932018"/>
                    </a:cubicBezTo>
                    <a:cubicBezTo>
                      <a:pt x="6225" y="920938"/>
                      <a:pt x="0" y="905911"/>
                      <a:pt x="0" y="890241"/>
                    </a:cubicBezTo>
                    <a:lnTo>
                      <a:pt x="0" y="59082"/>
                    </a:lnTo>
                    <a:cubicBezTo>
                      <a:pt x="0" y="43412"/>
                      <a:pt x="6225" y="28385"/>
                      <a:pt x="17305" y="17305"/>
                    </a:cubicBezTo>
                    <a:cubicBezTo>
                      <a:pt x="28385" y="6225"/>
                      <a:pt x="43412" y="0"/>
                      <a:pt x="59082" y="0"/>
                    </a:cubicBezTo>
                    <a:close/>
                  </a:path>
                </a:pathLst>
              </a:custGeom>
              <a:solidFill>
                <a:srgbClr val="FFFFFF"/>
              </a:solidFill>
              <a:ln w="28575" cap="rnd">
                <a:solidFill>
                  <a:srgbClr val="000000"/>
                </a:solidFill>
                <a:round/>
              </a:ln>
            </p:spPr>
          </p:sp>
          <p:sp>
            <p:nvSpPr>
              <p:cNvPr id="33" name="TextBox 33"/>
              <p:cNvSpPr txBox="1"/>
              <p:nvPr/>
            </p:nvSpPr>
            <p:spPr>
              <a:xfrm>
                <a:off x="0" y="-38100"/>
                <a:ext cx="812800" cy="850900"/>
              </a:xfrm>
              <a:prstGeom prst="rect">
                <a:avLst/>
              </a:prstGeom>
            </p:spPr>
            <p:txBody>
              <a:bodyPr lIns="47826" tIns="47826" rIns="47826" bIns="47826" rtlCol="0" anchor="ctr"/>
              <a:lstStyle/>
              <a:p>
                <a:pPr algn="ctr">
                  <a:lnSpc>
                    <a:spcPts val="2660"/>
                  </a:lnSpc>
                  <a:spcBef>
                    <a:spcPct val="0"/>
                  </a:spcBef>
                </a:pPr>
                <a:endParaRPr dirty="0"/>
              </a:p>
            </p:txBody>
          </p:sp>
        </p:grpSp>
      </p:grpSp>
      <p:sp>
        <p:nvSpPr>
          <p:cNvPr id="34" name="TextBox 34"/>
          <p:cNvSpPr txBox="1"/>
          <p:nvPr/>
        </p:nvSpPr>
        <p:spPr>
          <a:xfrm>
            <a:off x="10187261" y="3362591"/>
            <a:ext cx="5335507" cy="4368632"/>
          </a:xfrm>
          <a:prstGeom prst="rect">
            <a:avLst/>
          </a:prstGeom>
        </p:spPr>
        <p:txBody>
          <a:bodyPr lIns="0" tIns="0" rIns="0" bIns="0" rtlCol="0" anchor="t">
            <a:spAutoFit/>
          </a:bodyPr>
          <a:lstStyle/>
          <a:p>
            <a:pPr marL="755652" lvl="1" indent="-377826">
              <a:lnSpc>
                <a:spcPts val="4900"/>
              </a:lnSpc>
              <a:buFont typeface="Arial"/>
              <a:buChar char="•"/>
            </a:pPr>
            <a:r>
              <a:rPr lang="en-US" sz="3500" dirty="0">
                <a:solidFill>
                  <a:srgbClr val="000000"/>
                </a:solidFill>
                <a:latin typeface="Lovelo"/>
              </a:rPr>
              <a:t>The MORE MEMBERS we have THE MORE POWER WE HAVE</a:t>
            </a:r>
          </a:p>
          <a:p>
            <a:pPr marL="755652" lvl="1" indent="-377826">
              <a:lnSpc>
                <a:spcPts val="4900"/>
              </a:lnSpc>
              <a:buFont typeface="Arial"/>
              <a:buChar char="•"/>
            </a:pPr>
            <a:r>
              <a:rPr lang="en-US" sz="3500" dirty="0">
                <a:solidFill>
                  <a:srgbClr val="000000"/>
                </a:solidFill>
                <a:latin typeface="Lovelo"/>
              </a:rPr>
              <a:t>OUR PRIORITIES ARE YOUR PRIORITIES- MAKE YOUR VOICE HEARD</a:t>
            </a:r>
          </a:p>
        </p:txBody>
      </p:sp>
      <p:sp>
        <p:nvSpPr>
          <p:cNvPr id="35" name="TextBox 35"/>
          <p:cNvSpPr txBox="1"/>
          <p:nvPr/>
        </p:nvSpPr>
        <p:spPr>
          <a:xfrm>
            <a:off x="1609110" y="5769892"/>
            <a:ext cx="6536476" cy="2570820"/>
          </a:xfrm>
          <a:prstGeom prst="rect">
            <a:avLst/>
          </a:prstGeom>
        </p:spPr>
        <p:txBody>
          <a:bodyPr lIns="0" tIns="0" rIns="0" bIns="0" rtlCol="0" anchor="t">
            <a:spAutoFit/>
          </a:bodyPr>
          <a:lstStyle/>
          <a:p>
            <a:pPr algn="ctr">
              <a:lnSpc>
                <a:spcPts val="6860"/>
              </a:lnSpc>
            </a:pPr>
            <a:r>
              <a:rPr lang="en-US" sz="4900" dirty="0">
                <a:solidFill>
                  <a:srgbClr val="000000"/>
                </a:solidFill>
                <a:latin typeface="Lovelo"/>
              </a:rPr>
              <a:t>WORKING TOGETHER</a:t>
            </a:r>
          </a:p>
          <a:p>
            <a:pPr algn="ctr">
              <a:lnSpc>
                <a:spcPts val="6860"/>
              </a:lnSpc>
            </a:pPr>
            <a:r>
              <a:rPr lang="en-US" sz="4900" dirty="0">
                <a:solidFill>
                  <a:srgbClr val="000000"/>
                </a:solidFill>
                <a:latin typeface="Lovelo"/>
              </a:rPr>
              <a:t>WE IMPROVE OUR JOBS AND OUR PAY</a:t>
            </a:r>
          </a:p>
        </p:txBody>
      </p:sp>
      <p:sp>
        <p:nvSpPr>
          <p:cNvPr id="36" name="Freeform 36"/>
          <p:cNvSpPr/>
          <p:nvPr/>
        </p:nvSpPr>
        <p:spPr>
          <a:xfrm>
            <a:off x="16126161" y="152706"/>
            <a:ext cx="1964589" cy="1036337"/>
          </a:xfrm>
          <a:custGeom>
            <a:avLst/>
            <a:gdLst/>
            <a:ahLst/>
            <a:cxnLst/>
            <a:rect l="l" t="t" r="r" b="b"/>
            <a:pathLst>
              <a:path w="1964589" h="1036337">
                <a:moveTo>
                  <a:pt x="0" y="0"/>
                </a:moveTo>
                <a:lnTo>
                  <a:pt x="1964589" y="0"/>
                </a:lnTo>
                <a:lnTo>
                  <a:pt x="1964589" y="1036336"/>
                </a:lnTo>
                <a:lnTo>
                  <a:pt x="0" y="1036336"/>
                </a:lnTo>
                <a:lnTo>
                  <a:pt x="0" y="0"/>
                </a:lnTo>
                <a:close/>
              </a:path>
            </a:pathLst>
          </a:custGeom>
          <a:blipFill>
            <a:blip r:embed="rId3"/>
            <a:stretch>
              <a:fillRect/>
            </a:stretch>
          </a:blipFill>
        </p:spPr>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C36656-89F6-9141-BFC1-6FB862ECBFC0}"/>
              </a:ext>
            </a:extLst>
          </p:cNvPr>
          <p:cNvSpPr txBox="1">
            <a:spLocks/>
          </p:cNvSpPr>
          <p:nvPr/>
        </p:nvSpPr>
        <p:spPr>
          <a:xfrm>
            <a:off x="6193632" y="966141"/>
            <a:ext cx="11427945" cy="3084366"/>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a:lstStyle>
          <a:p>
            <a:r>
              <a:rPr lang="en-US" sz="12000" dirty="0">
                <a:solidFill>
                  <a:srgbClr val="092C74"/>
                </a:solidFill>
                <a:highlight>
                  <a:srgbClr val="FCB524"/>
                </a:highlight>
                <a:latin typeface="Arial Black" panose="020B0604020202020204" pitchFamily="34" charset="0"/>
                <a:cs typeface="Arial Black" panose="020B0604020202020204" pitchFamily="34" charset="0"/>
              </a:rPr>
              <a:t>QUESTIONS?</a:t>
            </a:r>
          </a:p>
        </p:txBody>
      </p:sp>
      <p:pic>
        <p:nvPicPr>
          <p:cNvPr id="5" name="Picture 4" descr="A picture containing text, clipart, sign&#10;&#10;Description automatically generated">
            <a:extLst>
              <a:ext uri="{FF2B5EF4-FFF2-40B4-BE49-F238E27FC236}">
                <a16:creationId xmlns:a16="http://schemas.microsoft.com/office/drawing/2014/main" id="{E43D8744-6D7A-E54B-85A0-8D10B77F114A}"/>
              </a:ext>
            </a:extLst>
          </p:cNvPr>
          <p:cNvPicPr>
            <a:picLocks noChangeAspect="1"/>
          </p:cNvPicPr>
          <p:nvPr/>
        </p:nvPicPr>
        <p:blipFill>
          <a:blip r:embed="rId3"/>
          <a:stretch>
            <a:fillRect/>
          </a:stretch>
        </p:blipFill>
        <p:spPr>
          <a:xfrm>
            <a:off x="16346697" y="7418536"/>
            <a:ext cx="1305198" cy="2633870"/>
          </a:xfrm>
          <a:prstGeom prst="rect">
            <a:avLst/>
          </a:prstGeom>
        </p:spPr>
      </p:pic>
      <p:sp>
        <p:nvSpPr>
          <p:cNvPr id="6" name="TextBox 5">
            <a:extLst>
              <a:ext uri="{FF2B5EF4-FFF2-40B4-BE49-F238E27FC236}">
                <a16:creationId xmlns:a16="http://schemas.microsoft.com/office/drawing/2014/main" id="{F39F0AA3-8E93-B245-BA03-2C8F6F5379E6}"/>
              </a:ext>
            </a:extLst>
          </p:cNvPr>
          <p:cNvSpPr txBox="1"/>
          <p:nvPr/>
        </p:nvSpPr>
        <p:spPr>
          <a:xfrm>
            <a:off x="378931" y="8146656"/>
            <a:ext cx="13951745" cy="1107996"/>
          </a:xfrm>
          <a:prstGeom prst="rect">
            <a:avLst/>
          </a:prstGeom>
          <a:solidFill>
            <a:srgbClr val="092C74"/>
          </a:solid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Your Union Makes the Difference</a:t>
            </a:r>
          </a:p>
        </p:txBody>
      </p:sp>
      <p:sp>
        <p:nvSpPr>
          <p:cNvPr id="7" name="Right Arrow 6">
            <a:extLst>
              <a:ext uri="{FF2B5EF4-FFF2-40B4-BE49-F238E27FC236}">
                <a16:creationId xmlns:a16="http://schemas.microsoft.com/office/drawing/2014/main" id="{3FAA2A20-306E-2447-A793-8A9E47FACD49}"/>
              </a:ext>
            </a:extLst>
          </p:cNvPr>
          <p:cNvSpPr/>
          <p:nvPr/>
        </p:nvSpPr>
        <p:spPr>
          <a:xfrm>
            <a:off x="13953230" y="7586663"/>
            <a:ext cx="2136293" cy="2271713"/>
          </a:xfrm>
          <a:prstGeom prst="rightArrow">
            <a:avLst>
              <a:gd name="adj1" fmla="val 50000"/>
              <a:gd name="adj2" fmla="val 64045"/>
            </a:avLst>
          </a:prstGeom>
          <a:solidFill>
            <a:srgbClr val="092C74"/>
          </a:solidFill>
          <a:ln>
            <a:solidFill>
              <a:srgbClr val="092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Text Placeholder 2">
            <a:extLst>
              <a:ext uri="{FF2B5EF4-FFF2-40B4-BE49-F238E27FC236}">
                <a16:creationId xmlns:a16="http://schemas.microsoft.com/office/drawing/2014/main" id="{EA79FEFF-A812-2D41-8153-992B3DD217E3}"/>
              </a:ext>
            </a:extLst>
          </p:cNvPr>
          <p:cNvSpPr txBox="1">
            <a:spLocks/>
          </p:cNvSpPr>
          <p:nvPr/>
        </p:nvSpPr>
        <p:spPr>
          <a:xfrm>
            <a:off x="-1045320" y="6506662"/>
            <a:ext cx="12512351" cy="1823747"/>
          </a:xfrm>
          <a:prstGeom prst="rect">
            <a:avLst/>
          </a:prstGeom>
        </p:spPr>
        <p:txBody>
          <a:bodyPr vert="horz" lIns="137160" tIns="68580" rIns="137160" bIns="685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200" b="1" dirty="0">
                <a:solidFill>
                  <a:srgbClr val="FCB524"/>
                </a:solidFill>
                <a:latin typeface="Arial Black" panose="020B0604020202020204" pitchFamily="34" charset="0"/>
                <a:cs typeface="Arial Black" panose="020B0604020202020204" pitchFamily="34" charset="0"/>
              </a:rPr>
              <a:t>Join</a:t>
            </a:r>
            <a:r>
              <a:rPr lang="en-US" sz="13200" b="1" dirty="0">
                <a:solidFill>
                  <a:srgbClr val="002060"/>
                </a:solidFill>
                <a:latin typeface="Arial Black" panose="020B0604020202020204" pitchFamily="34" charset="0"/>
                <a:cs typeface="Arial Black" panose="020B0604020202020204" pitchFamily="34" charset="0"/>
              </a:rPr>
              <a:t> </a:t>
            </a:r>
            <a:r>
              <a:rPr lang="en-US" sz="13200" b="1" dirty="0">
                <a:solidFill>
                  <a:srgbClr val="092C74"/>
                </a:solidFill>
                <a:latin typeface="Arial Black" panose="020B0604020202020204" pitchFamily="34" charset="0"/>
                <a:cs typeface="Arial Black" panose="020B0604020202020204" pitchFamily="34" charset="0"/>
              </a:rPr>
              <a:t>AFGE</a:t>
            </a:r>
          </a:p>
        </p:txBody>
      </p:sp>
    </p:spTree>
    <p:extLst>
      <p:ext uri="{BB962C8B-B14F-4D97-AF65-F5344CB8AC3E}">
        <p14:creationId xmlns:p14="http://schemas.microsoft.com/office/powerpoint/2010/main" val="334389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5799</TotalTime>
  <Words>1580</Words>
  <Application>Microsoft Office PowerPoint</Application>
  <PresentationFormat>Custom</PresentationFormat>
  <Paragraphs>73</Paragraphs>
  <Slides>10</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Arial Black</vt:lpstr>
      <vt:lpstr>Open Sauce Bold</vt:lpstr>
      <vt:lpstr>georgia</vt:lpstr>
      <vt:lpstr>Montserrat Classic</vt:lpstr>
      <vt:lpstr>Asap</vt:lpstr>
      <vt:lpstr>Calibri</vt:lpstr>
      <vt:lpstr>Lovelo</vt:lpstr>
      <vt:lpstr>Josefin Sans Bold</vt:lpstr>
      <vt:lpstr>Genty</vt:lpstr>
      <vt:lpstr>Canva Sans 1</vt:lpstr>
      <vt:lpstr>Postoni</vt:lpstr>
      <vt:lpstr>Horizon</vt:lpstr>
      <vt:lpstr>Arial</vt:lpstr>
      <vt:lpstr>Roca One</vt:lpstr>
      <vt:lpstr>Office Theme</vt:lpstr>
      <vt:lpstr>PowerPoint Presentation</vt:lpstr>
      <vt:lpstr>PowerPoint Presentation</vt:lpstr>
      <vt:lpstr>Stay Connected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AFGE PAY RAISE</dc:title>
  <dc:creator>David Cann</dc:creator>
  <cp:lastModifiedBy>Dan Riehl</cp:lastModifiedBy>
  <cp:revision>6</cp:revision>
  <dcterms:created xsi:type="dcterms:W3CDTF">2006-08-16T00:00:00Z</dcterms:created>
  <dcterms:modified xsi:type="dcterms:W3CDTF">2023-10-02T14:47:57Z</dcterms:modified>
  <dc:identifier>DAFtxhyv-GM</dc:identifier>
</cp:coreProperties>
</file>