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61" r:id="rId4"/>
    <p:sldId id="266" r:id="rId5"/>
    <p:sldId id="267" r:id="rId6"/>
    <p:sldId id="279" r:id="rId7"/>
    <p:sldId id="278" r:id="rId8"/>
    <p:sldId id="269" r:id="rId9"/>
    <p:sldId id="274" r:id="rId10"/>
    <p:sldId id="259"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B524"/>
    <a:srgbClr val="092C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4"/>
    <p:restoredTop sz="67255" autoAdjust="0"/>
  </p:normalViewPr>
  <p:slideViewPr>
    <p:cSldViewPr snapToGrid="0" snapToObjects="1">
      <p:cViewPr varScale="1">
        <p:scale>
          <a:sx n="110" d="100"/>
          <a:sy n="110" d="100"/>
        </p:scale>
        <p:origin x="112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1FA4F-A7A8-B640-A593-FC0B11871200}" type="datetimeFigureOut">
              <a:rPr lang="en-US" smtClean="0"/>
              <a:t>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73755-7B69-8448-8E7E-D1787F09890B}" type="slidenum">
              <a:rPr lang="en-US" smtClean="0"/>
              <a:t>‹#›</a:t>
            </a:fld>
            <a:endParaRPr lang="en-US"/>
          </a:p>
        </p:txBody>
      </p:sp>
    </p:spTree>
    <p:extLst>
      <p:ext uri="{BB962C8B-B14F-4D97-AF65-F5344CB8AC3E}">
        <p14:creationId xmlns:p14="http://schemas.microsoft.com/office/powerpoint/2010/main" val="570134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all, please sign in as you enter.  Thank you for joining us today.  If you are not yet a member, please take a blank 1158 with you.  We will be getting started shortly.  </a:t>
            </a:r>
          </a:p>
        </p:txBody>
      </p:sp>
      <p:sp>
        <p:nvSpPr>
          <p:cNvPr id="4" name="Slide Number Placeholder 3"/>
          <p:cNvSpPr>
            <a:spLocks noGrp="1"/>
          </p:cNvSpPr>
          <p:nvPr>
            <p:ph type="sldNum" sz="quarter" idx="5"/>
          </p:nvPr>
        </p:nvSpPr>
        <p:spPr/>
        <p:txBody>
          <a:bodyPr/>
          <a:lstStyle/>
          <a:p>
            <a:fld id="{61773755-7B69-8448-8E7E-D1787F09890B}" type="slidenum">
              <a:rPr lang="en-US" smtClean="0"/>
              <a:t>1</a:t>
            </a:fld>
            <a:endParaRPr lang="en-US"/>
          </a:p>
        </p:txBody>
      </p:sp>
    </p:spTree>
    <p:extLst>
      <p:ext uri="{BB962C8B-B14F-4D97-AF65-F5344CB8AC3E}">
        <p14:creationId xmlns:p14="http://schemas.microsoft.com/office/powerpoint/2010/main" val="3807053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we need to sign up now. We need to join and build for power.  </a:t>
            </a:r>
          </a:p>
          <a:p>
            <a:r>
              <a:rPr lang="en-US" sz="1200" b="1" kern="1200" dirty="0">
                <a:solidFill>
                  <a:schemeClr val="tx1"/>
                </a:solidFill>
                <a:effectLst/>
                <a:latin typeface="+mn-lt"/>
                <a:ea typeface="+mn-ea"/>
                <a:cs typeface="+mn-cs"/>
              </a:rPr>
              <a:t>[While volunteers help people sign up, answer questions]</a:t>
            </a:r>
          </a:p>
          <a:p>
            <a:r>
              <a:rPr lang="en-US" sz="1200" kern="1200" dirty="0">
                <a:solidFill>
                  <a:schemeClr val="tx1"/>
                </a:solidFill>
                <a:effectLst/>
                <a:latin typeface="+mn-lt"/>
                <a:ea typeface="+mn-ea"/>
                <a:cs typeface="+mn-cs"/>
              </a:rPr>
              <a:t>We should note that using just one or two of the AFGE member can cover the cost of your annual dues.</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 me take any questions you might have.  If you have any questions I can’t answer, I will write them down and get you an answer.  I would like everyone to write their email in the chat, and I will get these answers to you.</a:t>
            </a:r>
          </a:p>
          <a:p>
            <a:r>
              <a:rPr lang="en-US" sz="1200" kern="1200" dirty="0">
                <a:solidFill>
                  <a:schemeClr val="tx1"/>
                </a:solidFill>
                <a:effectLst/>
                <a:latin typeface="+mn-lt"/>
                <a:ea typeface="+mn-ea"/>
                <a:cs typeface="+mn-cs"/>
              </a:rPr>
              <a:t>[Take questions. If you need to time to obtain answer, please tell them you will get back to them]</a:t>
            </a:r>
          </a:p>
          <a:p>
            <a:endParaRPr lang="en-US" dirty="0"/>
          </a:p>
        </p:txBody>
      </p:sp>
      <p:sp>
        <p:nvSpPr>
          <p:cNvPr id="4" name="Slide Number Placeholder 3"/>
          <p:cNvSpPr>
            <a:spLocks noGrp="1"/>
          </p:cNvSpPr>
          <p:nvPr>
            <p:ph type="sldNum" sz="quarter" idx="5"/>
          </p:nvPr>
        </p:nvSpPr>
        <p:spPr/>
        <p:txBody>
          <a:bodyPr/>
          <a:lstStyle/>
          <a:p>
            <a:fld id="{61773755-7B69-8448-8E7E-D1787F09890B}" type="slidenum">
              <a:rPr lang="en-US" smtClean="0"/>
              <a:t>10</a:t>
            </a:fld>
            <a:endParaRPr lang="en-US"/>
          </a:p>
        </p:txBody>
      </p:sp>
    </p:spTree>
    <p:extLst>
      <p:ext uri="{BB962C8B-B14F-4D97-AF65-F5344CB8AC3E}">
        <p14:creationId xmlns:p14="http://schemas.microsoft.com/office/powerpoint/2010/main" val="1088102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We will have more updates on our continuing effort to get better pay and benefits, and to improve our lives at work.    Again, we want to keep you constantly informed. Please be sure you are signed up for updates through AFGE Action Network and AFGE Text, and that you gave your current home email and cell phone number on the sign-in sheet. This is a good start, brothers and sisters!  Give yourselves a hand for all of you who joined us today and for taking the first step in improving our jobs!</a:t>
            </a:r>
          </a:p>
          <a:p>
            <a:endParaRPr lang="en-US" noProof="0" dirty="0"/>
          </a:p>
        </p:txBody>
      </p:sp>
      <p:sp>
        <p:nvSpPr>
          <p:cNvPr id="4" name="Slide Number Placeholder 3"/>
          <p:cNvSpPr>
            <a:spLocks noGrp="1"/>
          </p:cNvSpPr>
          <p:nvPr>
            <p:ph type="sldNum" sz="quarter" idx="5"/>
          </p:nvPr>
        </p:nvSpPr>
        <p:spPr/>
        <p:txBody>
          <a:bodyPr/>
          <a:lstStyle/>
          <a:p>
            <a:fld id="{61773755-7B69-8448-8E7E-D1787F09890B}" type="slidenum">
              <a:rPr lang="en-US" smtClean="0"/>
              <a:t>11</a:t>
            </a:fld>
            <a:endParaRPr lang="en-US"/>
          </a:p>
        </p:txBody>
      </p:sp>
    </p:spTree>
    <p:extLst>
      <p:ext uri="{BB962C8B-B14F-4D97-AF65-F5344CB8AC3E}">
        <p14:creationId xmlns:p14="http://schemas.microsoft.com/office/powerpoint/2010/main" val="2124985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Local’s presentation on new pay raises for TSOs.  We are thrilled to have you here.  We will be talking about some of the victories we have had as a union of TSA employees working together.  The way we have made the gains we have are by working together as a Union.  It has been tens of thousands of TSA workers, shoulder to shoulder, making these wins.  Members filling out bargaining surveys, members lobbying on the Hill, making calls, signing petitions, joining together in real numbers.  This union is your union, and our wins our your wins.  The more we grow, the more power we have, and the bigger our future victories will be.  Keep in mind, it has been TSA employees working together that have won every single item we are going to discuss today.</a:t>
            </a:r>
          </a:p>
        </p:txBody>
      </p:sp>
      <p:sp>
        <p:nvSpPr>
          <p:cNvPr id="4" name="Slide Number Placeholder 3"/>
          <p:cNvSpPr>
            <a:spLocks noGrp="1"/>
          </p:cNvSpPr>
          <p:nvPr>
            <p:ph type="sldNum" sz="quarter" idx="5"/>
          </p:nvPr>
        </p:nvSpPr>
        <p:spPr/>
        <p:txBody>
          <a:bodyPr/>
          <a:lstStyle/>
          <a:p>
            <a:fld id="{61773755-7B69-8448-8E7E-D1787F09890B}" type="slidenum">
              <a:rPr lang="en-US" smtClean="0"/>
              <a:t>2</a:t>
            </a:fld>
            <a:endParaRPr lang="en-US"/>
          </a:p>
        </p:txBody>
      </p:sp>
    </p:spTree>
    <p:extLst>
      <p:ext uri="{BB962C8B-B14F-4D97-AF65-F5344CB8AC3E}">
        <p14:creationId xmlns:p14="http://schemas.microsoft.com/office/powerpoint/2010/main" val="929136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stay on top of our wins and keep plugged in to the effort to win more.  You can stay connected with your union, AFGE, by getting email and text alerts! There are a lot of changes happening quickly, and you need to be kept up-to-date and involved. Please visit the link I’ve dropped in the chat, </a:t>
            </a:r>
            <a:r>
              <a:rPr lang="en-US" dirty="0" err="1"/>
              <a:t>afge.org</a:t>
            </a:r>
            <a:r>
              <a:rPr lang="en-US" dirty="0"/>
              <a:t>/update and click “I would like to sign up for email and text alerts” or text “AFGE” to 97779 to sign up for text alerts now. </a:t>
            </a:r>
          </a:p>
        </p:txBody>
      </p:sp>
      <p:sp>
        <p:nvSpPr>
          <p:cNvPr id="4" name="Slide Number Placeholder 3"/>
          <p:cNvSpPr>
            <a:spLocks noGrp="1"/>
          </p:cNvSpPr>
          <p:nvPr>
            <p:ph type="sldNum" sz="quarter" idx="5"/>
          </p:nvPr>
        </p:nvSpPr>
        <p:spPr/>
        <p:txBody>
          <a:bodyPr/>
          <a:lstStyle/>
          <a:p>
            <a:fld id="{61773755-7B69-8448-8E7E-D1787F09890B}" type="slidenum">
              <a:rPr lang="en-US" smtClean="0"/>
              <a:t>3</a:t>
            </a:fld>
            <a:endParaRPr lang="en-US"/>
          </a:p>
        </p:txBody>
      </p:sp>
    </p:spTree>
    <p:extLst>
      <p:ext uri="{BB962C8B-B14F-4D97-AF65-F5344CB8AC3E}">
        <p14:creationId xmlns:p14="http://schemas.microsoft.com/office/powerpoint/2010/main" val="1442924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Years of hard work as a Union have paid off, your union, AFGE, recently persuaded TSA to make substantial improvements in TSO pay. These are the three most significant improvements made as a result of our work with the Administration: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1773755-7B69-8448-8E7E-D1787F09890B}" type="slidenum">
              <a:rPr lang="en-US" smtClean="0"/>
              <a:t>4</a:t>
            </a:fld>
            <a:endParaRPr lang="en-US"/>
          </a:p>
        </p:txBody>
      </p:sp>
    </p:spTree>
    <p:extLst>
      <p:ext uri="{BB962C8B-B14F-4D97-AF65-F5344CB8AC3E}">
        <p14:creationId xmlns:p14="http://schemas.microsoft.com/office/powerpoint/2010/main" val="3050320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Together, as a Union, we have gotten both increased rights on the job and a pay raise.  We are looking at a 28% pay raise. If there is any doubt why we got it, realize that we got more union rights and pay in one pull.  Who won this raise?  We did, together, acting like a union.  In a Washington Post Article titled “</a:t>
            </a:r>
            <a:r>
              <a:rPr lang="en-US" b="1" i="0" dirty="0">
                <a:solidFill>
                  <a:srgbClr val="111111"/>
                </a:solidFill>
                <a:effectLst/>
                <a:latin typeface="Postoni"/>
              </a:rPr>
              <a:t>Airport screeners get big boost in pay and collective bargaining rights,” the newspaper writes, “</a:t>
            </a:r>
            <a:r>
              <a:rPr lang="en-US" b="0" i="0" dirty="0">
                <a:solidFill>
                  <a:srgbClr val="2A2A2A"/>
                </a:solidFill>
                <a:effectLst/>
                <a:latin typeface="georgia" panose="02040502050405020303" pitchFamily="18" charset="0"/>
              </a:rPr>
              <a:t>The 28 percent hike is the largest federal pay bump in at least 30 years and probably ever, according to the federal Office of Personnel Management.”</a:t>
            </a:r>
            <a:endParaRPr lang="en-US" b="1" i="0" dirty="0">
              <a:solidFill>
                <a:srgbClr val="111111"/>
              </a:solidFill>
              <a:effectLst/>
              <a:latin typeface="Poston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1773755-7B69-8448-8E7E-D1787F09890B}" type="slidenum">
              <a:rPr lang="en-US" smtClean="0"/>
              <a:t>5</a:t>
            </a:fld>
            <a:endParaRPr lang="en-US"/>
          </a:p>
        </p:txBody>
      </p:sp>
    </p:spTree>
    <p:extLst>
      <p:ext uri="{BB962C8B-B14F-4D97-AF65-F5344CB8AC3E}">
        <p14:creationId xmlns:p14="http://schemas.microsoft.com/office/powerpoint/2010/main" val="2986245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article explains that “</a:t>
            </a:r>
            <a:r>
              <a:rPr lang="en-US" b="0" i="0" dirty="0">
                <a:solidFill>
                  <a:srgbClr val="2A2A2A"/>
                </a:solidFill>
                <a:effectLst/>
                <a:latin typeface="georgia" panose="02040502050405020303" pitchFamily="18" charset="0"/>
              </a:rPr>
              <a:t>the average officer will receive a 28 percent pay raise, about a $13,000 annual boost, beginning in July. The increase is even fatter with federal locality pay.”   Think about what that change means for you, for your family?  Think about your experience with TSA, and whether they would choose to give you a raise and more rights on the job without being forced?  Its clear we won this the old-fashioned way, as a Union.  We won this together and should all join together in our Union to keep growing our power!</a:t>
            </a:r>
            <a:endParaRPr lang="en-US" dirty="0"/>
          </a:p>
        </p:txBody>
      </p:sp>
      <p:sp>
        <p:nvSpPr>
          <p:cNvPr id="4" name="Slide Number Placeholder 3"/>
          <p:cNvSpPr>
            <a:spLocks noGrp="1"/>
          </p:cNvSpPr>
          <p:nvPr>
            <p:ph type="sldNum" sz="quarter" idx="5"/>
          </p:nvPr>
        </p:nvSpPr>
        <p:spPr/>
        <p:txBody>
          <a:bodyPr/>
          <a:lstStyle/>
          <a:p>
            <a:fld id="{61773755-7B69-8448-8E7E-D1787F09890B}" type="slidenum">
              <a:rPr lang="en-US" smtClean="0"/>
              <a:t>6</a:t>
            </a:fld>
            <a:endParaRPr lang="en-US"/>
          </a:p>
        </p:txBody>
      </p:sp>
    </p:spTree>
    <p:extLst>
      <p:ext uri="{BB962C8B-B14F-4D97-AF65-F5344CB8AC3E}">
        <p14:creationId xmlns:p14="http://schemas.microsoft.com/office/powerpoint/2010/main" val="4015183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Calibri" panose="020F0502020204030204" pitchFamily="34" charset="0"/>
              </a:rPr>
              <a:t>Looking at the Grade level increase for all TSOs:</a:t>
            </a:r>
            <a:r>
              <a:rPr lang="en-US" sz="1800" dirty="0">
                <a:effectLst/>
                <a:latin typeface="Times New Roman" panose="02020603050405020304" pitchFamily="18" charset="0"/>
                <a:ea typeface="Calibri" panose="020F0502020204030204" pitchFamily="34" charset="0"/>
              </a:rPr>
              <a:t> AFGE achieved an overall increase in the full performance level for non-supervisory TSOs from TSO pay band E to TSO pay band F.  This is a full two-grade GS-level equivalent increase from GS-7 to GS-9.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increase in pay will align the TSA pay band system to the GS-level equivalent for TSOs.   Under the prior TSA pay band system, each pay band applicable to TSOs “shorted” employees by using starting pay levels that were less that the GS-level equivalents.  For instance, TSO pay band E, which is supposed to be equivalent to GS-7, starts at 14% less than the GS equivalent level.  As a union, we persuaded TSA to align the TSA pay band system to match GS-level equivalencies resulting in a significant increase in pay for TSOs.</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Again- take time to think what an increase like this will mean for you and your family?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1773755-7B69-8448-8E7E-D1787F09890B}" type="slidenum">
              <a:rPr lang="en-US" smtClean="0"/>
              <a:t>7</a:t>
            </a:fld>
            <a:endParaRPr lang="en-US"/>
          </a:p>
        </p:txBody>
      </p:sp>
    </p:spTree>
    <p:extLst>
      <p:ext uri="{BB962C8B-B14F-4D97-AF65-F5344CB8AC3E}">
        <p14:creationId xmlns:p14="http://schemas.microsoft.com/office/powerpoint/2010/main" val="3993311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the result of our Union’s hard work- members calling the hill, writing letters, our members, leaders and staff lobbying and building relationships over years to lay the groundwork for this win.  The more we grow, the more members we have, the more people that get involved, the better we do when we push for pay raises.  Our Union is fighting for better pay and winning.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 other groups are. If you aren’t a member yet, it is time to invest in better pay and join and become active.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think of this?  Who fought to get pay raises for TSOs?  What group is advocating, making calls, knocking on doors, rallying for better pay?  Can you think of any other interest group?  Any other organization? The answer is “no.”  It is us and only us.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only remember idea from this meeting, let it be this:  we, as a Union, are the only group fighting for better pay.  Nobody else is fighting for us.  Nobody else is looking out for our interests, its just us. And we are winning.</a:t>
            </a:r>
          </a:p>
          <a:p>
            <a:endParaRPr lang="en-US" dirty="0"/>
          </a:p>
        </p:txBody>
      </p:sp>
      <p:sp>
        <p:nvSpPr>
          <p:cNvPr id="4" name="Slide Number Placeholder 3"/>
          <p:cNvSpPr>
            <a:spLocks noGrp="1"/>
          </p:cNvSpPr>
          <p:nvPr>
            <p:ph type="sldNum" sz="quarter" idx="5"/>
          </p:nvPr>
        </p:nvSpPr>
        <p:spPr/>
        <p:txBody>
          <a:bodyPr/>
          <a:lstStyle/>
          <a:p>
            <a:fld id="{61773755-7B69-8448-8E7E-D1787F09890B}" type="slidenum">
              <a:rPr lang="en-US" smtClean="0"/>
              <a:t>8</a:t>
            </a:fld>
            <a:endParaRPr lang="en-US"/>
          </a:p>
        </p:txBody>
      </p:sp>
    </p:spTree>
    <p:extLst>
      <p:ext uri="{BB962C8B-B14F-4D97-AF65-F5344CB8AC3E}">
        <p14:creationId xmlns:p14="http://schemas.microsoft.com/office/powerpoint/2010/main" val="2715819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yourself, do you want to add your voice to 49,000 workers fighting to protect and improve our jobs at TSA? If the answer is yes, raise your hand.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Keep them up.  Your coworkers are coming to help you sign up.</a:t>
            </a:r>
          </a:p>
          <a:p>
            <a:r>
              <a:rPr lang="en-US" sz="1200" kern="1200" dirty="0">
                <a:solidFill>
                  <a:schemeClr val="tx1"/>
                </a:solidFill>
                <a:effectLst/>
                <a:latin typeface="+mn-lt"/>
                <a:ea typeface="+mn-ea"/>
                <a:cs typeface="+mn-cs"/>
              </a:rPr>
              <a:t>Joining today is the only way to have a voice at work.  It is the only way to fight for better pay and rights on the job.</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1773755-7B69-8448-8E7E-D1787F09890B}" type="slidenum">
              <a:rPr lang="en-US" smtClean="0"/>
              <a:t>9</a:t>
            </a:fld>
            <a:endParaRPr lang="en-US"/>
          </a:p>
        </p:txBody>
      </p:sp>
    </p:spTree>
    <p:extLst>
      <p:ext uri="{BB962C8B-B14F-4D97-AF65-F5344CB8AC3E}">
        <p14:creationId xmlns:p14="http://schemas.microsoft.com/office/powerpoint/2010/main" val="3637065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EEEDE6-6892-B845-9F31-DFDB496F1562}"/>
              </a:ext>
            </a:extLst>
          </p:cNvPr>
          <p:cNvPicPr>
            <a:picLocks noChangeAspect="1"/>
          </p:cNvPicPr>
          <p:nvPr userDrawn="1"/>
        </p:nvPicPr>
        <p:blipFill>
          <a:blip r:embed="rId2"/>
          <a:srcRect/>
          <a:stretch/>
        </p:blipFill>
        <p:spPr>
          <a:xfrm>
            <a:off x="5884" y="0"/>
            <a:ext cx="12180231" cy="6858000"/>
          </a:xfrm>
          <a:prstGeom prst="rect">
            <a:avLst/>
          </a:prstGeom>
        </p:spPr>
      </p:pic>
      <p:sp>
        <p:nvSpPr>
          <p:cNvPr id="2" name="Title 1">
            <a:extLst>
              <a:ext uri="{FF2B5EF4-FFF2-40B4-BE49-F238E27FC236}">
                <a16:creationId xmlns:a16="http://schemas.microsoft.com/office/drawing/2014/main" id="{665E34C4-3378-8641-9E16-853188983C04}"/>
              </a:ext>
            </a:extLst>
          </p:cNvPr>
          <p:cNvSpPr>
            <a:spLocks noGrp="1"/>
          </p:cNvSpPr>
          <p:nvPr>
            <p:ph type="ctrTitle" hasCustomPrompt="1"/>
          </p:nvPr>
        </p:nvSpPr>
        <p:spPr>
          <a:xfrm>
            <a:off x="261258" y="2503487"/>
            <a:ext cx="8830492" cy="1006475"/>
          </a:xfrm>
        </p:spPr>
        <p:txBody>
          <a:bodyPr anchor="b"/>
          <a:lstStyle>
            <a:lvl1pPr algn="ctr">
              <a:defRPr sz="4400" b="1">
                <a:solidFill>
                  <a:schemeClr val="bg1"/>
                </a:solidFill>
                <a:latin typeface="Arial" panose="020B0604020202020204" pitchFamily="34" charset="0"/>
                <a:cs typeface="Arial" panose="020B0604020202020204" pitchFamily="34" charset="0"/>
              </a:defRPr>
            </a:lvl1pPr>
          </a:lstStyle>
          <a:p>
            <a:r>
              <a:rPr lang="en-US" dirty="0"/>
              <a:t>AFGE LOCAL LUNCH &amp; LEARN</a:t>
            </a:r>
          </a:p>
        </p:txBody>
      </p:sp>
      <p:sp>
        <p:nvSpPr>
          <p:cNvPr id="3" name="Subtitle 2">
            <a:extLst>
              <a:ext uri="{FF2B5EF4-FFF2-40B4-BE49-F238E27FC236}">
                <a16:creationId xmlns:a16="http://schemas.microsoft.com/office/drawing/2014/main" id="{2F429C97-5DD5-B44A-9EF4-B31BC80DE5D0}"/>
              </a:ext>
            </a:extLst>
          </p:cNvPr>
          <p:cNvSpPr>
            <a:spLocks noGrp="1"/>
          </p:cNvSpPr>
          <p:nvPr>
            <p:ph type="subTitle" idx="1" hasCustomPrompt="1"/>
          </p:nvPr>
        </p:nvSpPr>
        <p:spPr>
          <a:xfrm>
            <a:off x="261258" y="3602038"/>
            <a:ext cx="8830492" cy="1655762"/>
          </a:xfrm>
        </p:spPr>
        <p:txBody>
          <a:bodyPr/>
          <a:lstStyle>
            <a:lvl1pPr marL="0" indent="0" algn="l">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sp>
        <p:nvSpPr>
          <p:cNvPr id="4" name="Date Placeholder 3">
            <a:extLst>
              <a:ext uri="{FF2B5EF4-FFF2-40B4-BE49-F238E27FC236}">
                <a16:creationId xmlns:a16="http://schemas.microsoft.com/office/drawing/2014/main" id="{B549F751-EF23-0744-B74B-07514086CDDC}"/>
              </a:ext>
            </a:extLst>
          </p:cNvPr>
          <p:cNvSpPr>
            <a:spLocks noGrp="1"/>
          </p:cNvSpPr>
          <p:nvPr>
            <p:ph type="dt" sz="half" idx="10"/>
          </p:nvPr>
        </p:nvSpPr>
        <p:spPr/>
        <p:txBody>
          <a:bodyPr/>
          <a:lstStyle/>
          <a:p>
            <a:fld id="{CB33447E-D03E-1F49-88E7-52AC5BBCE861}" type="datetimeFigureOut">
              <a:rPr lang="en-US" smtClean="0"/>
              <a:t>2/3/2023</a:t>
            </a:fld>
            <a:endParaRPr lang="en-US"/>
          </a:p>
        </p:txBody>
      </p:sp>
      <p:sp>
        <p:nvSpPr>
          <p:cNvPr id="5" name="Footer Placeholder 4">
            <a:extLst>
              <a:ext uri="{FF2B5EF4-FFF2-40B4-BE49-F238E27FC236}">
                <a16:creationId xmlns:a16="http://schemas.microsoft.com/office/drawing/2014/main" id="{12F554C5-6D22-D44B-A7A6-BF813FFDAA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3ED79D-08E3-8548-A027-7224250F08D8}"/>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259581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06D2-21DA-C740-B79B-53C73643A0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97016E-2593-E344-8918-88D5FEC25E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3BBDB-7A19-0A44-8706-2193D01DB5E5}"/>
              </a:ext>
            </a:extLst>
          </p:cNvPr>
          <p:cNvSpPr>
            <a:spLocks noGrp="1"/>
          </p:cNvSpPr>
          <p:nvPr>
            <p:ph type="dt" sz="half" idx="10"/>
          </p:nvPr>
        </p:nvSpPr>
        <p:spPr/>
        <p:txBody>
          <a:bodyPr/>
          <a:lstStyle/>
          <a:p>
            <a:fld id="{CB33447E-D03E-1F49-88E7-52AC5BBCE861}" type="datetimeFigureOut">
              <a:rPr lang="en-US" smtClean="0"/>
              <a:t>2/3/2023</a:t>
            </a:fld>
            <a:endParaRPr lang="en-US"/>
          </a:p>
        </p:txBody>
      </p:sp>
      <p:sp>
        <p:nvSpPr>
          <p:cNvPr id="5" name="Footer Placeholder 4">
            <a:extLst>
              <a:ext uri="{FF2B5EF4-FFF2-40B4-BE49-F238E27FC236}">
                <a16:creationId xmlns:a16="http://schemas.microsoft.com/office/drawing/2014/main" id="{F19D2362-D574-1D4A-9255-B506C8E89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651FF-78B5-2043-A22B-A270740A01A0}"/>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3207067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35E057-3B72-3945-BBC7-5147ADDEA1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C16FE-1750-9948-9288-952EBCFF51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20391-8CD7-5B43-98A0-B2CEE940CAE9}"/>
              </a:ext>
            </a:extLst>
          </p:cNvPr>
          <p:cNvSpPr>
            <a:spLocks noGrp="1"/>
          </p:cNvSpPr>
          <p:nvPr>
            <p:ph type="dt" sz="half" idx="10"/>
          </p:nvPr>
        </p:nvSpPr>
        <p:spPr/>
        <p:txBody>
          <a:bodyPr/>
          <a:lstStyle/>
          <a:p>
            <a:fld id="{CB33447E-D03E-1F49-88E7-52AC5BBCE861}" type="datetimeFigureOut">
              <a:rPr lang="en-US" smtClean="0"/>
              <a:t>2/3/2023</a:t>
            </a:fld>
            <a:endParaRPr lang="en-US"/>
          </a:p>
        </p:txBody>
      </p:sp>
      <p:sp>
        <p:nvSpPr>
          <p:cNvPr id="5" name="Footer Placeholder 4">
            <a:extLst>
              <a:ext uri="{FF2B5EF4-FFF2-40B4-BE49-F238E27FC236}">
                <a16:creationId xmlns:a16="http://schemas.microsoft.com/office/drawing/2014/main" id="{1CBE1BE2-3B5C-1647-8A79-0A39F2FE6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58AFD-E855-CF40-A189-6BF0EB78838F}"/>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45054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BBCE52D3-CD58-D44E-8CF9-EFBD0F8D2CC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8A45310-F109-F047-9A55-D3BFAF27A00A}"/>
              </a:ext>
            </a:extLst>
          </p:cNvPr>
          <p:cNvSpPr>
            <a:spLocks noGrp="1"/>
          </p:cNvSpPr>
          <p:nvPr>
            <p:ph type="title"/>
          </p:nvPr>
        </p:nvSpPr>
        <p:spPr>
          <a:xfrm>
            <a:off x="3336010" y="681037"/>
            <a:ext cx="8824993" cy="1325563"/>
          </a:xfrm>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02F8AB0-281D-8648-AFF4-1F84CE020E42}"/>
              </a:ext>
            </a:extLst>
          </p:cNvPr>
          <p:cNvSpPr>
            <a:spLocks noGrp="1"/>
          </p:cNvSpPr>
          <p:nvPr>
            <p:ph idx="1"/>
          </p:nvPr>
        </p:nvSpPr>
        <p:spPr>
          <a:xfrm>
            <a:off x="4169044" y="2231755"/>
            <a:ext cx="7184756" cy="3945207"/>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A6867A-D5BB-3C47-8035-44EE579C8E40}"/>
              </a:ext>
            </a:extLst>
          </p:cNvPr>
          <p:cNvSpPr>
            <a:spLocks noGrp="1"/>
          </p:cNvSpPr>
          <p:nvPr>
            <p:ph type="dt" sz="half" idx="10"/>
          </p:nvPr>
        </p:nvSpPr>
        <p:spPr/>
        <p:txBody>
          <a:bodyPr/>
          <a:lstStyle/>
          <a:p>
            <a:fld id="{CB33447E-D03E-1F49-88E7-52AC5BBCE861}" type="datetimeFigureOut">
              <a:rPr lang="en-US" smtClean="0"/>
              <a:t>2/3/2023</a:t>
            </a:fld>
            <a:endParaRPr lang="en-US"/>
          </a:p>
        </p:txBody>
      </p:sp>
      <p:sp>
        <p:nvSpPr>
          <p:cNvPr id="5" name="Footer Placeholder 4">
            <a:extLst>
              <a:ext uri="{FF2B5EF4-FFF2-40B4-BE49-F238E27FC236}">
                <a16:creationId xmlns:a16="http://schemas.microsoft.com/office/drawing/2014/main" id="{FA262D90-7D00-324D-AF6B-8FB95AFC36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64CA4-EDE9-F84A-BBB0-74DCBC6EED90}"/>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98281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4EEDCD67-C3D2-2148-9AF6-3CCD1F04804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2091500-19A6-1E43-9344-FA0A3FD06873}"/>
              </a:ext>
            </a:extLst>
          </p:cNvPr>
          <p:cNvSpPr>
            <a:spLocks noGrp="1"/>
          </p:cNvSpPr>
          <p:nvPr>
            <p:ph type="title"/>
          </p:nvPr>
        </p:nvSpPr>
        <p:spPr>
          <a:xfrm>
            <a:off x="4256976" y="3058319"/>
            <a:ext cx="10515600" cy="741362"/>
          </a:xfrm>
        </p:spPr>
        <p:txBody>
          <a:bodyPr anchor="b"/>
          <a:lstStyle>
            <a:lvl1pPr>
              <a:defRPr sz="4400">
                <a:solidFill>
                  <a:srgbClr val="FFC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2A70C5BF-9C34-6443-A740-1CAFCE92605E}"/>
              </a:ext>
            </a:extLst>
          </p:cNvPr>
          <p:cNvSpPr>
            <a:spLocks noGrp="1"/>
          </p:cNvSpPr>
          <p:nvPr>
            <p:ph type="body" idx="1"/>
          </p:nvPr>
        </p:nvSpPr>
        <p:spPr>
          <a:xfrm>
            <a:off x="831850" y="4881966"/>
            <a:ext cx="10515600" cy="1207684"/>
          </a:xfrm>
        </p:spPr>
        <p:txBody>
          <a:bodyPr/>
          <a:lstStyle>
            <a:lvl1pPr marL="0" indent="0">
              <a:buNone/>
              <a:defRPr sz="2400">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2B1FEA4-1CB9-9D4F-BA9C-1D61CEDC0C48}"/>
              </a:ext>
            </a:extLst>
          </p:cNvPr>
          <p:cNvSpPr>
            <a:spLocks noGrp="1"/>
          </p:cNvSpPr>
          <p:nvPr>
            <p:ph type="dt" sz="half" idx="10"/>
          </p:nvPr>
        </p:nvSpPr>
        <p:spPr/>
        <p:txBody>
          <a:bodyPr/>
          <a:lstStyle/>
          <a:p>
            <a:fld id="{CB33447E-D03E-1F49-88E7-52AC5BBCE861}" type="datetimeFigureOut">
              <a:rPr lang="en-US" smtClean="0"/>
              <a:t>2/3/2023</a:t>
            </a:fld>
            <a:endParaRPr lang="en-US"/>
          </a:p>
        </p:txBody>
      </p:sp>
      <p:sp>
        <p:nvSpPr>
          <p:cNvPr id="5" name="Footer Placeholder 4">
            <a:extLst>
              <a:ext uri="{FF2B5EF4-FFF2-40B4-BE49-F238E27FC236}">
                <a16:creationId xmlns:a16="http://schemas.microsoft.com/office/drawing/2014/main" id="{85C4CBFC-0A70-1448-8A4B-F92E7C376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BAA0F-EF5E-BA4D-B2E5-6DE77AF93575}"/>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477641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2C5561C3-6FA0-DC44-96EA-C4E67B7360EC}"/>
              </a:ext>
            </a:extLst>
          </p:cNvPr>
          <p:cNvPicPr>
            <a:picLocks noChangeAspect="1"/>
          </p:cNvPicPr>
          <p:nvPr userDrawn="1"/>
        </p:nvPicPr>
        <p:blipFill>
          <a:blip r:embed="rId2"/>
          <a:stretch>
            <a:fillRect/>
          </a:stretch>
        </p:blipFill>
        <p:spPr>
          <a:xfrm>
            <a:off x="5884" y="0"/>
            <a:ext cx="12180232" cy="6858000"/>
          </a:xfrm>
          <a:prstGeom prst="rect">
            <a:avLst/>
          </a:prstGeom>
        </p:spPr>
      </p:pic>
      <p:sp>
        <p:nvSpPr>
          <p:cNvPr id="2" name="Title 1">
            <a:extLst>
              <a:ext uri="{FF2B5EF4-FFF2-40B4-BE49-F238E27FC236}">
                <a16:creationId xmlns:a16="http://schemas.microsoft.com/office/drawing/2014/main" id="{495F3688-77F1-024F-868E-D6C4CFC86B99}"/>
              </a:ext>
            </a:extLst>
          </p:cNvPr>
          <p:cNvSpPr>
            <a:spLocks noGrp="1"/>
          </p:cNvSpPr>
          <p:nvPr>
            <p:ph type="title"/>
          </p:nvPr>
        </p:nvSpPr>
        <p:spPr>
          <a:xfrm>
            <a:off x="3440624" y="365125"/>
            <a:ext cx="7913176" cy="1325563"/>
          </a:xfrm>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Content Placeholder 3">
            <a:extLst>
              <a:ext uri="{FF2B5EF4-FFF2-40B4-BE49-F238E27FC236}">
                <a16:creationId xmlns:a16="http://schemas.microsoft.com/office/drawing/2014/main" id="{E16A9E75-ADA5-8E49-98A4-C4EC72AFDE37}"/>
              </a:ext>
            </a:extLst>
          </p:cNvPr>
          <p:cNvSpPr>
            <a:spLocks noGrp="1"/>
          </p:cNvSpPr>
          <p:nvPr>
            <p:ph sz="half" idx="2"/>
          </p:nvPr>
        </p:nvSpPr>
        <p:spPr>
          <a:xfrm>
            <a:off x="6172200" y="1825625"/>
            <a:ext cx="5181600" cy="4351338"/>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DD0FAAE-A658-4B47-AC02-78A779909CB3}"/>
              </a:ext>
            </a:extLst>
          </p:cNvPr>
          <p:cNvSpPr>
            <a:spLocks noGrp="1"/>
          </p:cNvSpPr>
          <p:nvPr>
            <p:ph type="dt" sz="half" idx="10"/>
          </p:nvPr>
        </p:nvSpPr>
        <p:spPr/>
        <p:txBody>
          <a:bodyPr/>
          <a:lstStyle/>
          <a:p>
            <a:fld id="{CB33447E-D03E-1F49-88E7-52AC5BBCE861}" type="datetimeFigureOut">
              <a:rPr lang="en-US" smtClean="0"/>
              <a:t>2/3/2023</a:t>
            </a:fld>
            <a:endParaRPr lang="en-US"/>
          </a:p>
        </p:txBody>
      </p:sp>
      <p:sp>
        <p:nvSpPr>
          <p:cNvPr id="6" name="Footer Placeholder 5">
            <a:extLst>
              <a:ext uri="{FF2B5EF4-FFF2-40B4-BE49-F238E27FC236}">
                <a16:creationId xmlns:a16="http://schemas.microsoft.com/office/drawing/2014/main" id="{896E44BB-74A0-8C48-B02E-42FC67B3F9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ED733C-2860-FB44-9C94-97EB9839FA18}"/>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56434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Two people looking at a computer screen&#10;&#10;Description automatically generated with low confidence">
            <a:extLst>
              <a:ext uri="{FF2B5EF4-FFF2-40B4-BE49-F238E27FC236}">
                <a16:creationId xmlns:a16="http://schemas.microsoft.com/office/drawing/2014/main" id="{33863FD1-D38A-6746-8368-91E4BDD2884B}"/>
              </a:ext>
            </a:extLst>
          </p:cNvPr>
          <p:cNvPicPr>
            <a:picLocks noChangeAspect="1"/>
          </p:cNvPicPr>
          <p:nvPr userDrawn="1"/>
        </p:nvPicPr>
        <p:blipFill>
          <a:blip r:embed="rId2"/>
          <a:stretch>
            <a:fillRect/>
          </a:stretch>
        </p:blipFill>
        <p:spPr>
          <a:xfrm>
            <a:off x="5884" y="0"/>
            <a:ext cx="12180232" cy="6858000"/>
          </a:xfrm>
          <a:prstGeom prst="rect">
            <a:avLst/>
          </a:prstGeom>
        </p:spPr>
      </p:pic>
      <p:sp>
        <p:nvSpPr>
          <p:cNvPr id="2" name="Title 1">
            <a:extLst>
              <a:ext uri="{FF2B5EF4-FFF2-40B4-BE49-F238E27FC236}">
                <a16:creationId xmlns:a16="http://schemas.microsoft.com/office/drawing/2014/main" id="{6BE1A7D3-2D06-934A-A640-1F61F7745EB0}"/>
              </a:ext>
            </a:extLst>
          </p:cNvPr>
          <p:cNvSpPr>
            <a:spLocks noGrp="1"/>
          </p:cNvSpPr>
          <p:nvPr>
            <p:ph type="title"/>
          </p:nvPr>
        </p:nvSpPr>
        <p:spPr>
          <a:xfrm>
            <a:off x="839788" y="365125"/>
            <a:ext cx="10515600" cy="1325563"/>
          </a:xfrm>
        </p:spPr>
        <p:txBody>
          <a:bodyPr/>
          <a:lstStyle>
            <a:lvl1pPr>
              <a:defRPr b="1">
                <a:solidFill>
                  <a:srgbClr val="FFC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62CBD7F-908B-9041-BCFB-8522BA038BB3}"/>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9B24F2D-9004-FD40-AE3E-06C95EC6FBDA}"/>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58B6A6D-3C0C-4A4D-8C7D-74E941EC9345}"/>
              </a:ext>
            </a:extLst>
          </p:cNvPr>
          <p:cNvSpPr>
            <a:spLocks noGrp="1"/>
          </p:cNvSpPr>
          <p:nvPr>
            <p:ph type="dt" sz="half" idx="10"/>
          </p:nvPr>
        </p:nvSpPr>
        <p:spPr/>
        <p:txBody>
          <a:bodyPr/>
          <a:lstStyle/>
          <a:p>
            <a:fld id="{CB33447E-D03E-1F49-88E7-52AC5BBCE861}" type="datetimeFigureOut">
              <a:rPr lang="en-US" smtClean="0"/>
              <a:t>2/3/2023</a:t>
            </a:fld>
            <a:endParaRPr lang="en-US"/>
          </a:p>
        </p:txBody>
      </p:sp>
      <p:sp>
        <p:nvSpPr>
          <p:cNvPr id="8" name="Footer Placeholder 7">
            <a:extLst>
              <a:ext uri="{FF2B5EF4-FFF2-40B4-BE49-F238E27FC236}">
                <a16:creationId xmlns:a16="http://schemas.microsoft.com/office/drawing/2014/main" id="{2F0CAA8B-09A7-B04C-859C-15E2F8B70B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78B0CE-39F2-3048-BFD3-DFA49DA4E424}"/>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7064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C4A4320C-4D51-0746-9931-939717A61B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5FA4D05-A688-184F-AB22-1E1710F515D5}"/>
              </a:ext>
            </a:extLst>
          </p:cNvPr>
          <p:cNvSpPr>
            <a:spLocks noGrp="1"/>
          </p:cNvSpPr>
          <p:nvPr>
            <p:ph type="title"/>
          </p:nvPr>
        </p:nvSpPr>
        <p:spPr>
          <a:xfrm>
            <a:off x="3226231" y="644094"/>
            <a:ext cx="8521485" cy="1325563"/>
          </a:xfrm>
        </p:spPr>
        <p:txBody>
          <a:bodyPr/>
          <a:lstStyle>
            <a:lvl1pPr>
              <a:defRPr>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DEBC64BE-917A-AC4A-BF24-2437E36582A2}"/>
              </a:ext>
            </a:extLst>
          </p:cNvPr>
          <p:cNvSpPr>
            <a:spLocks noGrp="1"/>
          </p:cNvSpPr>
          <p:nvPr>
            <p:ph type="dt" sz="half" idx="10"/>
          </p:nvPr>
        </p:nvSpPr>
        <p:spPr/>
        <p:txBody>
          <a:bodyPr/>
          <a:lstStyle/>
          <a:p>
            <a:fld id="{CB33447E-D03E-1F49-88E7-52AC5BBCE861}" type="datetimeFigureOut">
              <a:rPr lang="en-US" smtClean="0"/>
              <a:t>2/3/2023</a:t>
            </a:fld>
            <a:endParaRPr lang="en-US"/>
          </a:p>
        </p:txBody>
      </p:sp>
      <p:sp>
        <p:nvSpPr>
          <p:cNvPr id="4" name="Footer Placeholder 3">
            <a:extLst>
              <a:ext uri="{FF2B5EF4-FFF2-40B4-BE49-F238E27FC236}">
                <a16:creationId xmlns:a16="http://schemas.microsoft.com/office/drawing/2014/main" id="{0A010C65-133B-F34C-A28A-119BB53775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2CDD06-A18D-C34F-A0A2-664054FB703D}"/>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008963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4F73D2-EDE3-1940-9BA4-F9A863520F29}"/>
              </a:ext>
            </a:extLst>
          </p:cNvPr>
          <p:cNvSpPr>
            <a:spLocks noGrp="1"/>
          </p:cNvSpPr>
          <p:nvPr>
            <p:ph type="dt" sz="half" idx="10"/>
          </p:nvPr>
        </p:nvSpPr>
        <p:spPr/>
        <p:txBody>
          <a:bodyPr/>
          <a:lstStyle/>
          <a:p>
            <a:fld id="{CB33447E-D03E-1F49-88E7-52AC5BBCE861}" type="datetimeFigureOut">
              <a:rPr lang="en-US" smtClean="0"/>
              <a:t>2/3/2023</a:t>
            </a:fld>
            <a:endParaRPr lang="en-US"/>
          </a:p>
        </p:txBody>
      </p:sp>
      <p:sp>
        <p:nvSpPr>
          <p:cNvPr id="3" name="Footer Placeholder 2">
            <a:extLst>
              <a:ext uri="{FF2B5EF4-FFF2-40B4-BE49-F238E27FC236}">
                <a16:creationId xmlns:a16="http://schemas.microsoft.com/office/drawing/2014/main" id="{65F1B363-284F-F540-A1B9-138F445607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E4154A-5758-684F-A1E6-14FF06E028F7}"/>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2181333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A picture containing graphical user interface&#10;&#10;Description automatically generated">
            <a:extLst>
              <a:ext uri="{FF2B5EF4-FFF2-40B4-BE49-F238E27FC236}">
                <a16:creationId xmlns:a16="http://schemas.microsoft.com/office/drawing/2014/main" id="{360F36FB-D6FD-0C42-917A-043BA6047F96}"/>
              </a:ext>
            </a:extLst>
          </p:cNvPr>
          <p:cNvPicPr>
            <a:picLocks noChangeAspect="1"/>
          </p:cNvPicPr>
          <p:nvPr userDrawn="1"/>
        </p:nvPicPr>
        <p:blipFill>
          <a:blip r:embed="rId2"/>
          <a:stretch>
            <a:fillRect/>
          </a:stretch>
        </p:blipFill>
        <p:spPr>
          <a:xfrm>
            <a:off x="0" y="-3313"/>
            <a:ext cx="12192000" cy="6864626"/>
          </a:xfrm>
          <a:prstGeom prst="rect">
            <a:avLst/>
          </a:prstGeom>
        </p:spPr>
      </p:pic>
      <p:sp>
        <p:nvSpPr>
          <p:cNvPr id="2" name="Title 1">
            <a:extLst>
              <a:ext uri="{FF2B5EF4-FFF2-40B4-BE49-F238E27FC236}">
                <a16:creationId xmlns:a16="http://schemas.microsoft.com/office/drawing/2014/main" id="{53C882F9-45C1-B449-9B97-01EEDCAE3DC1}"/>
              </a:ext>
            </a:extLst>
          </p:cNvPr>
          <p:cNvSpPr>
            <a:spLocks noGrp="1"/>
          </p:cNvSpPr>
          <p:nvPr>
            <p:ph type="title"/>
          </p:nvPr>
        </p:nvSpPr>
        <p:spPr>
          <a:xfrm>
            <a:off x="5180012" y="457200"/>
            <a:ext cx="6172200" cy="1600200"/>
          </a:xfrm>
        </p:spPr>
        <p:txBody>
          <a:bodyPr anchor="b"/>
          <a:lstStyle>
            <a:lvl1pPr>
              <a:defRPr sz="3200">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3D34A52-E1AE-2744-88EA-F4C94E60A2A0}"/>
              </a:ext>
            </a:extLst>
          </p:cNvPr>
          <p:cNvSpPr>
            <a:spLocks noGrp="1"/>
          </p:cNvSpPr>
          <p:nvPr>
            <p:ph idx="1"/>
          </p:nvPr>
        </p:nvSpPr>
        <p:spPr>
          <a:xfrm>
            <a:off x="5183188" y="3192651"/>
            <a:ext cx="6172200" cy="2668399"/>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9B1DB48-BE48-354F-92F9-5FBA26234FE8}"/>
              </a:ext>
            </a:extLst>
          </p:cNvPr>
          <p:cNvSpPr>
            <a:spLocks noGrp="1"/>
          </p:cNvSpPr>
          <p:nvPr>
            <p:ph type="body" sz="half" idx="2"/>
          </p:nvPr>
        </p:nvSpPr>
        <p:spPr>
          <a:xfrm>
            <a:off x="5183188" y="2773510"/>
            <a:ext cx="6169024" cy="270992"/>
          </a:xfrm>
        </p:spPr>
        <p:txBody>
          <a:bodyPr/>
          <a:lstStyle>
            <a:lvl1pPr marL="0" indent="0">
              <a:buNone/>
              <a:defRPr sz="1600">
                <a:solidFill>
                  <a:srgbClr val="00206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023836D-28DD-054D-8882-FB9995EC25C6}"/>
              </a:ext>
            </a:extLst>
          </p:cNvPr>
          <p:cNvSpPr>
            <a:spLocks noGrp="1"/>
          </p:cNvSpPr>
          <p:nvPr>
            <p:ph type="dt" sz="half" idx="10"/>
          </p:nvPr>
        </p:nvSpPr>
        <p:spPr/>
        <p:txBody>
          <a:bodyPr/>
          <a:lstStyle/>
          <a:p>
            <a:fld id="{CB33447E-D03E-1F49-88E7-52AC5BBCE861}" type="datetimeFigureOut">
              <a:rPr lang="en-US" smtClean="0"/>
              <a:t>2/3/2023</a:t>
            </a:fld>
            <a:endParaRPr lang="en-US"/>
          </a:p>
        </p:txBody>
      </p:sp>
      <p:sp>
        <p:nvSpPr>
          <p:cNvPr id="6" name="Footer Placeholder 5">
            <a:extLst>
              <a:ext uri="{FF2B5EF4-FFF2-40B4-BE49-F238E27FC236}">
                <a16:creationId xmlns:a16="http://schemas.microsoft.com/office/drawing/2014/main" id="{DE0F4614-CB18-A64F-8A63-409C017CB8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2F8359-C91B-E94D-A4A3-4B1DBFB4C5CA}"/>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67275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EAC2-91B7-7947-A836-171A671DED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97860E-4506-3443-B9ED-36F6BD5B2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D61A97-5B30-464A-9521-8BFB6F28D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4DB343-7E1D-F547-B3D1-C065BD6F1F53}"/>
              </a:ext>
            </a:extLst>
          </p:cNvPr>
          <p:cNvSpPr>
            <a:spLocks noGrp="1"/>
          </p:cNvSpPr>
          <p:nvPr>
            <p:ph type="dt" sz="half" idx="10"/>
          </p:nvPr>
        </p:nvSpPr>
        <p:spPr/>
        <p:txBody>
          <a:bodyPr/>
          <a:lstStyle/>
          <a:p>
            <a:fld id="{CB33447E-D03E-1F49-88E7-52AC5BBCE861}" type="datetimeFigureOut">
              <a:rPr lang="en-US" smtClean="0"/>
              <a:t>2/3/2023</a:t>
            </a:fld>
            <a:endParaRPr lang="en-US"/>
          </a:p>
        </p:txBody>
      </p:sp>
      <p:sp>
        <p:nvSpPr>
          <p:cNvPr id="6" name="Footer Placeholder 5">
            <a:extLst>
              <a:ext uri="{FF2B5EF4-FFF2-40B4-BE49-F238E27FC236}">
                <a16:creationId xmlns:a16="http://schemas.microsoft.com/office/drawing/2014/main" id="{AD4BDFEF-C6D2-1B41-A625-2309F72763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76321C-5D2C-F043-88C9-8D4615839FC2}"/>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398204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0457AF-89AB-D545-B377-290D44467C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71948B-BDFA-5B46-BCC3-426739B0CD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2D143-CCC3-8541-A74C-3A0A874EEA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3447E-D03E-1F49-88E7-52AC5BBCE861}" type="datetimeFigureOut">
              <a:rPr lang="en-US" smtClean="0"/>
              <a:t>2/3/2023</a:t>
            </a:fld>
            <a:endParaRPr lang="en-US"/>
          </a:p>
        </p:txBody>
      </p:sp>
      <p:sp>
        <p:nvSpPr>
          <p:cNvPr id="5" name="Footer Placeholder 4">
            <a:extLst>
              <a:ext uri="{FF2B5EF4-FFF2-40B4-BE49-F238E27FC236}">
                <a16:creationId xmlns:a16="http://schemas.microsoft.com/office/drawing/2014/main" id="{C6D2ED9B-99EC-5646-9B09-416236B173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562E3D-DDCF-F140-9287-D1FC4D2DC7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B34E1-24F8-814B-9BC1-C948B9C44D94}" type="slidenum">
              <a:rPr lang="en-US" smtClean="0"/>
              <a:t>‹#›</a:t>
            </a:fld>
            <a:endParaRPr lang="en-US"/>
          </a:p>
        </p:txBody>
      </p:sp>
    </p:spTree>
    <p:extLst>
      <p:ext uri="{BB962C8B-B14F-4D97-AF65-F5344CB8AC3E}">
        <p14:creationId xmlns:p14="http://schemas.microsoft.com/office/powerpoint/2010/main" val="2314522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B85EF-C940-5C4A-A49E-FBC1279B1D2F}"/>
              </a:ext>
            </a:extLst>
          </p:cNvPr>
          <p:cNvSpPr>
            <a:spLocks noGrp="1"/>
          </p:cNvSpPr>
          <p:nvPr>
            <p:ph type="ctrTitle"/>
          </p:nvPr>
        </p:nvSpPr>
        <p:spPr/>
        <p:txBody>
          <a:bodyPr>
            <a:noAutofit/>
          </a:bodyPr>
          <a:lstStyle/>
          <a:p>
            <a:r>
              <a:rPr lang="en-US" sz="3200" dirty="0"/>
              <a:t>AFGE Local: HUGE Pay Increase for TSOs</a:t>
            </a:r>
          </a:p>
        </p:txBody>
      </p:sp>
      <p:sp>
        <p:nvSpPr>
          <p:cNvPr id="3" name="Subtitle 2">
            <a:extLst>
              <a:ext uri="{FF2B5EF4-FFF2-40B4-BE49-F238E27FC236}">
                <a16:creationId xmlns:a16="http://schemas.microsoft.com/office/drawing/2014/main" id="{1849F576-B2F2-F643-8E37-157820F5BFD3}"/>
              </a:ext>
            </a:extLst>
          </p:cNvPr>
          <p:cNvSpPr>
            <a:spLocks noGrp="1"/>
          </p:cNvSpPr>
          <p:nvPr>
            <p:ph type="subTitle" idx="1"/>
          </p:nvPr>
        </p:nvSpPr>
        <p:spPr/>
        <p:txBody>
          <a:bodyPr/>
          <a:lstStyle/>
          <a:p>
            <a:r>
              <a:rPr lang="en-US" dirty="0"/>
              <a:t>FOR MORE INFORMATION CONTACT: XXXX@GMAIL.COM</a:t>
            </a:r>
          </a:p>
        </p:txBody>
      </p:sp>
      <p:pic>
        <p:nvPicPr>
          <p:cNvPr id="7" name="Picture 6" descr="A picture containing text, clipart, sign&#10;&#10;Description automatically generated">
            <a:extLst>
              <a:ext uri="{FF2B5EF4-FFF2-40B4-BE49-F238E27FC236}">
                <a16:creationId xmlns:a16="http://schemas.microsoft.com/office/drawing/2014/main" id="{5E2EEC33-8AF3-1F41-8A0E-87F9C6DD70F7}"/>
              </a:ext>
            </a:extLst>
          </p:cNvPr>
          <p:cNvPicPr>
            <a:picLocks noChangeAspect="1"/>
          </p:cNvPicPr>
          <p:nvPr/>
        </p:nvPicPr>
        <p:blipFill>
          <a:blip r:embed="rId3"/>
          <a:stretch>
            <a:fillRect/>
          </a:stretch>
        </p:blipFill>
        <p:spPr>
          <a:xfrm>
            <a:off x="261258" y="225286"/>
            <a:ext cx="870132" cy="1755913"/>
          </a:xfrm>
          <a:prstGeom prst="rect">
            <a:avLst/>
          </a:prstGeom>
        </p:spPr>
      </p:pic>
    </p:spTree>
    <p:extLst>
      <p:ext uri="{BB962C8B-B14F-4D97-AF65-F5344CB8AC3E}">
        <p14:creationId xmlns:p14="http://schemas.microsoft.com/office/powerpoint/2010/main" val="1956872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CC36656-89F6-9141-BFC1-6FB862ECBFC0}"/>
              </a:ext>
            </a:extLst>
          </p:cNvPr>
          <p:cNvSpPr txBox="1">
            <a:spLocks/>
          </p:cNvSpPr>
          <p:nvPr/>
        </p:nvSpPr>
        <p:spPr>
          <a:xfrm>
            <a:off x="4129088" y="644094"/>
            <a:ext cx="7618630" cy="20562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2060"/>
                </a:solidFill>
                <a:latin typeface="Arial" panose="020B0604020202020204" pitchFamily="34" charset="0"/>
                <a:ea typeface="+mj-ea"/>
                <a:cs typeface="Arial" panose="020B0604020202020204" pitchFamily="34" charset="0"/>
              </a:defRPr>
            </a:lvl1pPr>
          </a:lstStyle>
          <a:p>
            <a:r>
              <a:rPr lang="en-US" sz="8000" dirty="0">
                <a:solidFill>
                  <a:srgbClr val="092C74"/>
                </a:solidFill>
                <a:highlight>
                  <a:srgbClr val="FCB524"/>
                </a:highlight>
                <a:latin typeface="Arial Black" panose="020B0604020202020204" pitchFamily="34" charset="0"/>
                <a:cs typeface="Arial Black" panose="020B0604020202020204" pitchFamily="34" charset="0"/>
              </a:rPr>
              <a:t>QUESTIONS?</a:t>
            </a:r>
          </a:p>
        </p:txBody>
      </p:sp>
      <p:pic>
        <p:nvPicPr>
          <p:cNvPr id="5" name="Picture 4" descr="A picture containing text, clipart, sign&#10;&#10;Description automatically generated">
            <a:extLst>
              <a:ext uri="{FF2B5EF4-FFF2-40B4-BE49-F238E27FC236}">
                <a16:creationId xmlns:a16="http://schemas.microsoft.com/office/drawing/2014/main" id="{E43D8744-6D7A-E54B-85A0-8D10B77F114A}"/>
              </a:ext>
            </a:extLst>
          </p:cNvPr>
          <p:cNvPicPr>
            <a:picLocks noChangeAspect="1"/>
          </p:cNvPicPr>
          <p:nvPr/>
        </p:nvPicPr>
        <p:blipFill>
          <a:blip r:embed="rId3"/>
          <a:stretch>
            <a:fillRect/>
          </a:stretch>
        </p:blipFill>
        <p:spPr>
          <a:xfrm>
            <a:off x="10897798" y="4945690"/>
            <a:ext cx="870132" cy="1755913"/>
          </a:xfrm>
          <a:prstGeom prst="rect">
            <a:avLst/>
          </a:prstGeom>
        </p:spPr>
      </p:pic>
      <p:sp>
        <p:nvSpPr>
          <p:cNvPr id="6" name="TextBox 5">
            <a:extLst>
              <a:ext uri="{FF2B5EF4-FFF2-40B4-BE49-F238E27FC236}">
                <a16:creationId xmlns:a16="http://schemas.microsoft.com/office/drawing/2014/main" id="{F39F0AA3-8E93-B245-BA03-2C8F6F5379E6}"/>
              </a:ext>
            </a:extLst>
          </p:cNvPr>
          <p:cNvSpPr txBox="1"/>
          <p:nvPr/>
        </p:nvSpPr>
        <p:spPr>
          <a:xfrm>
            <a:off x="252620" y="5431104"/>
            <a:ext cx="9301163" cy="769441"/>
          </a:xfrm>
          <a:prstGeom prst="rect">
            <a:avLst/>
          </a:prstGeom>
          <a:solidFill>
            <a:srgbClr val="092C74"/>
          </a:solid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Your Union Makes the Difference</a:t>
            </a:r>
          </a:p>
        </p:txBody>
      </p:sp>
      <p:sp>
        <p:nvSpPr>
          <p:cNvPr id="7" name="Right Arrow 6">
            <a:extLst>
              <a:ext uri="{FF2B5EF4-FFF2-40B4-BE49-F238E27FC236}">
                <a16:creationId xmlns:a16="http://schemas.microsoft.com/office/drawing/2014/main" id="{3FAA2A20-306E-2447-A793-8A9E47FACD49}"/>
              </a:ext>
            </a:extLst>
          </p:cNvPr>
          <p:cNvSpPr/>
          <p:nvPr/>
        </p:nvSpPr>
        <p:spPr>
          <a:xfrm>
            <a:off x="9302153" y="5057775"/>
            <a:ext cx="1424195" cy="1514475"/>
          </a:xfrm>
          <a:prstGeom prst="rightArrow">
            <a:avLst>
              <a:gd name="adj1" fmla="val 50000"/>
              <a:gd name="adj2" fmla="val 64045"/>
            </a:avLst>
          </a:prstGeom>
          <a:solidFill>
            <a:srgbClr val="092C74"/>
          </a:solidFill>
          <a:ln>
            <a:solidFill>
              <a:srgbClr val="092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EA79FEFF-A812-2D41-8153-992B3DD217E3}"/>
              </a:ext>
            </a:extLst>
          </p:cNvPr>
          <p:cNvSpPr txBox="1">
            <a:spLocks/>
          </p:cNvSpPr>
          <p:nvPr/>
        </p:nvSpPr>
        <p:spPr>
          <a:xfrm>
            <a:off x="-696880" y="4337774"/>
            <a:ext cx="8341567" cy="121583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800" b="1" dirty="0">
                <a:solidFill>
                  <a:srgbClr val="FCB524"/>
                </a:solidFill>
                <a:latin typeface="Arial Black" panose="020B0604020202020204" pitchFamily="34" charset="0"/>
                <a:cs typeface="Arial Black" panose="020B0604020202020204" pitchFamily="34" charset="0"/>
              </a:rPr>
              <a:t>Join</a:t>
            </a:r>
            <a:r>
              <a:rPr lang="en-US" sz="8800" b="1" dirty="0">
                <a:solidFill>
                  <a:srgbClr val="002060"/>
                </a:solidFill>
                <a:latin typeface="Arial Black" panose="020B0604020202020204" pitchFamily="34" charset="0"/>
                <a:cs typeface="Arial Black" panose="020B0604020202020204" pitchFamily="34" charset="0"/>
              </a:rPr>
              <a:t> </a:t>
            </a:r>
            <a:r>
              <a:rPr lang="en-US" sz="8800" b="1" dirty="0">
                <a:solidFill>
                  <a:srgbClr val="092C74"/>
                </a:solidFill>
                <a:latin typeface="Arial Black" panose="020B0604020202020204" pitchFamily="34" charset="0"/>
                <a:cs typeface="Arial Black" panose="020B0604020202020204" pitchFamily="34" charset="0"/>
              </a:rPr>
              <a:t>AFGE</a:t>
            </a:r>
          </a:p>
        </p:txBody>
      </p:sp>
    </p:spTree>
    <p:extLst>
      <p:ext uri="{BB962C8B-B14F-4D97-AF65-F5344CB8AC3E}">
        <p14:creationId xmlns:p14="http://schemas.microsoft.com/office/powerpoint/2010/main" val="3343894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 sign&#10;&#10;Description automatically generated">
            <a:extLst>
              <a:ext uri="{FF2B5EF4-FFF2-40B4-BE49-F238E27FC236}">
                <a16:creationId xmlns:a16="http://schemas.microsoft.com/office/drawing/2014/main" id="{0C2E59A2-38F5-6147-AF2F-9F08491C8049}"/>
              </a:ext>
            </a:extLst>
          </p:cNvPr>
          <p:cNvPicPr>
            <a:picLocks noChangeAspect="1"/>
          </p:cNvPicPr>
          <p:nvPr/>
        </p:nvPicPr>
        <p:blipFill>
          <a:blip r:embed="rId3"/>
          <a:stretch>
            <a:fillRect/>
          </a:stretch>
        </p:blipFill>
        <p:spPr>
          <a:xfrm>
            <a:off x="10897798" y="4945690"/>
            <a:ext cx="870132" cy="1755913"/>
          </a:xfrm>
          <a:prstGeom prst="rect">
            <a:avLst/>
          </a:prstGeom>
        </p:spPr>
      </p:pic>
      <p:sp>
        <p:nvSpPr>
          <p:cNvPr id="6" name="TextBox 5">
            <a:extLst>
              <a:ext uri="{FF2B5EF4-FFF2-40B4-BE49-F238E27FC236}">
                <a16:creationId xmlns:a16="http://schemas.microsoft.com/office/drawing/2014/main" id="{150CDAC2-2A59-4347-98BF-67A42DEB9B29}"/>
              </a:ext>
            </a:extLst>
          </p:cNvPr>
          <p:cNvSpPr txBox="1"/>
          <p:nvPr/>
        </p:nvSpPr>
        <p:spPr>
          <a:xfrm>
            <a:off x="252620" y="5431104"/>
            <a:ext cx="9301163" cy="769441"/>
          </a:xfrm>
          <a:prstGeom prst="rect">
            <a:avLst/>
          </a:prstGeom>
          <a:solidFill>
            <a:srgbClr val="092C74"/>
          </a:solid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Your Union Makes the Difference</a:t>
            </a:r>
          </a:p>
        </p:txBody>
      </p:sp>
      <p:sp>
        <p:nvSpPr>
          <p:cNvPr id="7" name="Right Arrow 6">
            <a:extLst>
              <a:ext uri="{FF2B5EF4-FFF2-40B4-BE49-F238E27FC236}">
                <a16:creationId xmlns:a16="http://schemas.microsoft.com/office/drawing/2014/main" id="{B73A0505-2ECE-BD41-B006-87628FB68831}"/>
              </a:ext>
            </a:extLst>
          </p:cNvPr>
          <p:cNvSpPr/>
          <p:nvPr/>
        </p:nvSpPr>
        <p:spPr>
          <a:xfrm>
            <a:off x="9302153" y="5057775"/>
            <a:ext cx="1424195" cy="1514475"/>
          </a:xfrm>
          <a:prstGeom prst="rightArrow">
            <a:avLst>
              <a:gd name="adj1" fmla="val 50000"/>
              <a:gd name="adj2" fmla="val 64045"/>
            </a:avLst>
          </a:prstGeom>
          <a:solidFill>
            <a:srgbClr val="092C74"/>
          </a:solidFill>
          <a:ln>
            <a:solidFill>
              <a:srgbClr val="092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DEEA05E6-352E-2241-86FE-3F6F50318123}"/>
              </a:ext>
            </a:extLst>
          </p:cNvPr>
          <p:cNvSpPr txBox="1">
            <a:spLocks/>
          </p:cNvSpPr>
          <p:nvPr/>
        </p:nvSpPr>
        <p:spPr>
          <a:xfrm>
            <a:off x="-696880" y="4337774"/>
            <a:ext cx="8341567" cy="121583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800" b="1" dirty="0">
                <a:solidFill>
                  <a:srgbClr val="FCB524"/>
                </a:solidFill>
                <a:latin typeface="Arial Black" panose="020B0604020202020204" pitchFamily="34" charset="0"/>
                <a:cs typeface="Arial Black" panose="020B0604020202020204" pitchFamily="34" charset="0"/>
              </a:rPr>
              <a:t>Join</a:t>
            </a:r>
            <a:r>
              <a:rPr lang="en-US" sz="8800" b="1" dirty="0">
                <a:solidFill>
                  <a:srgbClr val="002060"/>
                </a:solidFill>
                <a:latin typeface="Arial Black" panose="020B0604020202020204" pitchFamily="34" charset="0"/>
                <a:cs typeface="Arial Black" panose="020B0604020202020204" pitchFamily="34" charset="0"/>
              </a:rPr>
              <a:t> </a:t>
            </a:r>
            <a:r>
              <a:rPr lang="en-US" sz="8800" b="1" dirty="0">
                <a:solidFill>
                  <a:srgbClr val="092C74"/>
                </a:solidFill>
                <a:latin typeface="Arial Black" panose="020B0604020202020204" pitchFamily="34" charset="0"/>
                <a:cs typeface="Arial Black" panose="020B0604020202020204" pitchFamily="34" charset="0"/>
              </a:rPr>
              <a:t>AFGE</a:t>
            </a:r>
          </a:p>
        </p:txBody>
      </p:sp>
      <p:pic>
        <p:nvPicPr>
          <p:cNvPr id="10" name="Picture 9" descr="A hand holding a blue sign&#10;&#10;Description automatically generated with medium confidence">
            <a:extLst>
              <a:ext uri="{FF2B5EF4-FFF2-40B4-BE49-F238E27FC236}">
                <a16:creationId xmlns:a16="http://schemas.microsoft.com/office/drawing/2014/main" id="{B2C6686E-2D6A-4C45-A80C-7E6A80D96B21}"/>
              </a:ext>
            </a:extLst>
          </p:cNvPr>
          <p:cNvPicPr>
            <a:picLocks noChangeAspect="1"/>
          </p:cNvPicPr>
          <p:nvPr/>
        </p:nvPicPr>
        <p:blipFill>
          <a:blip r:embed="rId4"/>
          <a:stretch>
            <a:fillRect/>
          </a:stretch>
        </p:blipFill>
        <p:spPr>
          <a:xfrm>
            <a:off x="5290930" y="325334"/>
            <a:ext cx="6477000" cy="3365500"/>
          </a:xfrm>
          <a:prstGeom prst="rect">
            <a:avLst/>
          </a:prstGeom>
        </p:spPr>
      </p:pic>
    </p:spTree>
    <p:extLst>
      <p:ext uri="{BB962C8B-B14F-4D97-AF65-F5344CB8AC3E}">
        <p14:creationId xmlns:p14="http://schemas.microsoft.com/office/powerpoint/2010/main" val="698146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BC3EF-EB97-7846-84D8-8A2D357678B5}"/>
              </a:ext>
            </a:extLst>
          </p:cNvPr>
          <p:cNvSpPr>
            <a:spLocks noGrp="1"/>
          </p:cNvSpPr>
          <p:nvPr>
            <p:ph type="title"/>
          </p:nvPr>
        </p:nvSpPr>
        <p:spPr>
          <a:xfrm>
            <a:off x="314515" y="1844401"/>
            <a:ext cx="8824993" cy="1325563"/>
          </a:xfrm>
        </p:spPr>
        <p:txBody>
          <a:bodyPr/>
          <a:lstStyle/>
          <a:p>
            <a:r>
              <a:rPr lang="en-US" dirty="0"/>
              <a:t>Welcome!</a:t>
            </a:r>
          </a:p>
        </p:txBody>
      </p:sp>
      <p:sp>
        <p:nvSpPr>
          <p:cNvPr id="3" name="Content Placeholder 2">
            <a:extLst>
              <a:ext uri="{FF2B5EF4-FFF2-40B4-BE49-F238E27FC236}">
                <a16:creationId xmlns:a16="http://schemas.microsoft.com/office/drawing/2014/main" id="{84D8B4E8-3523-C34E-87D5-49C4EE9F3B47}"/>
              </a:ext>
            </a:extLst>
          </p:cNvPr>
          <p:cNvSpPr>
            <a:spLocks noGrp="1"/>
          </p:cNvSpPr>
          <p:nvPr>
            <p:ph idx="1"/>
          </p:nvPr>
        </p:nvSpPr>
        <p:spPr>
          <a:xfrm>
            <a:off x="314515" y="3169964"/>
            <a:ext cx="7184756" cy="3945207"/>
          </a:xfrm>
        </p:spPr>
        <p:txBody>
          <a:bodyPr>
            <a:normAutofit/>
          </a:bodyPr>
          <a:lstStyle/>
          <a:p>
            <a:r>
              <a:rPr lang="en-US" sz="4000" dirty="0"/>
              <a:t>We are AFGE Local XXXX </a:t>
            </a:r>
          </a:p>
          <a:p>
            <a:r>
              <a:rPr lang="en-US" sz="4000" dirty="0"/>
              <a:t>This is YOUR union.</a:t>
            </a:r>
          </a:p>
          <a:p>
            <a:r>
              <a:rPr lang="en-US" sz="4000" dirty="0"/>
              <a:t>Contact XXXX with any questions.</a:t>
            </a:r>
          </a:p>
        </p:txBody>
      </p:sp>
      <p:pic>
        <p:nvPicPr>
          <p:cNvPr id="5" name="Picture 4" descr="A picture containing person, indoor, wall, table&#10;&#10;Description automatically generated">
            <a:extLst>
              <a:ext uri="{FF2B5EF4-FFF2-40B4-BE49-F238E27FC236}">
                <a16:creationId xmlns:a16="http://schemas.microsoft.com/office/drawing/2014/main" id="{103082F9-4768-454D-9260-A11B5B7CAACE}"/>
              </a:ext>
            </a:extLst>
          </p:cNvPr>
          <p:cNvPicPr>
            <a:picLocks noChangeAspect="1"/>
          </p:cNvPicPr>
          <p:nvPr/>
        </p:nvPicPr>
        <p:blipFill>
          <a:blip r:embed="rId3"/>
          <a:stretch>
            <a:fillRect/>
          </a:stretch>
        </p:blipFill>
        <p:spPr>
          <a:xfrm>
            <a:off x="6758608" y="1195835"/>
            <a:ext cx="5009322" cy="3336287"/>
          </a:xfrm>
          <a:prstGeom prst="rect">
            <a:avLst/>
          </a:prstGeom>
        </p:spPr>
      </p:pic>
      <p:pic>
        <p:nvPicPr>
          <p:cNvPr id="6" name="Picture 5" descr="A picture containing text, clipart, sign&#10;&#10;Description automatically generated">
            <a:extLst>
              <a:ext uri="{FF2B5EF4-FFF2-40B4-BE49-F238E27FC236}">
                <a16:creationId xmlns:a16="http://schemas.microsoft.com/office/drawing/2014/main" id="{18694D12-5FAF-FD44-B782-9E87FD957061}"/>
              </a:ext>
            </a:extLst>
          </p:cNvPr>
          <p:cNvPicPr>
            <a:picLocks noChangeAspect="1"/>
          </p:cNvPicPr>
          <p:nvPr/>
        </p:nvPicPr>
        <p:blipFill>
          <a:blip r:embed="rId4"/>
          <a:stretch>
            <a:fillRect/>
          </a:stretch>
        </p:blipFill>
        <p:spPr>
          <a:xfrm>
            <a:off x="10897798" y="4945690"/>
            <a:ext cx="870132" cy="1755913"/>
          </a:xfrm>
          <a:prstGeom prst="rect">
            <a:avLst/>
          </a:prstGeom>
        </p:spPr>
      </p:pic>
    </p:spTree>
    <p:extLst>
      <p:ext uri="{BB962C8B-B14F-4D97-AF65-F5344CB8AC3E}">
        <p14:creationId xmlns:p14="http://schemas.microsoft.com/office/powerpoint/2010/main" val="2488006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68EE6-2ADC-7F41-BF02-DAD133518C75}"/>
              </a:ext>
            </a:extLst>
          </p:cNvPr>
          <p:cNvSpPr>
            <a:spLocks noGrp="1"/>
          </p:cNvSpPr>
          <p:nvPr>
            <p:ph type="title"/>
          </p:nvPr>
        </p:nvSpPr>
        <p:spPr/>
        <p:txBody>
          <a:bodyPr>
            <a:normAutofit/>
          </a:bodyPr>
          <a:lstStyle/>
          <a:p>
            <a:r>
              <a:rPr lang="en-US" sz="6000" dirty="0"/>
              <a:t>Stay Connected</a:t>
            </a:r>
          </a:p>
        </p:txBody>
      </p:sp>
      <p:sp>
        <p:nvSpPr>
          <p:cNvPr id="3" name="Text Placeholder 2">
            <a:extLst>
              <a:ext uri="{FF2B5EF4-FFF2-40B4-BE49-F238E27FC236}">
                <a16:creationId xmlns:a16="http://schemas.microsoft.com/office/drawing/2014/main" id="{B748D4DB-9503-7640-9376-24DE15385834}"/>
              </a:ext>
            </a:extLst>
          </p:cNvPr>
          <p:cNvSpPr>
            <a:spLocks noGrp="1"/>
          </p:cNvSpPr>
          <p:nvPr>
            <p:ph type="body" idx="1"/>
          </p:nvPr>
        </p:nvSpPr>
        <p:spPr>
          <a:xfrm>
            <a:off x="839788" y="1429407"/>
            <a:ext cx="5676626" cy="1075668"/>
          </a:xfrm>
        </p:spPr>
        <p:txBody>
          <a:bodyPr>
            <a:normAutofit/>
          </a:bodyPr>
          <a:lstStyle/>
          <a:p>
            <a:r>
              <a:rPr lang="en-US" sz="3200" dirty="0"/>
              <a:t>Get email and text updates sent to your phone.</a:t>
            </a:r>
          </a:p>
        </p:txBody>
      </p:sp>
      <p:sp>
        <p:nvSpPr>
          <p:cNvPr id="4" name="Content Placeholder 3">
            <a:extLst>
              <a:ext uri="{FF2B5EF4-FFF2-40B4-BE49-F238E27FC236}">
                <a16:creationId xmlns:a16="http://schemas.microsoft.com/office/drawing/2014/main" id="{83566B07-7F2B-B940-ADC7-DE9E3F6E748E}"/>
              </a:ext>
            </a:extLst>
          </p:cNvPr>
          <p:cNvSpPr>
            <a:spLocks noGrp="1"/>
          </p:cNvSpPr>
          <p:nvPr>
            <p:ph sz="half" idx="2"/>
          </p:nvPr>
        </p:nvSpPr>
        <p:spPr>
          <a:xfrm>
            <a:off x="839788" y="3219066"/>
            <a:ext cx="5157787" cy="3684588"/>
          </a:xfrm>
        </p:spPr>
        <p:txBody>
          <a:bodyPr/>
          <a:lstStyle/>
          <a:p>
            <a:r>
              <a:rPr lang="en-US" dirty="0"/>
              <a:t>Text ‘</a:t>
            </a:r>
            <a:r>
              <a:rPr lang="en-US" dirty="0">
                <a:solidFill>
                  <a:srgbClr val="FCB524"/>
                </a:solidFill>
              </a:rPr>
              <a:t>AFGE</a:t>
            </a:r>
            <a:r>
              <a:rPr lang="en-US" dirty="0"/>
              <a:t>’ to </a:t>
            </a:r>
            <a:r>
              <a:rPr lang="en-US" dirty="0">
                <a:solidFill>
                  <a:srgbClr val="FCB524"/>
                </a:solidFill>
              </a:rPr>
              <a:t>97779 </a:t>
            </a:r>
            <a:r>
              <a:rPr lang="en-US" dirty="0"/>
              <a:t>to start receiving text alerts</a:t>
            </a:r>
            <a:r>
              <a:rPr lang="en-US" dirty="0">
                <a:solidFill>
                  <a:srgbClr val="FCB524"/>
                </a:solidFill>
              </a:rPr>
              <a:t>.</a:t>
            </a:r>
          </a:p>
          <a:p>
            <a:r>
              <a:rPr lang="en-US" dirty="0"/>
              <a:t>Visit </a:t>
            </a:r>
            <a:r>
              <a:rPr lang="en-US" dirty="0" err="1">
                <a:solidFill>
                  <a:srgbClr val="FFC000"/>
                </a:solidFill>
              </a:rPr>
              <a:t>afge.org</a:t>
            </a:r>
            <a:r>
              <a:rPr lang="en-US" dirty="0">
                <a:solidFill>
                  <a:srgbClr val="FFC000"/>
                </a:solidFill>
              </a:rPr>
              <a:t>/update </a:t>
            </a:r>
            <a:r>
              <a:rPr lang="en-US" dirty="0"/>
              <a:t>to sign up for email alerts!</a:t>
            </a:r>
          </a:p>
        </p:txBody>
      </p:sp>
      <p:pic>
        <p:nvPicPr>
          <p:cNvPr id="5" name="Picture 4" descr="A picture containing text, clipart, sign&#10;&#10;Description automatically generated">
            <a:extLst>
              <a:ext uri="{FF2B5EF4-FFF2-40B4-BE49-F238E27FC236}">
                <a16:creationId xmlns:a16="http://schemas.microsoft.com/office/drawing/2014/main" id="{3A73729F-2F34-AD4E-979B-5C4FBD5A1AAF}"/>
              </a:ext>
            </a:extLst>
          </p:cNvPr>
          <p:cNvPicPr>
            <a:picLocks noChangeAspect="1"/>
          </p:cNvPicPr>
          <p:nvPr/>
        </p:nvPicPr>
        <p:blipFill>
          <a:blip r:embed="rId3"/>
          <a:stretch>
            <a:fillRect/>
          </a:stretch>
        </p:blipFill>
        <p:spPr>
          <a:xfrm>
            <a:off x="10897798" y="4945690"/>
            <a:ext cx="870132" cy="1755913"/>
          </a:xfrm>
          <a:prstGeom prst="rect">
            <a:avLst/>
          </a:prstGeom>
        </p:spPr>
      </p:pic>
    </p:spTree>
    <p:extLst>
      <p:ext uri="{BB962C8B-B14F-4D97-AF65-F5344CB8AC3E}">
        <p14:creationId xmlns:p14="http://schemas.microsoft.com/office/powerpoint/2010/main" val="1957151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41A7-8FDA-6B43-A49E-53B2FB743977}"/>
              </a:ext>
            </a:extLst>
          </p:cNvPr>
          <p:cNvSpPr>
            <a:spLocks noGrp="1"/>
          </p:cNvSpPr>
          <p:nvPr>
            <p:ph type="title"/>
          </p:nvPr>
        </p:nvSpPr>
        <p:spPr>
          <a:xfrm>
            <a:off x="2152890" y="-162046"/>
            <a:ext cx="7905509" cy="4190035"/>
          </a:xfrm>
        </p:spPr>
        <p:txBody>
          <a:bodyPr>
            <a:normAutofit/>
          </a:bodyPr>
          <a:lstStyle/>
          <a:p>
            <a:pPr algn="ctr"/>
            <a:r>
              <a:rPr lang="en-US" sz="13000" dirty="0"/>
              <a:t>WE WON!</a:t>
            </a:r>
          </a:p>
        </p:txBody>
      </p:sp>
      <p:pic>
        <p:nvPicPr>
          <p:cNvPr id="5" name="Content Placeholder 4" descr="A group of people holding signs&#10;&#10;Description automatically generated with medium confidence">
            <a:extLst>
              <a:ext uri="{FF2B5EF4-FFF2-40B4-BE49-F238E27FC236}">
                <a16:creationId xmlns:a16="http://schemas.microsoft.com/office/drawing/2014/main" id="{3A807BC3-9D06-8345-BC2E-569DDF4D399C}"/>
              </a:ext>
            </a:extLst>
          </p:cNvPr>
          <p:cNvPicPr>
            <a:picLocks noGrp="1" noChangeAspect="1"/>
          </p:cNvPicPr>
          <p:nvPr>
            <p:ph idx="1"/>
          </p:nvPr>
        </p:nvPicPr>
        <p:blipFill>
          <a:blip r:embed="rId3"/>
          <a:stretch>
            <a:fillRect/>
          </a:stretch>
        </p:blipFill>
        <p:spPr>
          <a:xfrm>
            <a:off x="2554560" y="2686618"/>
            <a:ext cx="7082879" cy="3680319"/>
          </a:xfrm>
        </p:spPr>
      </p:pic>
      <p:pic>
        <p:nvPicPr>
          <p:cNvPr id="6" name="Picture 5" descr="A picture containing text, clipart, sign&#10;&#10;Description automatically generated">
            <a:extLst>
              <a:ext uri="{FF2B5EF4-FFF2-40B4-BE49-F238E27FC236}">
                <a16:creationId xmlns:a16="http://schemas.microsoft.com/office/drawing/2014/main" id="{E40A6D0A-2241-B445-A0C4-38047741805D}"/>
              </a:ext>
            </a:extLst>
          </p:cNvPr>
          <p:cNvPicPr>
            <a:picLocks noChangeAspect="1"/>
          </p:cNvPicPr>
          <p:nvPr/>
        </p:nvPicPr>
        <p:blipFill>
          <a:blip r:embed="rId4"/>
          <a:stretch>
            <a:fillRect/>
          </a:stretch>
        </p:blipFill>
        <p:spPr>
          <a:xfrm>
            <a:off x="10897798" y="4945690"/>
            <a:ext cx="870132" cy="1755913"/>
          </a:xfrm>
          <a:prstGeom prst="rect">
            <a:avLst/>
          </a:prstGeom>
        </p:spPr>
      </p:pic>
    </p:spTree>
    <p:extLst>
      <p:ext uri="{BB962C8B-B14F-4D97-AF65-F5344CB8AC3E}">
        <p14:creationId xmlns:p14="http://schemas.microsoft.com/office/powerpoint/2010/main" val="4150701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C90F7-B231-9F4B-B527-B2EBE386AC37}"/>
              </a:ext>
            </a:extLst>
          </p:cNvPr>
          <p:cNvSpPr>
            <a:spLocks noGrp="1"/>
          </p:cNvSpPr>
          <p:nvPr>
            <p:ph type="title"/>
          </p:nvPr>
        </p:nvSpPr>
        <p:spPr>
          <a:xfrm>
            <a:off x="2414589" y="906193"/>
            <a:ext cx="5514069" cy="1171464"/>
          </a:xfrm>
        </p:spPr>
        <p:txBody>
          <a:bodyPr>
            <a:normAutofit/>
          </a:bodyPr>
          <a:lstStyle/>
          <a:p>
            <a:r>
              <a:rPr lang="en-US" sz="4400" b="1" dirty="0">
                <a:effectLst/>
                <a:latin typeface="Times New Roman" panose="02020603050405020304" pitchFamily="18" charset="0"/>
                <a:ea typeface="Calibri" panose="020F0502020204030204" pitchFamily="34" charset="0"/>
              </a:rPr>
              <a:t>28% PAY INCREASE</a:t>
            </a:r>
            <a:endParaRPr lang="en-US" dirty="0"/>
          </a:p>
        </p:txBody>
      </p:sp>
      <p:pic>
        <p:nvPicPr>
          <p:cNvPr id="4" name="Picture 3" descr="A picture containing text, clipart, sign&#10;&#10;Description automatically generated">
            <a:extLst>
              <a:ext uri="{FF2B5EF4-FFF2-40B4-BE49-F238E27FC236}">
                <a16:creationId xmlns:a16="http://schemas.microsoft.com/office/drawing/2014/main" id="{11D2D7B4-6E55-AD45-9082-922DBBD4B3D9}"/>
              </a:ext>
            </a:extLst>
          </p:cNvPr>
          <p:cNvPicPr>
            <a:picLocks noChangeAspect="1"/>
          </p:cNvPicPr>
          <p:nvPr/>
        </p:nvPicPr>
        <p:blipFill>
          <a:blip r:embed="rId3"/>
          <a:stretch>
            <a:fillRect/>
          </a:stretch>
        </p:blipFill>
        <p:spPr>
          <a:xfrm>
            <a:off x="10897798" y="4945690"/>
            <a:ext cx="870132" cy="1755913"/>
          </a:xfrm>
          <a:prstGeom prst="rect">
            <a:avLst/>
          </a:prstGeom>
        </p:spPr>
      </p:pic>
      <p:sp>
        <p:nvSpPr>
          <p:cNvPr id="9" name="TextBox 8">
            <a:extLst>
              <a:ext uri="{FF2B5EF4-FFF2-40B4-BE49-F238E27FC236}">
                <a16:creationId xmlns:a16="http://schemas.microsoft.com/office/drawing/2014/main" id="{76815B59-ED0A-3B31-B904-82DFB956297A}"/>
              </a:ext>
            </a:extLst>
          </p:cNvPr>
          <p:cNvSpPr txBox="1"/>
          <p:nvPr/>
        </p:nvSpPr>
        <p:spPr>
          <a:xfrm rot="21219192">
            <a:off x="2540348" y="2214026"/>
            <a:ext cx="7833672" cy="3970318"/>
          </a:xfrm>
          <a:custGeom>
            <a:avLst/>
            <a:gdLst>
              <a:gd name="connsiteX0" fmla="*/ 0 w 7833672"/>
              <a:gd name="connsiteY0" fmla="*/ 0 h 3970318"/>
              <a:gd name="connsiteX1" fmla="*/ 716221 w 7833672"/>
              <a:gd name="connsiteY1" fmla="*/ 0 h 3970318"/>
              <a:gd name="connsiteX2" fmla="*/ 1040759 w 7833672"/>
              <a:gd name="connsiteY2" fmla="*/ 0 h 3970318"/>
              <a:gd name="connsiteX3" fmla="*/ 1756981 w 7833672"/>
              <a:gd name="connsiteY3" fmla="*/ 0 h 3970318"/>
              <a:gd name="connsiteX4" fmla="*/ 2081519 w 7833672"/>
              <a:gd name="connsiteY4" fmla="*/ 0 h 3970318"/>
              <a:gd name="connsiteX5" fmla="*/ 2406056 w 7833672"/>
              <a:gd name="connsiteY5" fmla="*/ 0 h 3970318"/>
              <a:gd name="connsiteX6" fmla="*/ 3122278 w 7833672"/>
              <a:gd name="connsiteY6" fmla="*/ 0 h 3970318"/>
              <a:gd name="connsiteX7" fmla="*/ 3681826 w 7833672"/>
              <a:gd name="connsiteY7" fmla="*/ 0 h 3970318"/>
              <a:gd name="connsiteX8" fmla="*/ 4163037 w 7833672"/>
              <a:gd name="connsiteY8" fmla="*/ 0 h 3970318"/>
              <a:gd name="connsiteX9" fmla="*/ 4487575 w 7833672"/>
              <a:gd name="connsiteY9" fmla="*/ 0 h 3970318"/>
              <a:gd name="connsiteX10" fmla="*/ 5047123 w 7833672"/>
              <a:gd name="connsiteY10" fmla="*/ 0 h 3970318"/>
              <a:gd name="connsiteX11" fmla="*/ 5606671 w 7833672"/>
              <a:gd name="connsiteY11" fmla="*/ 0 h 3970318"/>
              <a:gd name="connsiteX12" fmla="*/ 6322892 w 7833672"/>
              <a:gd name="connsiteY12" fmla="*/ 0 h 3970318"/>
              <a:gd name="connsiteX13" fmla="*/ 7039114 w 7833672"/>
              <a:gd name="connsiteY13" fmla="*/ 0 h 3970318"/>
              <a:gd name="connsiteX14" fmla="*/ 7833672 w 7833672"/>
              <a:gd name="connsiteY14" fmla="*/ 0 h 3970318"/>
              <a:gd name="connsiteX15" fmla="*/ 7833672 w 7833672"/>
              <a:gd name="connsiteY15" fmla="*/ 448079 h 3970318"/>
              <a:gd name="connsiteX16" fmla="*/ 7833672 w 7833672"/>
              <a:gd name="connsiteY16" fmla="*/ 1054970 h 3970318"/>
              <a:gd name="connsiteX17" fmla="*/ 7833672 w 7833672"/>
              <a:gd name="connsiteY17" fmla="*/ 1582455 h 3970318"/>
              <a:gd name="connsiteX18" fmla="*/ 7833672 w 7833672"/>
              <a:gd name="connsiteY18" fmla="*/ 2070237 h 3970318"/>
              <a:gd name="connsiteX19" fmla="*/ 7833672 w 7833672"/>
              <a:gd name="connsiteY19" fmla="*/ 2677129 h 3970318"/>
              <a:gd name="connsiteX20" fmla="*/ 7833672 w 7833672"/>
              <a:gd name="connsiteY20" fmla="*/ 3244317 h 3970318"/>
              <a:gd name="connsiteX21" fmla="*/ 7833672 w 7833672"/>
              <a:gd name="connsiteY21" fmla="*/ 3970318 h 3970318"/>
              <a:gd name="connsiteX22" fmla="*/ 7352461 w 7833672"/>
              <a:gd name="connsiteY22" fmla="*/ 3970318 h 3970318"/>
              <a:gd name="connsiteX23" fmla="*/ 6792913 w 7833672"/>
              <a:gd name="connsiteY23" fmla="*/ 3970318 h 3970318"/>
              <a:gd name="connsiteX24" fmla="*/ 6311701 w 7833672"/>
              <a:gd name="connsiteY24" fmla="*/ 3970318 h 3970318"/>
              <a:gd name="connsiteX25" fmla="*/ 5908827 w 7833672"/>
              <a:gd name="connsiteY25" fmla="*/ 3970318 h 3970318"/>
              <a:gd name="connsiteX26" fmla="*/ 5505952 w 7833672"/>
              <a:gd name="connsiteY26" fmla="*/ 3970318 h 3970318"/>
              <a:gd name="connsiteX27" fmla="*/ 5103078 w 7833672"/>
              <a:gd name="connsiteY27" fmla="*/ 3970318 h 3970318"/>
              <a:gd name="connsiteX28" fmla="*/ 4465193 w 7833672"/>
              <a:gd name="connsiteY28" fmla="*/ 3970318 h 3970318"/>
              <a:gd name="connsiteX29" fmla="*/ 3827308 w 7833672"/>
              <a:gd name="connsiteY29" fmla="*/ 3970318 h 3970318"/>
              <a:gd name="connsiteX30" fmla="*/ 3111087 w 7833672"/>
              <a:gd name="connsiteY30" fmla="*/ 3970318 h 3970318"/>
              <a:gd name="connsiteX31" fmla="*/ 2629876 w 7833672"/>
              <a:gd name="connsiteY31" fmla="*/ 3970318 h 3970318"/>
              <a:gd name="connsiteX32" fmla="*/ 2305338 w 7833672"/>
              <a:gd name="connsiteY32" fmla="*/ 3970318 h 3970318"/>
              <a:gd name="connsiteX33" fmla="*/ 1980800 w 7833672"/>
              <a:gd name="connsiteY33" fmla="*/ 3970318 h 3970318"/>
              <a:gd name="connsiteX34" fmla="*/ 1656262 w 7833672"/>
              <a:gd name="connsiteY34" fmla="*/ 3970318 h 3970318"/>
              <a:gd name="connsiteX35" fmla="*/ 1175051 w 7833672"/>
              <a:gd name="connsiteY35" fmla="*/ 3970318 h 3970318"/>
              <a:gd name="connsiteX36" fmla="*/ 615503 w 7833672"/>
              <a:gd name="connsiteY36" fmla="*/ 3970318 h 3970318"/>
              <a:gd name="connsiteX37" fmla="*/ 0 w 7833672"/>
              <a:gd name="connsiteY37" fmla="*/ 3970318 h 3970318"/>
              <a:gd name="connsiteX38" fmla="*/ 0 w 7833672"/>
              <a:gd name="connsiteY38" fmla="*/ 3363427 h 3970318"/>
              <a:gd name="connsiteX39" fmla="*/ 0 w 7833672"/>
              <a:gd name="connsiteY39" fmla="*/ 2915348 h 3970318"/>
              <a:gd name="connsiteX40" fmla="*/ 0 w 7833672"/>
              <a:gd name="connsiteY40" fmla="*/ 2467269 h 3970318"/>
              <a:gd name="connsiteX41" fmla="*/ 0 w 7833672"/>
              <a:gd name="connsiteY41" fmla="*/ 2019190 h 3970318"/>
              <a:gd name="connsiteX42" fmla="*/ 0 w 7833672"/>
              <a:gd name="connsiteY42" fmla="*/ 1491705 h 3970318"/>
              <a:gd name="connsiteX43" fmla="*/ 0 w 7833672"/>
              <a:gd name="connsiteY43" fmla="*/ 884814 h 3970318"/>
              <a:gd name="connsiteX44" fmla="*/ 0 w 7833672"/>
              <a:gd name="connsiteY44" fmla="*/ 0 h 397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833672" h="3970318" extrusionOk="0">
                <a:moveTo>
                  <a:pt x="0" y="0"/>
                </a:moveTo>
                <a:cubicBezTo>
                  <a:pt x="319044" y="-43700"/>
                  <a:pt x="559763" y="73892"/>
                  <a:pt x="716221" y="0"/>
                </a:cubicBezTo>
                <a:cubicBezTo>
                  <a:pt x="872679" y="-73892"/>
                  <a:pt x="954085" y="25608"/>
                  <a:pt x="1040759" y="0"/>
                </a:cubicBezTo>
                <a:cubicBezTo>
                  <a:pt x="1127433" y="-25608"/>
                  <a:pt x="1443796" y="36205"/>
                  <a:pt x="1756981" y="0"/>
                </a:cubicBezTo>
                <a:cubicBezTo>
                  <a:pt x="2070166" y="-36205"/>
                  <a:pt x="1926970" y="11105"/>
                  <a:pt x="2081519" y="0"/>
                </a:cubicBezTo>
                <a:cubicBezTo>
                  <a:pt x="2236068" y="-11105"/>
                  <a:pt x="2248338" y="22041"/>
                  <a:pt x="2406056" y="0"/>
                </a:cubicBezTo>
                <a:cubicBezTo>
                  <a:pt x="2563774" y="-22041"/>
                  <a:pt x="2893101" y="3303"/>
                  <a:pt x="3122278" y="0"/>
                </a:cubicBezTo>
                <a:cubicBezTo>
                  <a:pt x="3351455" y="-3303"/>
                  <a:pt x="3538840" y="66524"/>
                  <a:pt x="3681826" y="0"/>
                </a:cubicBezTo>
                <a:cubicBezTo>
                  <a:pt x="3824812" y="-66524"/>
                  <a:pt x="4059628" y="4598"/>
                  <a:pt x="4163037" y="0"/>
                </a:cubicBezTo>
                <a:cubicBezTo>
                  <a:pt x="4266446" y="-4598"/>
                  <a:pt x="4342517" y="25382"/>
                  <a:pt x="4487575" y="0"/>
                </a:cubicBezTo>
                <a:cubicBezTo>
                  <a:pt x="4632633" y="-25382"/>
                  <a:pt x="4800490" y="34923"/>
                  <a:pt x="5047123" y="0"/>
                </a:cubicBezTo>
                <a:cubicBezTo>
                  <a:pt x="5293756" y="-34923"/>
                  <a:pt x="5345010" y="34435"/>
                  <a:pt x="5606671" y="0"/>
                </a:cubicBezTo>
                <a:cubicBezTo>
                  <a:pt x="5868332" y="-34435"/>
                  <a:pt x="6130221" y="31157"/>
                  <a:pt x="6322892" y="0"/>
                </a:cubicBezTo>
                <a:cubicBezTo>
                  <a:pt x="6515563" y="-31157"/>
                  <a:pt x="6742386" y="17873"/>
                  <a:pt x="7039114" y="0"/>
                </a:cubicBezTo>
                <a:cubicBezTo>
                  <a:pt x="7335842" y="-17873"/>
                  <a:pt x="7451842" y="70298"/>
                  <a:pt x="7833672" y="0"/>
                </a:cubicBezTo>
                <a:cubicBezTo>
                  <a:pt x="7853507" y="179938"/>
                  <a:pt x="7812569" y="331862"/>
                  <a:pt x="7833672" y="448079"/>
                </a:cubicBezTo>
                <a:cubicBezTo>
                  <a:pt x="7854775" y="564296"/>
                  <a:pt x="7830662" y="794854"/>
                  <a:pt x="7833672" y="1054970"/>
                </a:cubicBezTo>
                <a:cubicBezTo>
                  <a:pt x="7836682" y="1315086"/>
                  <a:pt x="7780201" y="1387402"/>
                  <a:pt x="7833672" y="1582455"/>
                </a:cubicBezTo>
                <a:cubicBezTo>
                  <a:pt x="7887143" y="1777508"/>
                  <a:pt x="7792920" y="1846123"/>
                  <a:pt x="7833672" y="2070237"/>
                </a:cubicBezTo>
                <a:cubicBezTo>
                  <a:pt x="7874424" y="2294351"/>
                  <a:pt x="7772064" y="2391179"/>
                  <a:pt x="7833672" y="2677129"/>
                </a:cubicBezTo>
                <a:cubicBezTo>
                  <a:pt x="7895280" y="2963079"/>
                  <a:pt x="7787059" y="3086988"/>
                  <a:pt x="7833672" y="3244317"/>
                </a:cubicBezTo>
                <a:cubicBezTo>
                  <a:pt x="7880285" y="3401646"/>
                  <a:pt x="7753050" y="3806417"/>
                  <a:pt x="7833672" y="3970318"/>
                </a:cubicBezTo>
                <a:cubicBezTo>
                  <a:pt x="7660187" y="3974202"/>
                  <a:pt x="7454328" y="3916271"/>
                  <a:pt x="7352461" y="3970318"/>
                </a:cubicBezTo>
                <a:cubicBezTo>
                  <a:pt x="7250594" y="4024365"/>
                  <a:pt x="6993683" y="3966175"/>
                  <a:pt x="6792913" y="3970318"/>
                </a:cubicBezTo>
                <a:cubicBezTo>
                  <a:pt x="6592143" y="3974461"/>
                  <a:pt x="6495827" y="3935279"/>
                  <a:pt x="6311701" y="3970318"/>
                </a:cubicBezTo>
                <a:cubicBezTo>
                  <a:pt x="6127575" y="4005357"/>
                  <a:pt x="5993310" y="3941781"/>
                  <a:pt x="5908827" y="3970318"/>
                </a:cubicBezTo>
                <a:cubicBezTo>
                  <a:pt x="5824344" y="3998855"/>
                  <a:pt x="5672720" y="3936097"/>
                  <a:pt x="5505952" y="3970318"/>
                </a:cubicBezTo>
                <a:cubicBezTo>
                  <a:pt x="5339185" y="4004539"/>
                  <a:pt x="5185639" y="3942340"/>
                  <a:pt x="5103078" y="3970318"/>
                </a:cubicBezTo>
                <a:cubicBezTo>
                  <a:pt x="5020517" y="3998296"/>
                  <a:pt x="4747980" y="3951179"/>
                  <a:pt x="4465193" y="3970318"/>
                </a:cubicBezTo>
                <a:cubicBezTo>
                  <a:pt x="4182407" y="3989457"/>
                  <a:pt x="3992044" y="3920394"/>
                  <a:pt x="3827308" y="3970318"/>
                </a:cubicBezTo>
                <a:cubicBezTo>
                  <a:pt x="3662572" y="4020242"/>
                  <a:pt x="3346145" y="3913928"/>
                  <a:pt x="3111087" y="3970318"/>
                </a:cubicBezTo>
                <a:cubicBezTo>
                  <a:pt x="2876029" y="4026708"/>
                  <a:pt x="2795215" y="3943960"/>
                  <a:pt x="2629876" y="3970318"/>
                </a:cubicBezTo>
                <a:cubicBezTo>
                  <a:pt x="2464537" y="3996676"/>
                  <a:pt x="2456257" y="3968718"/>
                  <a:pt x="2305338" y="3970318"/>
                </a:cubicBezTo>
                <a:cubicBezTo>
                  <a:pt x="2154419" y="3971918"/>
                  <a:pt x="2123664" y="3955188"/>
                  <a:pt x="1980800" y="3970318"/>
                </a:cubicBezTo>
                <a:cubicBezTo>
                  <a:pt x="1837936" y="3985448"/>
                  <a:pt x="1789450" y="3953709"/>
                  <a:pt x="1656262" y="3970318"/>
                </a:cubicBezTo>
                <a:cubicBezTo>
                  <a:pt x="1523074" y="3986927"/>
                  <a:pt x="1385579" y="3941586"/>
                  <a:pt x="1175051" y="3970318"/>
                </a:cubicBezTo>
                <a:cubicBezTo>
                  <a:pt x="964523" y="3999050"/>
                  <a:pt x="779691" y="3907090"/>
                  <a:pt x="615503" y="3970318"/>
                </a:cubicBezTo>
                <a:cubicBezTo>
                  <a:pt x="451315" y="4033546"/>
                  <a:pt x="213630" y="3957599"/>
                  <a:pt x="0" y="3970318"/>
                </a:cubicBezTo>
                <a:cubicBezTo>
                  <a:pt x="-4199" y="3819076"/>
                  <a:pt x="30145" y="3566102"/>
                  <a:pt x="0" y="3363427"/>
                </a:cubicBezTo>
                <a:cubicBezTo>
                  <a:pt x="-30145" y="3160752"/>
                  <a:pt x="45359" y="3081147"/>
                  <a:pt x="0" y="2915348"/>
                </a:cubicBezTo>
                <a:cubicBezTo>
                  <a:pt x="-45359" y="2749549"/>
                  <a:pt x="5153" y="2603709"/>
                  <a:pt x="0" y="2467269"/>
                </a:cubicBezTo>
                <a:cubicBezTo>
                  <a:pt x="-5153" y="2330829"/>
                  <a:pt x="9765" y="2149144"/>
                  <a:pt x="0" y="2019190"/>
                </a:cubicBezTo>
                <a:cubicBezTo>
                  <a:pt x="-9765" y="1889236"/>
                  <a:pt x="38343" y="1660283"/>
                  <a:pt x="0" y="1491705"/>
                </a:cubicBezTo>
                <a:cubicBezTo>
                  <a:pt x="-38343" y="1323128"/>
                  <a:pt x="30860" y="1119353"/>
                  <a:pt x="0" y="884814"/>
                </a:cubicBezTo>
                <a:cubicBezTo>
                  <a:pt x="-30860" y="650275"/>
                  <a:pt x="75944" y="245861"/>
                  <a:pt x="0" y="0"/>
                </a:cubicBezTo>
                <a:close/>
              </a:path>
            </a:pathLst>
          </a:custGeom>
          <a:noFill/>
          <a:ln w="28575">
            <a:solidFill>
              <a:schemeClr val="tx1"/>
            </a:solidFill>
            <a:extLst>
              <a:ext uri="{C807C97D-BFC1-408E-A445-0C87EB9F89A2}">
                <ask:lineSketchStyleProps xmlns:ask="http://schemas.microsoft.com/office/drawing/2018/sketchyshapes" sd="2640294349">
                  <a:prstGeom prst="rect">
                    <a:avLst/>
                  </a:prstGeom>
                  <ask:type>
                    <ask:lineSketchScribble/>
                  </ask:type>
                </ask:lineSketchStyleProps>
              </a:ext>
            </a:extLst>
          </a:ln>
          <a:effectLst>
            <a:outerShdw blurRad="50800" dist="38100" dir="16200000" rotWithShape="0">
              <a:prstClr val="black">
                <a:alpha val="40000"/>
              </a:prstClr>
            </a:outerShdw>
          </a:effectLst>
        </p:spPr>
        <p:txBody>
          <a:bodyPr wrap="square" rtlCol="0">
            <a:spAutoFit/>
          </a:bodyPr>
          <a:lstStyle/>
          <a:p>
            <a:r>
              <a:rPr lang="en-US" sz="3600" b="0" i="0" dirty="0">
                <a:solidFill>
                  <a:srgbClr val="2A2A2A"/>
                </a:solidFill>
                <a:effectLst/>
                <a:latin typeface="georgia" panose="02040502050405020303" pitchFamily="18" charset="0"/>
              </a:rPr>
              <a:t>“The 28 percent hike is the largest federal pay bump in at least 30 years and probably ever, according to the federal Office of Personnel Management.”</a:t>
            </a:r>
          </a:p>
          <a:p>
            <a:endParaRPr lang="en-US" dirty="0">
              <a:solidFill>
                <a:srgbClr val="2A2A2A"/>
              </a:solidFill>
              <a:latin typeface="georgia" panose="02040502050405020303" pitchFamily="18" charset="0"/>
            </a:endParaRPr>
          </a:p>
          <a:p>
            <a:r>
              <a:rPr lang="en-US" b="1" i="0" dirty="0">
                <a:solidFill>
                  <a:srgbClr val="111111"/>
                </a:solidFill>
                <a:effectLst/>
                <a:latin typeface="Postoni"/>
              </a:rPr>
              <a:t>Joe Davidson, January 6, 2023, “Airport screeners get big boost in pay and collective bargaining rights,” The Washington Post.</a:t>
            </a:r>
          </a:p>
          <a:p>
            <a:endParaRPr lang="en-US" dirty="0"/>
          </a:p>
        </p:txBody>
      </p:sp>
    </p:spTree>
    <p:extLst>
      <p:ext uri="{BB962C8B-B14F-4D97-AF65-F5344CB8AC3E}">
        <p14:creationId xmlns:p14="http://schemas.microsoft.com/office/powerpoint/2010/main" val="998298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C90F7-B231-9F4B-B527-B2EBE386AC37}"/>
              </a:ext>
            </a:extLst>
          </p:cNvPr>
          <p:cNvSpPr>
            <a:spLocks noGrp="1"/>
          </p:cNvSpPr>
          <p:nvPr>
            <p:ph type="title"/>
          </p:nvPr>
        </p:nvSpPr>
        <p:spPr>
          <a:xfrm>
            <a:off x="2414589" y="906193"/>
            <a:ext cx="5514069" cy="1171464"/>
          </a:xfrm>
        </p:spPr>
        <p:txBody>
          <a:bodyPr>
            <a:normAutofit/>
          </a:bodyPr>
          <a:lstStyle/>
          <a:p>
            <a:r>
              <a:rPr lang="en-US" sz="4400" b="1" dirty="0">
                <a:effectLst/>
                <a:latin typeface="Times New Roman" panose="02020603050405020304" pitchFamily="18" charset="0"/>
                <a:ea typeface="Calibri" panose="020F0502020204030204" pitchFamily="34" charset="0"/>
              </a:rPr>
              <a:t>28% PAY INCREASE</a:t>
            </a:r>
            <a:endParaRPr lang="en-US" dirty="0"/>
          </a:p>
        </p:txBody>
      </p:sp>
      <p:pic>
        <p:nvPicPr>
          <p:cNvPr id="4" name="Picture 3" descr="A picture containing text, clipart, sign&#10;&#10;Description automatically generated">
            <a:extLst>
              <a:ext uri="{FF2B5EF4-FFF2-40B4-BE49-F238E27FC236}">
                <a16:creationId xmlns:a16="http://schemas.microsoft.com/office/drawing/2014/main" id="{11D2D7B4-6E55-AD45-9082-922DBBD4B3D9}"/>
              </a:ext>
            </a:extLst>
          </p:cNvPr>
          <p:cNvPicPr>
            <a:picLocks noChangeAspect="1"/>
          </p:cNvPicPr>
          <p:nvPr/>
        </p:nvPicPr>
        <p:blipFill>
          <a:blip r:embed="rId3"/>
          <a:stretch>
            <a:fillRect/>
          </a:stretch>
        </p:blipFill>
        <p:spPr>
          <a:xfrm>
            <a:off x="10897798" y="4945690"/>
            <a:ext cx="870132" cy="1755913"/>
          </a:xfrm>
          <a:prstGeom prst="rect">
            <a:avLst/>
          </a:prstGeom>
        </p:spPr>
      </p:pic>
      <p:sp>
        <p:nvSpPr>
          <p:cNvPr id="9" name="TextBox 8">
            <a:extLst>
              <a:ext uri="{FF2B5EF4-FFF2-40B4-BE49-F238E27FC236}">
                <a16:creationId xmlns:a16="http://schemas.microsoft.com/office/drawing/2014/main" id="{76815B59-ED0A-3B31-B904-82DFB956297A}"/>
              </a:ext>
            </a:extLst>
          </p:cNvPr>
          <p:cNvSpPr txBox="1"/>
          <p:nvPr/>
        </p:nvSpPr>
        <p:spPr>
          <a:xfrm rot="254640">
            <a:off x="1660672" y="2098280"/>
            <a:ext cx="7833672" cy="3970318"/>
          </a:xfrm>
          <a:custGeom>
            <a:avLst/>
            <a:gdLst>
              <a:gd name="connsiteX0" fmla="*/ 0 w 7833672"/>
              <a:gd name="connsiteY0" fmla="*/ 0 h 3970318"/>
              <a:gd name="connsiteX1" fmla="*/ 716221 w 7833672"/>
              <a:gd name="connsiteY1" fmla="*/ 0 h 3970318"/>
              <a:gd name="connsiteX2" fmla="*/ 1040759 w 7833672"/>
              <a:gd name="connsiteY2" fmla="*/ 0 h 3970318"/>
              <a:gd name="connsiteX3" fmla="*/ 1756981 w 7833672"/>
              <a:gd name="connsiteY3" fmla="*/ 0 h 3970318"/>
              <a:gd name="connsiteX4" fmla="*/ 2081519 w 7833672"/>
              <a:gd name="connsiteY4" fmla="*/ 0 h 3970318"/>
              <a:gd name="connsiteX5" fmla="*/ 2406056 w 7833672"/>
              <a:gd name="connsiteY5" fmla="*/ 0 h 3970318"/>
              <a:gd name="connsiteX6" fmla="*/ 3122278 w 7833672"/>
              <a:gd name="connsiteY6" fmla="*/ 0 h 3970318"/>
              <a:gd name="connsiteX7" fmla="*/ 3681826 w 7833672"/>
              <a:gd name="connsiteY7" fmla="*/ 0 h 3970318"/>
              <a:gd name="connsiteX8" fmla="*/ 4163037 w 7833672"/>
              <a:gd name="connsiteY8" fmla="*/ 0 h 3970318"/>
              <a:gd name="connsiteX9" fmla="*/ 4487575 w 7833672"/>
              <a:gd name="connsiteY9" fmla="*/ 0 h 3970318"/>
              <a:gd name="connsiteX10" fmla="*/ 5047123 w 7833672"/>
              <a:gd name="connsiteY10" fmla="*/ 0 h 3970318"/>
              <a:gd name="connsiteX11" fmla="*/ 5606671 w 7833672"/>
              <a:gd name="connsiteY11" fmla="*/ 0 h 3970318"/>
              <a:gd name="connsiteX12" fmla="*/ 6322892 w 7833672"/>
              <a:gd name="connsiteY12" fmla="*/ 0 h 3970318"/>
              <a:gd name="connsiteX13" fmla="*/ 7039114 w 7833672"/>
              <a:gd name="connsiteY13" fmla="*/ 0 h 3970318"/>
              <a:gd name="connsiteX14" fmla="*/ 7833672 w 7833672"/>
              <a:gd name="connsiteY14" fmla="*/ 0 h 3970318"/>
              <a:gd name="connsiteX15" fmla="*/ 7833672 w 7833672"/>
              <a:gd name="connsiteY15" fmla="*/ 448079 h 3970318"/>
              <a:gd name="connsiteX16" fmla="*/ 7833672 w 7833672"/>
              <a:gd name="connsiteY16" fmla="*/ 1054970 h 3970318"/>
              <a:gd name="connsiteX17" fmla="*/ 7833672 w 7833672"/>
              <a:gd name="connsiteY17" fmla="*/ 1582455 h 3970318"/>
              <a:gd name="connsiteX18" fmla="*/ 7833672 w 7833672"/>
              <a:gd name="connsiteY18" fmla="*/ 2070237 h 3970318"/>
              <a:gd name="connsiteX19" fmla="*/ 7833672 w 7833672"/>
              <a:gd name="connsiteY19" fmla="*/ 2677129 h 3970318"/>
              <a:gd name="connsiteX20" fmla="*/ 7833672 w 7833672"/>
              <a:gd name="connsiteY20" fmla="*/ 3244317 h 3970318"/>
              <a:gd name="connsiteX21" fmla="*/ 7833672 w 7833672"/>
              <a:gd name="connsiteY21" fmla="*/ 3970318 h 3970318"/>
              <a:gd name="connsiteX22" fmla="*/ 7352461 w 7833672"/>
              <a:gd name="connsiteY22" fmla="*/ 3970318 h 3970318"/>
              <a:gd name="connsiteX23" fmla="*/ 6792913 w 7833672"/>
              <a:gd name="connsiteY23" fmla="*/ 3970318 h 3970318"/>
              <a:gd name="connsiteX24" fmla="*/ 6311701 w 7833672"/>
              <a:gd name="connsiteY24" fmla="*/ 3970318 h 3970318"/>
              <a:gd name="connsiteX25" fmla="*/ 5908827 w 7833672"/>
              <a:gd name="connsiteY25" fmla="*/ 3970318 h 3970318"/>
              <a:gd name="connsiteX26" fmla="*/ 5505952 w 7833672"/>
              <a:gd name="connsiteY26" fmla="*/ 3970318 h 3970318"/>
              <a:gd name="connsiteX27" fmla="*/ 5103078 w 7833672"/>
              <a:gd name="connsiteY27" fmla="*/ 3970318 h 3970318"/>
              <a:gd name="connsiteX28" fmla="*/ 4465193 w 7833672"/>
              <a:gd name="connsiteY28" fmla="*/ 3970318 h 3970318"/>
              <a:gd name="connsiteX29" fmla="*/ 3827308 w 7833672"/>
              <a:gd name="connsiteY29" fmla="*/ 3970318 h 3970318"/>
              <a:gd name="connsiteX30" fmla="*/ 3111087 w 7833672"/>
              <a:gd name="connsiteY30" fmla="*/ 3970318 h 3970318"/>
              <a:gd name="connsiteX31" fmla="*/ 2629876 w 7833672"/>
              <a:gd name="connsiteY31" fmla="*/ 3970318 h 3970318"/>
              <a:gd name="connsiteX32" fmla="*/ 2305338 w 7833672"/>
              <a:gd name="connsiteY32" fmla="*/ 3970318 h 3970318"/>
              <a:gd name="connsiteX33" fmla="*/ 1980800 w 7833672"/>
              <a:gd name="connsiteY33" fmla="*/ 3970318 h 3970318"/>
              <a:gd name="connsiteX34" fmla="*/ 1656262 w 7833672"/>
              <a:gd name="connsiteY34" fmla="*/ 3970318 h 3970318"/>
              <a:gd name="connsiteX35" fmla="*/ 1175051 w 7833672"/>
              <a:gd name="connsiteY35" fmla="*/ 3970318 h 3970318"/>
              <a:gd name="connsiteX36" fmla="*/ 615503 w 7833672"/>
              <a:gd name="connsiteY36" fmla="*/ 3970318 h 3970318"/>
              <a:gd name="connsiteX37" fmla="*/ 0 w 7833672"/>
              <a:gd name="connsiteY37" fmla="*/ 3970318 h 3970318"/>
              <a:gd name="connsiteX38" fmla="*/ 0 w 7833672"/>
              <a:gd name="connsiteY38" fmla="*/ 3363427 h 3970318"/>
              <a:gd name="connsiteX39" fmla="*/ 0 w 7833672"/>
              <a:gd name="connsiteY39" fmla="*/ 2915348 h 3970318"/>
              <a:gd name="connsiteX40" fmla="*/ 0 w 7833672"/>
              <a:gd name="connsiteY40" fmla="*/ 2467269 h 3970318"/>
              <a:gd name="connsiteX41" fmla="*/ 0 w 7833672"/>
              <a:gd name="connsiteY41" fmla="*/ 2019190 h 3970318"/>
              <a:gd name="connsiteX42" fmla="*/ 0 w 7833672"/>
              <a:gd name="connsiteY42" fmla="*/ 1491705 h 3970318"/>
              <a:gd name="connsiteX43" fmla="*/ 0 w 7833672"/>
              <a:gd name="connsiteY43" fmla="*/ 884814 h 3970318"/>
              <a:gd name="connsiteX44" fmla="*/ 0 w 7833672"/>
              <a:gd name="connsiteY44" fmla="*/ 0 h 397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833672" h="3970318" extrusionOk="0">
                <a:moveTo>
                  <a:pt x="0" y="0"/>
                </a:moveTo>
                <a:cubicBezTo>
                  <a:pt x="319044" y="-43700"/>
                  <a:pt x="559763" y="73892"/>
                  <a:pt x="716221" y="0"/>
                </a:cubicBezTo>
                <a:cubicBezTo>
                  <a:pt x="872679" y="-73892"/>
                  <a:pt x="954085" y="25608"/>
                  <a:pt x="1040759" y="0"/>
                </a:cubicBezTo>
                <a:cubicBezTo>
                  <a:pt x="1127433" y="-25608"/>
                  <a:pt x="1443796" y="36205"/>
                  <a:pt x="1756981" y="0"/>
                </a:cubicBezTo>
                <a:cubicBezTo>
                  <a:pt x="2070166" y="-36205"/>
                  <a:pt x="1926970" y="11105"/>
                  <a:pt x="2081519" y="0"/>
                </a:cubicBezTo>
                <a:cubicBezTo>
                  <a:pt x="2236068" y="-11105"/>
                  <a:pt x="2248338" y="22041"/>
                  <a:pt x="2406056" y="0"/>
                </a:cubicBezTo>
                <a:cubicBezTo>
                  <a:pt x="2563774" y="-22041"/>
                  <a:pt x="2893101" y="3303"/>
                  <a:pt x="3122278" y="0"/>
                </a:cubicBezTo>
                <a:cubicBezTo>
                  <a:pt x="3351455" y="-3303"/>
                  <a:pt x="3538840" y="66524"/>
                  <a:pt x="3681826" y="0"/>
                </a:cubicBezTo>
                <a:cubicBezTo>
                  <a:pt x="3824812" y="-66524"/>
                  <a:pt x="4059628" y="4598"/>
                  <a:pt x="4163037" y="0"/>
                </a:cubicBezTo>
                <a:cubicBezTo>
                  <a:pt x="4266446" y="-4598"/>
                  <a:pt x="4342517" y="25382"/>
                  <a:pt x="4487575" y="0"/>
                </a:cubicBezTo>
                <a:cubicBezTo>
                  <a:pt x="4632633" y="-25382"/>
                  <a:pt x="4800490" y="34923"/>
                  <a:pt x="5047123" y="0"/>
                </a:cubicBezTo>
                <a:cubicBezTo>
                  <a:pt x="5293756" y="-34923"/>
                  <a:pt x="5345010" y="34435"/>
                  <a:pt x="5606671" y="0"/>
                </a:cubicBezTo>
                <a:cubicBezTo>
                  <a:pt x="5868332" y="-34435"/>
                  <a:pt x="6130221" y="31157"/>
                  <a:pt x="6322892" y="0"/>
                </a:cubicBezTo>
                <a:cubicBezTo>
                  <a:pt x="6515563" y="-31157"/>
                  <a:pt x="6742386" y="17873"/>
                  <a:pt x="7039114" y="0"/>
                </a:cubicBezTo>
                <a:cubicBezTo>
                  <a:pt x="7335842" y="-17873"/>
                  <a:pt x="7451842" y="70298"/>
                  <a:pt x="7833672" y="0"/>
                </a:cubicBezTo>
                <a:cubicBezTo>
                  <a:pt x="7853507" y="179938"/>
                  <a:pt x="7812569" y="331862"/>
                  <a:pt x="7833672" y="448079"/>
                </a:cubicBezTo>
                <a:cubicBezTo>
                  <a:pt x="7854775" y="564296"/>
                  <a:pt x="7830662" y="794854"/>
                  <a:pt x="7833672" y="1054970"/>
                </a:cubicBezTo>
                <a:cubicBezTo>
                  <a:pt x="7836682" y="1315086"/>
                  <a:pt x="7780201" y="1387402"/>
                  <a:pt x="7833672" y="1582455"/>
                </a:cubicBezTo>
                <a:cubicBezTo>
                  <a:pt x="7887143" y="1777508"/>
                  <a:pt x="7792920" y="1846123"/>
                  <a:pt x="7833672" y="2070237"/>
                </a:cubicBezTo>
                <a:cubicBezTo>
                  <a:pt x="7874424" y="2294351"/>
                  <a:pt x="7772064" y="2391179"/>
                  <a:pt x="7833672" y="2677129"/>
                </a:cubicBezTo>
                <a:cubicBezTo>
                  <a:pt x="7895280" y="2963079"/>
                  <a:pt x="7787059" y="3086988"/>
                  <a:pt x="7833672" y="3244317"/>
                </a:cubicBezTo>
                <a:cubicBezTo>
                  <a:pt x="7880285" y="3401646"/>
                  <a:pt x="7753050" y="3806417"/>
                  <a:pt x="7833672" y="3970318"/>
                </a:cubicBezTo>
                <a:cubicBezTo>
                  <a:pt x="7660187" y="3974202"/>
                  <a:pt x="7454328" y="3916271"/>
                  <a:pt x="7352461" y="3970318"/>
                </a:cubicBezTo>
                <a:cubicBezTo>
                  <a:pt x="7250594" y="4024365"/>
                  <a:pt x="6993683" y="3966175"/>
                  <a:pt x="6792913" y="3970318"/>
                </a:cubicBezTo>
                <a:cubicBezTo>
                  <a:pt x="6592143" y="3974461"/>
                  <a:pt x="6495827" y="3935279"/>
                  <a:pt x="6311701" y="3970318"/>
                </a:cubicBezTo>
                <a:cubicBezTo>
                  <a:pt x="6127575" y="4005357"/>
                  <a:pt x="5993310" y="3941781"/>
                  <a:pt x="5908827" y="3970318"/>
                </a:cubicBezTo>
                <a:cubicBezTo>
                  <a:pt x="5824344" y="3998855"/>
                  <a:pt x="5672720" y="3936097"/>
                  <a:pt x="5505952" y="3970318"/>
                </a:cubicBezTo>
                <a:cubicBezTo>
                  <a:pt x="5339185" y="4004539"/>
                  <a:pt x="5185639" y="3942340"/>
                  <a:pt x="5103078" y="3970318"/>
                </a:cubicBezTo>
                <a:cubicBezTo>
                  <a:pt x="5020517" y="3998296"/>
                  <a:pt x="4747980" y="3951179"/>
                  <a:pt x="4465193" y="3970318"/>
                </a:cubicBezTo>
                <a:cubicBezTo>
                  <a:pt x="4182407" y="3989457"/>
                  <a:pt x="3992044" y="3920394"/>
                  <a:pt x="3827308" y="3970318"/>
                </a:cubicBezTo>
                <a:cubicBezTo>
                  <a:pt x="3662572" y="4020242"/>
                  <a:pt x="3346145" y="3913928"/>
                  <a:pt x="3111087" y="3970318"/>
                </a:cubicBezTo>
                <a:cubicBezTo>
                  <a:pt x="2876029" y="4026708"/>
                  <a:pt x="2795215" y="3943960"/>
                  <a:pt x="2629876" y="3970318"/>
                </a:cubicBezTo>
                <a:cubicBezTo>
                  <a:pt x="2464537" y="3996676"/>
                  <a:pt x="2456257" y="3968718"/>
                  <a:pt x="2305338" y="3970318"/>
                </a:cubicBezTo>
                <a:cubicBezTo>
                  <a:pt x="2154419" y="3971918"/>
                  <a:pt x="2123664" y="3955188"/>
                  <a:pt x="1980800" y="3970318"/>
                </a:cubicBezTo>
                <a:cubicBezTo>
                  <a:pt x="1837936" y="3985448"/>
                  <a:pt x="1789450" y="3953709"/>
                  <a:pt x="1656262" y="3970318"/>
                </a:cubicBezTo>
                <a:cubicBezTo>
                  <a:pt x="1523074" y="3986927"/>
                  <a:pt x="1385579" y="3941586"/>
                  <a:pt x="1175051" y="3970318"/>
                </a:cubicBezTo>
                <a:cubicBezTo>
                  <a:pt x="964523" y="3999050"/>
                  <a:pt x="779691" y="3907090"/>
                  <a:pt x="615503" y="3970318"/>
                </a:cubicBezTo>
                <a:cubicBezTo>
                  <a:pt x="451315" y="4033546"/>
                  <a:pt x="213630" y="3957599"/>
                  <a:pt x="0" y="3970318"/>
                </a:cubicBezTo>
                <a:cubicBezTo>
                  <a:pt x="-4199" y="3819076"/>
                  <a:pt x="30145" y="3566102"/>
                  <a:pt x="0" y="3363427"/>
                </a:cubicBezTo>
                <a:cubicBezTo>
                  <a:pt x="-30145" y="3160752"/>
                  <a:pt x="45359" y="3081147"/>
                  <a:pt x="0" y="2915348"/>
                </a:cubicBezTo>
                <a:cubicBezTo>
                  <a:pt x="-45359" y="2749549"/>
                  <a:pt x="5153" y="2603709"/>
                  <a:pt x="0" y="2467269"/>
                </a:cubicBezTo>
                <a:cubicBezTo>
                  <a:pt x="-5153" y="2330829"/>
                  <a:pt x="9765" y="2149144"/>
                  <a:pt x="0" y="2019190"/>
                </a:cubicBezTo>
                <a:cubicBezTo>
                  <a:pt x="-9765" y="1889236"/>
                  <a:pt x="38343" y="1660283"/>
                  <a:pt x="0" y="1491705"/>
                </a:cubicBezTo>
                <a:cubicBezTo>
                  <a:pt x="-38343" y="1323128"/>
                  <a:pt x="30860" y="1119353"/>
                  <a:pt x="0" y="884814"/>
                </a:cubicBezTo>
                <a:cubicBezTo>
                  <a:pt x="-30860" y="650275"/>
                  <a:pt x="75944" y="245861"/>
                  <a:pt x="0" y="0"/>
                </a:cubicBezTo>
                <a:close/>
              </a:path>
            </a:pathLst>
          </a:custGeom>
          <a:noFill/>
          <a:ln w="28575">
            <a:solidFill>
              <a:schemeClr val="tx1"/>
            </a:solidFill>
            <a:extLst>
              <a:ext uri="{C807C97D-BFC1-408E-A445-0C87EB9F89A2}">
                <ask:lineSketchStyleProps xmlns:ask="http://schemas.microsoft.com/office/drawing/2018/sketchyshapes" sd="2640294349">
                  <a:prstGeom prst="rect">
                    <a:avLst/>
                  </a:prstGeom>
                  <ask:type>
                    <ask:lineSketchScribble/>
                  </ask:type>
                </ask:lineSketchStyleProps>
              </a:ext>
            </a:extLst>
          </a:ln>
          <a:effectLst>
            <a:outerShdw blurRad="50800" dist="38100" dir="16200000" rotWithShape="0">
              <a:prstClr val="black">
                <a:alpha val="40000"/>
              </a:prstClr>
            </a:outerShdw>
          </a:effectLst>
        </p:spPr>
        <p:txBody>
          <a:bodyPr wrap="square" rtlCol="0">
            <a:spAutoFit/>
          </a:bodyPr>
          <a:lstStyle/>
          <a:p>
            <a:r>
              <a:rPr lang="en-US" sz="3600" b="0" i="0" dirty="0">
                <a:solidFill>
                  <a:srgbClr val="2A2A2A"/>
                </a:solidFill>
                <a:effectLst/>
                <a:latin typeface="georgia" panose="02040502050405020303" pitchFamily="18" charset="0"/>
              </a:rPr>
              <a:t>“the average officer will receive a 28 percent pay raise, </a:t>
            </a:r>
            <a:r>
              <a:rPr lang="en-US" sz="3600" b="1" i="0" dirty="0">
                <a:solidFill>
                  <a:srgbClr val="2A2A2A"/>
                </a:solidFill>
                <a:effectLst/>
                <a:latin typeface="georgia" panose="02040502050405020303" pitchFamily="18" charset="0"/>
              </a:rPr>
              <a:t>about a $13,000 annual boost</a:t>
            </a:r>
            <a:r>
              <a:rPr lang="en-US" sz="3600" b="0" i="0" dirty="0">
                <a:solidFill>
                  <a:srgbClr val="2A2A2A"/>
                </a:solidFill>
                <a:effectLst/>
                <a:latin typeface="georgia" panose="02040502050405020303" pitchFamily="18" charset="0"/>
              </a:rPr>
              <a:t>, beginning in July. The increase is even fatter with federal locality pay. </a:t>
            </a:r>
          </a:p>
          <a:p>
            <a:endParaRPr lang="en-US" dirty="0">
              <a:solidFill>
                <a:srgbClr val="2A2A2A"/>
              </a:solidFill>
              <a:latin typeface="georgia" panose="02040502050405020303" pitchFamily="18" charset="0"/>
            </a:endParaRPr>
          </a:p>
          <a:p>
            <a:r>
              <a:rPr lang="en-US" b="1" i="0" dirty="0">
                <a:solidFill>
                  <a:srgbClr val="111111"/>
                </a:solidFill>
                <a:effectLst/>
                <a:latin typeface="Postoni"/>
              </a:rPr>
              <a:t>Joe Davidson, January 6, 2023, “Airport screeners get big boost in pay and collective bargaining rights,” The Washington Post.</a:t>
            </a:r>
          </a:p>
          <a:p>
            <a:endParaRPr lang="en-US" dirty="0"/>
          </a:p>
        </p:txBody>
      </p:sp>
    </p:spTree>
    <p:extLst>
      <p:ext uri="{BB962C8B-B14F-4D97-AF65-F5344CB8AC3E}">
        <p14:creationId xmlns:p14="http://schemas.microsoft.com/office/powerpoint/2010/main" val="1024718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C90F7-B231-9F4B-B527-B2EBE386AC37}"/>
              </a:ext>
            </a:extLst>
          </p:cNvPr>
          <p:cNvSpPr>
            <a:spLocks noGrp="1"/>
          </p:cNvSpPr>
          <p:nvPr>
            <p:ph type="title"/>
          </p:nvPr>
        </p:nvSpPr>
        <p:spPr>
          <a:xfrm>
            <a:off x="2414589" y="906192"/>
            <a:ext cx="9620290" cy="1325563"/>
          </a:xfrm>
        </p:spPr>
        <p:txBody>
          <a:bodyPr>
            <a:normAutofit/>
          </a:bodyPr>
          <a:lstStyle/>
          <a:p>
            <a:r>
              <a:rPr lang="en-US" sz="4400" b="1" dirty="0">
                <a:effectLst/>
                <a:latin typeface="Times New Roman" panose="02020603050405020304" pitchFamily="18" charset="0"/>
                <a:ea typeface="Calibri" panose="020F0502020204030204" pitchFamily="34" charset="0"/>
              </a:rPr>
              <a:t>Grade level increase for all TSOs</a:t>
            </a:r>
            <a:endParaRPr lang="en-US" dirty="0"/>
          </a:p>
        </p:txBody>
      </p:sp>
      <p:pic>
        <p:nvPicPr>
          <p:cNvPr id="4" name="Picture 3" descr="A picture containing text, clipart, sign&#10;&#10;Description automatically generated">
            <a:extLst>
              <a:ext uri="{FF2B5EF4-FFF2-40B4-BE49-F238E27FC236}">
                <a16:creationId xmlns:a16="http://schemas.microsoft.com/office/drawing/2014/main" id="{11D2D7B4-6E55-AD45-9082-922DBBD4B3D9}"/>
              </a:ext>
            </a:extLst>
          </p:cNvPr>
          <p:cNvPicPr>
            <a:picLocks noChangeAspect="1"/>
          </p:cNvPicPr>
          <p:nvPr/>
        </p:nvPicPr>
        <p:blipFill>
          <a:blip r:embed="rId3"/>
          <a:stretch>
            <a:fillRect/>
          </a:stretch>
        </p:blipFill>
        <p:spPr>
          <a:xfrm>
            <a:off x="10897798" y="4945690"/>
            <a:ext cx="870132" cy="1755913"/>
          </a:xfrm>
          <a:prstGeom prst="rect">
            <a:avLst/>
          </a:prstGeom>
        </p:spPr>
      </p:pic>
      <p:graphicFrame>
        <p:nvGraphicFramePr>
          <p:cNvPr id="5" name="Table 4">
            <a:extLst>
              <a:ext uri="{FF2B5EF4-FFF2-40B4-BE49-F238E27FC236}">
                <a16:creationId xmlns:a16="http://schemas.microsoft.com/office/drawing/2014/main" id="{48BECB4D-1DA5-F57A-03D2-D7AAE7A77B6B}"/>
              </a:ext>
            </a:extLst>
          </p:cNvPr>
          <p:cNvGraphicFramePr>
            <a:graphicFrameLocks noGrp="1"/>
          </p:cNvGraphicFramePr>
          <p:nvPr>
            <p:extLst>
              <p:ext uri="{D42A27DB-BD31-4B8C-83A1-F6EECF244321}">
                <p14:modId xmlns:p14="http://schemas.microsoft.com/office/powerpoint/2010/main" val="3164493249"/>
              </p:ext>
            </p:extLst>
          </p:nvPr>
        </p:nvGraphicFramePr>
        <p:xfrm>
          <a:off x="2905247" y="2077656"/>
          <a:ext cx="5989516" cy="3376517"/>
        </p:xfrm>
        <a:graphic>
          <a:graphicData uri="http://schemas.openxmlformats.org/drawingml/2006/table">
            <a:tbl>
              <a:tblPr firstRow="1" firstCol="1" bandRow="1">
                <a:tableStyleId>{5C22544A-7EE6-4342-B048-85BDC9FD1C3A}</a:tableStyleId>
              </a:tblPr>
              <a:tblGrid>
                <a:gridCol w="2564994">
                  <a:extLst>
                    <a:ext uri="{9D8B030D-6E8A-4147-A177-3AD203B41FA5}">
                      <a16:colId xmlns:a16="http://schemas.microsoft.com/office/drawing/2014/main" val="3587934233"/>
                    </a:ext>
                  </a:extLst>
                </a:gridCol>
                <a:gridCol w="3424522">
                  <a:extLst>
                    <a:ext uri="{9D8B030D-6E8A-4147-A177-3AD203B41FA5}">
                      <a16:colId xmlns:a16="http://schemas.microsoft.com/office/drawing/2014/main" val="3974749445"/>
                    </a:ext>
                  </a:extLst>
                </a:gridCol>
              </a:tblGrid>
              <a:tr h="680321">
                <a:tc>
                  <a:txBody>
                    <a:bodyPr/>
                    <a:lstStyle/>
                    <a:p>
                      <a:pPr marL="0" marR="0">
                        <a:lnSpc>
                          <a:spcPct val="107000"/>
                        </a:lnSpc>
                        <a:spcBef>
                          <a:spcPts val="0"/>
                        </a:spcBef>
                        <a:spcAft>
                          <a:spcPts val="0"/>
                        </a:spcAft>
                      </a:pPr>
                      <a:r>
                        <a:rPr lang="en-US" sz="1600">
                          <a:effectLst/>
                        </a:rPr>
                        <a:t>Current Pay Band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Average Percentage Base Pay Increase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6121798"/>
                  </a:ext>
                </a:extLst>
              </a:tr>
              <a:tr h="680321">
                <a:tc>
                  <a:txBody>
                    <a:bodyPr/>
                    <a:lstStyle/>
                    <a:p>
                      <a:pPr marL="0" marR="0">
                        <a:lnSpc>
                          <a:spcPct val="107000"/>
                        </a:lnSpc>
                        <a:spcBef>
                          <a:spcPts val="0"/>
                        </a:spcBef>
                        <a:spcAft>
                          <a:spcPts val="0"/>
                        </a:spcAft>
                      </a:pPr>
                      <a:r>
                        <a:rPr lang="en-US" sz="1600">
                          <a:effectLst/>
                        </a:rPr>
                        <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0110781"/>
                  </a:ext>
                </a:extLst>
              </a:tr>
              <a:tr h="680321">
                <a:tc>
                  <a:txBody>
                    <a:bodyPr/>
                    <a:lstStyle/>
                    <a:p>
                      <a:pPr marL="0" marR="0">
                        <a:lnSpc>
                          <a:spcPct val="107000"/>
                        </a:lnSpc>
                        <a:spcBef>
                          <a:spcPts val="0"/>
                        </a:spcBef>
                        <a:spcAft>
                          <a:spcPts val="0"/>
                        </a:spcAft>
                      </a:pPr>
                      <a:r>
                        <a:rPr lang="en-US" sz="1600">
                          <a:effectLst/>
                        </a:rPr>
                        <a:t>F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3944411"/>
                  </a:ext>
                </a:extLst>
              </a:tr>
              <a:tr h="655233">
                <a:tc>
                  <a:txBody>
                    <a:bodyPr/>
                    <a:lstStyle/>
                    <a:p>
                      <a:pPr marL="0" marR="0">
                        <a:lnSpc>
                          <a:spcPct val="107000"/>
                        </a:lnSpc>
                        <a:spcBef>
                          <a:spcPts val="0"/>
                        </a:spcBef>
                        <a:spcAft>
                          <a:spcPts val="0"/>
                        </a:spcAft>
                      </a:pPr>
                      <a:r>
                        <a:rPr lang="en-US" sz="1600">
                          <a:effectLst/>
                        </a:rPr>
                        <a:t>G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3703417"/>
                  </a:ext>
                </a:extLst>
              </a:tr>
              <a:tr h="680321">
                <a:tc>
                  <a:txBody>
                    <a:bodyPr/>
                    <a:lstStyle/>
                    <a:p>
                      <a:pPr marL="0" marR="0">
                        <a:lnSpc>
                          <a:spcPct val="107000"/>
                        </a:lnSpc>
                        <a:spcBef>
                          <a:spcPts val="0"/>
                        </a:spcBef>
                        <a:spcAft>
                          <a:spcPts val="0"/>
                        </a:spcAft>
                      </a:pPr>
                      <a:r>
                        <a:rPr lang="en-US" sz="1600">
                          <a:effectLst/>
                        </a:rPr>
                        <a:t> Entire TSO Workforce </a:t>
                      </a:r>
                      <a:endParaRPr lang="en-US" sz="1100">
                        <a:effectLst/>
                      </a:endParaRPr>
                    </a:p>
                    <a:p>
                      <a:pPr marL="0" marR="0">
                        <a:lnSpc>
                          <a:spcPct val="107000"/>
                        </a:lnSpc>
                        <a:spcBef>
                          <a:spcPts val="0"/>
                        </a:spcBef>
                        <a:spcAft>
                          <a:spcPts val="0"/>
                        </a:spcAft>
                      </a:pPr>
                      <a:r>
                        <a:rPr lang="en-US" sz="1600">
                          <a:effectLst/>
                        </a:rPr>
                        <a:t>(E, F, and G bands)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9230992"/>
                  </a:ext>
                </a:extLst>
              </a:tr>
            </a:tbl>
          </a:graphicData>
        </a:graphic>
      </p:graphicFrame>
      <p:sp>
        <p:nvSpPr>
          <p:cNvPr id="7" name="TextBox 6">
            <a:extLst>
              <a:ext uri="{FF2B5EF4-FFF2-40B4-BE49-F238E27FC236}">
                <a16:creationId xmlns:a16="http://schemas.microsoft.com/office/drawing/2014/main" id="{89E15A12-01AC-D858-8C3E-070008904324}"/>
              </a:ext>
            </a:extLst>
          </p:cNvPr>
          <p:cNvSpPr txBox="1"/>
          <p:nvPr/>
        </p:nvSpPr>
        <p:spPr>
          <a:xfrm>
            <a:off x="1607433" y="5616588"/>
            <a:ext cx="8948677" cy="606256"/>
          </a:xfrm>
          <a:prstGeom prst="rect">
            <a:avLst/>
          </a:prstGeom>
          <a:noFill/>
        </p:spPr>
        <p:txBody>
          <a:bodyPr wrap="square">
            <a:spAutoFit/>
          </a:bodyPr>
          <a:lstStyle/>
          <a:p>
            <a:pPr marL="0" marR="0">
              <a:lnSpc>
                <a:spcPct val="107000"/>
              </a:lnSpc>
              <a:spcBef>
                <a:spcPts val="0"/>
              </a:spcBef>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*David P.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Pekoske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Letter to Bennie Thompson, Chairman Committee on Homeland Security, January 19, 2022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452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7491-F1F7-7A41-80BB-AA5631097B00}"/>
              </a:ext>
            </a:extLst>
          </p:cNvPr>
          <p:cNvSpPr>
            <a:spLocks noGrp="1"/>
          </p:cNvSpPr>
          <p:nvPr>
            <p:ph type="title"/>
          </p:nvPr>
        </p:nvSpPr>
        <p:spPr>
          <a:xfrm>
            <a:off x="400051" y="644094"/>
            <a:ext cx="11347666" cy="2056244"/>
          </a:xfrm>
        </p:spPr>
        <p:txBody>
          <a:bodyPr>
            <a:normAutofit/>
          </a:bodyPr>
          <a:lstStyle/>
          <a:p>
            <a:r>
              <a:rPr lang="en-US" sz="6000" b="1" dirty="0">
                <a:highlight>
                  <a:srgbClr val="FCB524"/>
                </a:highlight>
              </a:rPr>
              <a:t>How did we do it? Together!</a:t>
            </a:r>
          </a:p>
        </p:txBody>
      </p:sp>
      <p:pic>
        <p:nvPicPr>
          <p:cNvPr id="3" name="Picture 2" descr="A picture containing text, clipart, sign&#10;&#10;Description automatically generated">
            <a:extLst>
              <a:ext uri="{FF2B5EF4-FFF2-40B4-BE49-F238E27FC236}">
                <a16:creationId xmlns:a16="http://schemas.microsoft.com/office/drawing/2014/main" id="{02933469-A5D0-634D-9E92-41D2E5F91A16}"/>
              </a:ext>
            </a:extLst>
          </p:cNvPr>
          <p:cNvPicPr>
            <a:picLocks noChangeAspect="1"/>
          </p:cNvPicPr>
          <p:nvPr/>
        </p:nvPicPr>
        <p:blipFill>
          <a:blip r:embed="rId3"/>
          <a:stretch>
            <a:fillRect/>
          </a:stretch>
        </p:blipFill>
        <p:spPr>
          <a:xfrm>
            <a:off x="10897798" y="4945690"/>
            <a:ext cx="870132" cy="1755913"/>
          </a:xfrm>
          <a:prstGeom prst="rect">
            <a:avLst/>
          </a:prstGeom>
        </p:spPr>
      </p:pic>
      <p:sp>
        <p:nvSpPr>
          <p:cNvPr id="5" name="TextBox 4">
            <a:extLst>
              <a:ext uri="{FF2B5EF4-FFF2-40B4-BE49-F238E27FC236}">
                <a16:creationId xmlns:a16="http://schemas.microsoft.com/office/drawing/2014/main" id="{9B74D655-7050-464A-8507-3F05D516A902}"/>
              </a:ext>
            </a:extLst>
          </p:cNvPr>
          <p:cNvSpPr txBox="1"/>
          <p:nvPr/>
        </p:nvSpPr>
        <p:spPr>
          <a:xfrm>
            <a:off x="252620" y="5431104"/>
            <a:ext cx="9301163" cy="769441"/>
          </a:xfrm>
          <a:prstGeom prst="rect">
            <a:avLst/>
          </a:prstGeom>
          <a:solidFill>
            <a:srgbClr val="092C74"/>
          </a:solid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Your Union Makes the Difference</a:t>
            </a:r>
          </a:p>
        </p:txBody>
      </p:sp>
      <p:sp>
        <p:nvSpPr>
          <p:cNvPr id="7" name="Right Arrow 6">
            <a:extLst>
              <a:ext uri="{FF2B5EF4-FFF2-40B4-BE49-F238E27FC236}">
                <a16:creationId xmlns:a16="http://schemas.microsoft.com/office/drawing/2014/main" id="{514366D6-AAE0-2448-A138-F6096E2397DA}"/>
              </a:ext>
            </a:extLst>
          </p:cNvPr>
          <p:cNvSpPr/>
          <p:nvPr/>
        </p:nvSpPr>
        <p:spPr>
          <a:xfrm>
            <a:off x="9302153" y="5057775"/>
            <a:ext cx="1424195" cy="1514475"/>
          </a:xfrm>
          <a:prstGeom prst="rightArrow">
            <a:avLst>
              <a:gd name="adj1" fmla="val 50000"/>
              <a:gd name="adj2" fmla="val 64045"/>
            </a:avLst>
          </a:prstGeom>
          <a:solidFill>
            <a:srgbClr val="092C74"/>
          </a:solidFill>
          <a:ln>
            <a:solidFill>
              <a:srgbClr val="092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person, outdoor, tree, person&#10;&#10;Description automatically generated">
            <a:extLst>
              <a:ext uri="{FF2B5EF4-FFF2-40B4-BE49-F238E27FC236}">
                <a16:creationId xmlns:a16="http://schemas.microsoft.com/office/drawing/2014/main" id="{C3D1DA5D-222E-2749-B1DF-52C89A230B24}"/>
              </a:ext>
            </a:extLst>
          </p:cNvPr>
          <p:cNvPicPr>
            <a:picLocks noChangeAspect="1"/>
          </p:cNvPicPr>
          <p:nvPr/>
        </p:nvPicPr>
        <p:blipFill>
          <a:blip r:embed="rId4"/>
          <a:stretch>
            <a:fillRect/>
          </a:stretch>
        </p:blipFill>
        <p:spPr>
          <a:xfrm>
            <a:off x="3214688" y="2600322"/>
            <a:ext cx="5176837" cy="2689925"/>
          </a:xfrm>
          <a:prstGeom prst="rect">
            <a:avLst/>
          </a:prstGeom>
        </p:spPr>
      </p:pic>
    </p:spTree>
    <p:extLst>
      <p:ext uri="{BB962C8B-B14F-4D97-AF65-F5344CB8AC3E}">
        <p14:creationId xmlns:p14="http://schemas.microsoft.com/office/powerpoint/2010/main" val="2651355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7491-F1F7-7A41-80BB-AA5631097B00}"/>
              </a:ext>
            </a:extLst>
          </p:cNvPr>
          <p:cNvSpPr>
            <a:spLocks noGrp="1"/>
          </p:cNvSpPr>
          <p:nvPr>
            <p:ph type="title"/>
          </p:nvPr>
        </p:nvSpPr>
        <p:spPr>
          <a:xfrm>
            <a:off x="400051" y="644094"/>
            <a:ext cx="11347666" cy="2056244"/>
          </a:xfrm>
        </p:spPr>
        <p:txBody>
          <a:bodyPr>
            <a:normAutofit/>
          </a:bodyPr>
          <a:lstStyle/>
          <a:p>
            <a:r>
              <a:rPr lang="en-US" sz="6000" b="1" dirty="0">
                <a:solidFill>
                  <a:srgbClr val="092C74"/>
                </a:solidFill>
                <a:highlight>
                  <a:srgbClr val="FCB524"/>
                </a:highlight>
              </a:rPr>
              <a:t>To </a:t>
            </a:r>
            <a:r>
              <a:rPr lang="en-US" sz="6000" b="1" dirty="0">
                <a:solidFill>
                  <a:schemeClr val="bg1"/>
                </a:solidFill>
                <a:highlight>
                  <a:srgbClr val="FCB524"/>
                </a:highlight>
              </a:rPr>
              <a:t>win</a:t>
            </a:r>
            <a:r>
              <a:rPr lang="en-US" sz="6000" b="1" dirty="0">
                <a:solidFill>
                  <a:srgbClr val="092C74"/>
                </a:solidFill>
                <a:highlight>
                  <a:srgbClr val="FCB524"/>
                </a:highlight>
              </a:rPr>
              <a:t> better </a:t>
            </a:r>
            <a:r>
              <a:rPr lang="en-US" sz="6000" b="1" dirty="0">
                <a:solidFill>
                  <a:schemeClr val="bg1"/>
                </a:solidFill>
                <a:highlight>
                  <a:srgbClr val="FCB524"/>
                </a:highlight>
              </a:rPr>
              <a:t>pay</a:t>
            </a:r>
            <a:r>
              <a:rPr lang="en-US" sz="6000" b="1" dirty="0">
                <a:solidFill>
                  <a:srgbClr val="092C74"/>
                </a:solidFill>
                <a:highlight>
                  <a:srgbClr val="FCB524"/>
                </a:highlight>
              </a:rPr>
              <a:t> and </a:t>
            </a:r>
            <a:r>
              <a:rPr lang="en-US" sz="6000" b="1" dirty="0">
                <a:solidFill>
                  <a:schemeClr val="bg1"/>
                </a:solidFill>
                <a:highlight>
                  <a:srgbClr val="FCB524"/>
                </a:highlight>
              </a:rPr>
              <a:t>rights</a:t>
            </a:r>
            <a:r>
              <a:rPr lang="en-US" sz="6000" b="1" dirty="0">
                <a:solidFill>
                  <a:srgbClr val="092C74"/>
                </a:solidFill>
                <a:highlight>
                  <a:srgbClr val="FCB524"/>
                </a:highlight>
              </a:rPr>
              <a:t>, </a:t>
            </a:r>
            <a:r>
              <a:rPr lang="en-US" sz="6000" b="1" dirty="0">
                <a:solidFill>
                  <a:schemeClr val="bg1"/>
                </a:solidFill>
                <a:highlight>
                  <a:srgbClr val="FCB524"/>
                </a:highlight>
              </a:rPr>
              <a:t>build </a:t>
            </a:r>
            <a:r>
              <a:rPr lang="en-US" sz="6000" b="1" u="sng" dirty="0">
                <a:highlight>
                  <a:srgbClr val="FCB524"/>
                </a:highlight>
              </a:rPr>
              <a:t>your</a:t>
            </a:r>
            <a:r>
              <a:rPr lang="en-US" sz="6000" b="1" dirty="0">
                <a:solidFill>
                  <a:schemeClr val="bg1"/>
                </a:solidFill>
                <a:highlight>
                  <a:srgbClr val="FCB524"/>
                </a:highlight>
              </a:rPr>
              <a:t> union</a:t>
            </a:r>
            <a:r>
              <a:rPr lang="en-US" sz="6000" b="1" dirty="0">
                <a:solidFill>
                  <a:srgbClr val="092C74"/>
                </a:solidFill>
                <a:highlight>
                  <a:srgbClr val="FCB524"/>
                </a:highlight>
              </a:rPr>
              <a:t>.</a:t>
            </a:r>
          </a:p>
        </p:txBody>
      </p:sp>
      <p:pic>
        <p:nvPicPr>
          <p:cNvPr id="3" name="Picture 2" descr="A picture containing text, clipart, sign&#10;&#10;Description automatically generated">
            <a:extLst>
              <a:ext uri="{FF2B5EF4-FFF2-40B4-BE49-F238E27FC236}">
                <a16:creationId xmlns:a16="http://schemas.microsoft.com/office/drawing/2014/main" id="{02933469-A5D0-634D-9E92-41D2E5F91A16}"/>
              </a:ext>
            </a:extLst>
          </p:cNvPr>
          <p:cNvPicPr>
            <a:picLocks noChangeAspect="1"/>
          </p:cNvPicPr>
          <p:nvPr/>
        </p:nvPicPr>
        <p:blipFill>
          <a:blip r:embed="rId3"/>
          <a:stretch>
            <a:fillRect/>
          </a:stretch>
        </p:blipFill>
        <p:spPr>
          <a:xfrm>
            <a:off x="10897798" y="4945690"/>
            <a:ext cx="870132" cy="1755913"/>
          </a:xfrm>
          <a:prstGeom prst="rect">
            <a:avLst/>
          </a:prstGeom>
        </p:spPr>
      </p:pic>
      <p:sp>
        <p:nvSpPr>
          <p:cNvPr id="5" name="TextBox 4">
            <a:extLst>
              <a:ext uri="{FF2B5EF4-FFF2-40B4-BE49-F238E27FC236}">
                <a16:creationId xmlns:a16="http://schemas.microsoft.com/office/drawing/2014/main" id="{9B74D655-7050-464A-8507-3F05D516A902}"/>
              </a:ext>
            </a:extLst>
          </p:cNvPr>
          <p:cNvSpPr txBox="1"/>
          <p:nvPr/>
        </p:nvSpPr>
        <p:spPr>
          <a:xfrm>
            <a:off x="252620" y="5431104"/>
            <a:ext cx="9301163" cy="769441"/>
          </a:xfrm>
          <a:prstGeom prst="rect">
            <a:avLst/>
          </a:prstGeom>
          <a:solidFill>
            <a:srgbClr val="092C74"/>
          </a:solid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Your Union Makes the Difference</a:t>
            </a:r>
          </a:p>
        </p:txBody>
      </p:sp>
      <p:sp>
        <p:nvSpPr>
          <p:cNvPr id="7" name="Right Arrow 6">
            <a:extLst>
              <a:ext uri="{FF2B5EF4-FFF2-40B4-BE49-F238E27FC236}">
                <a16:creationId xmlns:a16="http://schemas.microsoft.com/office/drawing/2014/main" id="{514366D6-AAE0-2448-A138-F6096E2397DA}"/>
              </a:ext>
            </a:extLst>
          </p:cNvPr>
          <p:cNvSpPr/>
          <p:nvPr/>
        </p:nvSpPr>
        <p:spPr>
          <a:xfrm>
            <a:off x="9302153" y="5057775"/>
            <a:ext cx="1424195" cy="1514475"/>
          </a:xfrm>
          <a:prstGeom prst="rightArrow">
            <a:avLst>
              <a:gd name="adj1" fmla="val 50000"/>
              <a:gd name="adj2" fmla="val 64045"/>
            </a:avLst>
          </a:prstGeom>
          <a:solidFill>
            <a:srgbClr val="092C74"/>
          </a:solidFill>
          <a:ln>
            <a:solidFill>
              <a:srgbClr val="092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379CBEA0-FFA4-2548-B63E-08BE2AB11E5A}"/>
              </a:ext>
            </a:extLst>
          </p:cNvPr>
          <p:cNvSpPr txBox="1">
            <a:spLocks/>
          </p:cNvSpPr>
          <p:nvPr/>
        </p:nvSpPr>
        <p:spPr>
          <a:xfrm>
            <a:off x="-696880" y="4337774"/>
            <a:ext cx="8341567" cy="121583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800" b="1" dirty="0">
                <a:solidFill>
                  <a:srgbClr val="FCB524"/>
                </a:solidFill>
                <a:latin typeface="Arial Black" panose="020B0604020202020204" pitchFamily="34" charset="0"/>
                <a:cs typeface="Arial Black" panose="020B0604020202020204" pitchFamily="34" charset="0"/>
              </a:rPr>
              <a:t>Join</a:t>
            </a:r>
            <a:r>
              <a:rPr lang="en-US" sz="8800" b="1" dirty="0">
                <a:solidFill>
                  <a:srgbClr val="002060"/>
                </a:solidFill>
                <a:latin typeface="Arial Black" panose="020B0604020202020204" pitchFamily="34" charset="0"/>
                <a:cs typeface="Arial Black" panose="020B0604020202020204" pitchFamily="34" charset="0"/>
              </a:rPr>
              <a:t> </a:t>
            </a:r>
            <a:r>
              <a:rPr lang="en-US" sz="8800" b="1" dirty="0">
                <a:solidFill>
                  <a:srgbClr val="092C74"/>
                </a:solidFill>
                <a:latin typeface="Arial Black" panose="020B0604020202020204" pitchFamily="34" charset="0"/>
                <a:cs typeface="Arial Black" panose="020B0604020202020204" pitchFamily="34" charset="0"/>
              </a:rPr>
              <a:t>AFGE</a:t>
            </a:r>
          </a:p>
        </p:txBody>
      </p:sp>
    </p:spTree>
    <p:extLst>
      <p:ext uri="{BB962C8B-B14F-4D97-AF65-F5344CB8AC3E}">
        <p14:creationId xmlns:p14="http://schemas.microsoft.com/office/powerpoint/2010/main" val="1985583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1567</Words>
  <Application>Microsoft Office PowerPoint</Application>
  <PresentationFormat>Widescreen</PresentationFormat>
  <Paragraphs>77</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Black</vt:lpstr>
      <vt:lpstr>Calibri</vt:lpstr>
      <vt:lpstr>Calibri Light</vt:lpstr>
      <vt:lpstr>Georgia</vt:lpstr>
      <vt:lpstr>Postoni</vt:lpstr>
      <vt:lpstr>Times New Roman</vt:lpstr>
      <vt:lpstr>Office Theme</vt:lpstr>
      <vt:lpstr>AFGE Local: HUGE Pay Increase for TSOs</vt:lpstr>
      <vt:lpstr>Welcome!</vt:lpstr>
      <vt:lpstr>Stay Connected</vt:lpstr>
      <vt:lpstr>WE WON!</vt:lpstr>
      <vt:lpstr>28% PAY INCREASE</vt:lpstr>
      <vt:lpstr>28% PAY INCREASE</vt:lpstr>
      <vt:lpstr>Grade level increase for all TSOs</vt:lpstr>
      <vt:lpstr>How did we do it? Together!</vt:lpstr>
      <vt:lpstr>To win better pay and rights, build your union.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Janelle Murphy</dc:creator>
  <cp:lastModifiedBy>David Cann</cp:lastModifiedBy>
  <cp:revision>15</cp:revision>
  <dcterms:created xsi:type="dcterms:W3CDTF">2021-03-08T05:08:54Z</dcterms:created>
  <dcterms:modified xsi:type="dcterms:W3CDTF">2023-02-03T18:38:03Z</dcterms:modified>
</cp:coreProperties>
</file>